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SEN Kim" initials="S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0" d="100"/>
          <a:sy n="100" d="100"/>
        </p:scale>
        <p:origin x="-906" y="-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commentAuthors" Target="commentAuthors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8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11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14.e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15.emf"  /></Relationships>
</file>

<file path=ppt/drawings/_rels/vmlDrawing5.vml.rels><?xml version="1.0" encoding="UTF-8" standalone="yes" ?><Relationships xmlns="http://schemas.openxmlformats.org/package/2006/relationships"><Relationship Id="rId1" Type="http://schemas.openxmlformats.org/officeDocument/2006/relationships/image" Target="../media/image42.emf"  /></Relationships>
</file>

<file path=ppt/drawings/_rels/vmlDrawing6.vml.rels><?xml version="1.0" encoding="UTF-8" standalone="yes" ?><Relationships xmlns="http://schemas.openxmlformats.org/package/2006/relationships"><Relationship Id="rId1" Type="http://schemas.openxmlformats.org/officeDocument/2006/relationships/image" Target="../media/image45.e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oleObject" Target="file:///" TargetMode="External" /><Relationship Id="rId5" Type="http://schemas.openxmlformats.org/officeDocument/2006/relationships/vmlDrawing" Target="../drawings/vmlDrawing3.v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oleObject" Target="file:///" TargetMode="External" /><Relationship Id="rId3" Type="http://schemas.openxmlformats.org/officeDocument/2006/relationships/vmlDrawing" Target="../drawings/vmlDrawing4.v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oleObject" Target="file:///" TargetMode="External" /><Relationship Id="rId3" Type="http://schemas.openxmlformats.org/officeDocument/2006/relationships/vmlDrawing" Target="../drawings/vmlDrawing5.v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oleObject" Target="file:///" TargetMode="External" /><Relationship Id="rId4" Type="http://schemas.openxmlformats.org/officeDocument/2006/relationships/vmlDrawing" Target="../drawings/vmlDrawing6.v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vmlDrawing" Target="../drawings/vmlDrawing1.vml"  /><Relationship Id="rId4" Type="http://schemas.openxmlformats.org/officeDocument/2006/relationships/oleObject" Target="file://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vmlDrawing" Target="../drawings/vmlDrawing2.vml"  /><Relationship Id="rId4" Type="http://schemas.openxmlformats.org/officeDocument/2006/relationships/oleObject" Target="file:///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79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19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의존성 주입과 제어 역전 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60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19.1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의존성 주입하기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19.2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의존성 주입 실습하기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19.3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회원 기능 이용해 의존성 주입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실습하기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6769" y="2790648"/>
            <a:ext cx="6727468" cy="17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06830" y="2513649"/>
            <a:ext cx="3617844" cy="26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</a:t>
            </a:r>
            <a:r>
              <a:rPr lang="ko-KR" altLang="en-US" sz="1200" b="1">
                <a:latin typeface="+mj-ea"/>
                <a:ea typeface="+mj-ea"/>
              </a:rPr>
              <a:t>생성자에 의한 주입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769" y="4611452"/>
            <a:ext cx="3617844" cy="263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2.setter</a:t>
            </a:r>
            <a:r>
              <a:rPr lang="ko-KR" altLang="en-US" sz="1200" b="1">
                <a:latin typeface="+mj-ea"/>
                <a:ea typeface="+mj-ea"/>
              </a:rPr>
              <a:t>에 의한 주입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16769" y="4888451"/>
            <a:ext cx="6727468" cy="1751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3240157" y="3625535"/>
            <a:ext cx="119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1417" y="1234455"/>
            <a:ext cx="525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외부 설정에 의한 의존 객체 주입</a:t>
            </a:r>
            <a:endParaRPr lang="ko-KR" altLang="en-US" sz="1200" b="1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479274" y="1372954"/>
          <a:ext cx="5867400" cy="1624012"/>
        </p:xfrm>
        <a:graphic>
          <a:graphicData uri="http://schemas.openxmlformats.org/presentationml/2006/ole">
            <p:oleObj spid="_x0000_s3115" name="문서" r:id="rId4" imgW="5857699" imgH="1626668" progId="Word.Document.12">
              <p:link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3997" y="1633097"/>
            <a:ext cx="8038802" cy="8151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sz="1500" b="1"/>
              <a:t>boardService = new BoardService(); // BoardController</a:t>
            </a:r>
            <a:r>
              <a:rPr lang="ko-KR" altLang="en-US" sz="1500" b="1"/>
              <a:t>에서 객체를 코드에서 직접 생성 사용</a:t>
            </a:r>
            <a:endParaRPr lang="ko-KR" altLang="en-US" sz="1500" b="1"/>
          </a:p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sz="1500" b="1"/>
              <a:t>boardDAO=new BoardDAO(); // BoardService()</a:t>
            </a:r>
            <a:r>
              <a:rPr lang="ko-KR" altLang="en-US" sz="1500" b="1"/>
              <a:t>에서 객체를 코드에서 직접 생성 사용</a:t>
            </a:r>
            <a:endParaRPr lang="ko-KR" altLang="en-US" sz="1500" b="1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504056" y="2664296"/>
            <a:ext cx="8039114" cy="81042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285750" indent="-285750" defTabSz="288036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BoardServiceImpl </a:t>
            </a:r>
            <a:r>
              <a:rPr lang="ko-KR" altLang="en-US" sz="1500" b="1"/>
              <a:t>클래스에서 인터페이스 이용 하위 클래스 객체 생성</a:t>
            </a:r>
            <a:endParaRPr lang="ko-KR" altLang="en-US" sz="1500" b="1"/>
          </a:p>
          <a:p>
            <a:pPr marL="285750" indent="-285750" defTabSz="288036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sz="1500" b="1"/>
              <a:t>boardDAO=new </a:t>
            </a:r>
            <a:r>
              <a:rPr lang="en-US" altLang="ko-KR" sz="1500" b="1">
                <a:solidFill>
                  <a:srgbClr val="eb5800"/>
                </a:solidFill>
              </a:rPr>
              <a:t>BoardOracleDAOImpl();</a:t>
            </a:r>
            <a:r>
              <a:rPr lang="en-US" altLang="ko-KR" sz="1500" b="1"/>
              <a:t>  </a:t>
            </a:r>
            <a:r>
              <a:rPr lang="ko-KR" altLang="en-US" sz="1500" b="1"/>
              <a:t>혹은 </a:t>
            </a:r>
            <a:r>
              <a:rPr lang="en-US" altLang="ko-KR" sz="1500" b="1">
                <a:solidFill>
                  <a:srgbClr val="eb5800"/>
                </a:solidFill>
              </a:rPr>
              <a:t>BoardMySqlImpl();</a:t>
            </a:r>
            <a:endParaRPr lang="en-US" altLang="ko-KR" sz="1500" b="1">
              <a:solidFill>
                <a:srgbClr val="eb5800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504056" y="3780420"/>
            <a:ext cx="8039114" cy="27062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BoardServiceImpl </a:t>
            </a:r>
            <a:r>
              <a:rPr lang="ko-KR" altLang="en-US" sz="1500" b="1"/>
              <a:t>클래스에서</a:t>
            </a:r>
            <a:endParaRPr lang="ko-KR" altLang="en-US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   </a:t>
            </a:r>
            <a:r>
              <a:rPr lang="ko-KR" altLang="en-US" sz="1500" b="1"/>
              <a:t> </a:t>
            </a:r>
            <a:r>
              <a:rPr lang="en-US" altLang="ko-KR" sz="1500" b="1"/>
              <a:t>private BoardDAO</a:t>
            </a:r>
            <a:r>
              <a:rPr lang="ko-KR" altLang="en-US" sz="1500" b="1"/>
              <a:t> </a:t>
            </a:r>
            <a:r>
              <a:rPr lang="en-US" altLang="ko-KR" sz="1500" b="1"/>
              <a:t>boardDAO</a:t>
            </a:r>
            <a:endParaRPr lang="en-US" altLang="ko-KR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    public BoardServiceImpl</a:t>
            </a:r>
            <a:r>
              <a:rPr lang="ko-KR" altLang="en-US" sz="1500" b="1"/>
              <a:t>( </a:t>
            </a:r>
            <a:r>
              <a:rPr lang="en-US" altLang="ko-KR" sz="1500" b="1"/>
              <a:t>BoardDAO</a:t>
            </a:r>
            <a:r>
              <a:rPr lang="ko-KR" altLang="en-US" sz="1500" b="1"/>
              <a:t> </a:t>
            </a:r>
            <a:r>
              <a:rPr lang="en-US" altLang="ko-KR" sz="1500" b="1"/>
              <a:t>boardDAO) {     // </a:t>
            </a:r>
            <a:r>
              <a:rPr lang="ko-KR" altLang="en-US" sz="1500" b="1"/>
              <a:t>생성자 이용</a:t>
            </a:r>
            <a:r>
              <a:rPr lang="en-US" altLang="ko-KR" sz="1500" b="1"/>
              <a:t> </a:t>
            </a:r>
            <a:r>
              <a:rPr lang="ko-KR" altLang="en-US" sz="1500" b="1"/>
              <a:t>의존주입</a:t>
            </a:r>
            <a:endParaRPr lang="ko-KR" altLang="en-US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ko-KR" altLang="en-US" sz="1500" b="1"/>
              <a:t>          </a:t>
            </a:r>
            <a:r>
              <a:rPr lang="en-US" altLang="ko-KR" sz="1500" b="1"/>
              <a:t>this.</a:t>
            </a:r>
            <a:r>
              <a:rPr lang="ko-KR" altLang="en-US" sz="1500" b="1"/>
              <a:t> </a:t>
            </a:r>
            <a:r>
              <a:rPr lang="en-US" altLang="ko-KR" sz="1500" b="1"/>
              <a:t>boardDAO= BoardDAO; </a:t>
            </a:r>
            <a:endParaRPr lang="en-US" altLang="ko-KR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endParaRPr lang="en-US" altLang="ko-KR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    public</a:t>
            </a:r>
            <a:r>
              <a:rPr lang="ko-KR" altLang="en-US" sz="1500" b="1"/>
              <a:t> </a:t>
            </a:r>
            <a:r>
              <a:rPr lang="en-US" altLang="ko-KR" sz="1500" b="1"/>
              <a:t>void setBoardDAO</a:t>
            </a:r>
            <a:r>
              <a:rPr lang="ko-KR" altLang="en-US" sz="1500" b="1"/>
              <a:t>( </a:t>
            </a:r>
            <a:r>
              <a:rPr lang="en-US" altLang="ko-KR" sz="1500" b="1"/>
              <a:t>BoardDAO</a:t>
            </a:r>
            <a:r>
              <a:rPr lang="ko-KR" altLang="en-US" sz="1500" b="1"/>
              <a:t> </a:t>
            </a:r>
            <a:r>
              <a:rPr lang="en-US" altLang="ko-KR" sz="1500" b="1"/>
              <a:t>boardDAO ) {     // setter </a:t>
            </a:r>
            <a:r>
              <a:rPr lang="ko-KR" altLang="en-US" sz="1500" b="1"/>
              <a:t>이용 의존주입</a:t>
            </a:r>
            <a:endParaRPr lang="ko-KR" altLang="en-US" sz="1500" b="1"/>
          </a:p>
          <a:p>
            <a:pPr marL="285750" indent="-285750" defTabSz="324040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defRPr/>
            </a:pPr>
            <a:r>
              <a:rPr lang="en-US" altLang="ko-KR" sz="1500" b="1"/>
              <a:t>         </a:t>
            </a:r>
            <a:r>
              <a:rPr lang="ko-KR" altLang="en-US" sz="1500" b="1"/>
              <a:t>   </a:t>
            </a:r>
            <a:r>
              <a:rPr lang="en-US" altLang="ko-KR" sz="1500" b="1"/>
              <a:t>this.</a:t>
            </a:r>
            <a:r>
              <a:rPr lang="ko-KR" altLang="en-US" sz="1500" b="1"/>
              <a:t> </a:t>
            </a:r>
            <a:r>
              <a:rPr lang="en-US" altLang="ko-KR" sz="1500" b="1"/>
              <a:t>boardDAO= BoardDAO; }</a:t>
            </a:r>
            <a:endParaRPr lang="en-US" altLang="ko-KR" sz="1500" b="1"/>
          </a:p>
        </p:txBody>
      </p:sp>
      <p:sp>
        <p:nvSpPr>
          <p:cNvPr id="15" name=""/>
          <p:cNvSpPr/>
          <p:nvPr/>
        </p:nvSpPr>
        <p:spPr>
          <a:xfrm>
            <a:off x="8000008" y="2278062"/>
            <a:ext cx="327422" cy="496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13502" y="3429000"/>
            <a:ext cx="327422" cy="4960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19.2.1 setter</a:t>
            </a:r>
            <a:r>
              <a:rPr lang="ko-KR" altLang="en-US" b="1"/>
              <a:t>를 이용한 </a:t>
            </a:r>
            <a:r>
              <a:rPr lang="en-US" altLang="ko-KR" b="1"/>
              <a:t>DI </a:t>
            </a:r>
            <a:r>
              <a:rPr lang="ko-KR" altLang="en-US" b="1"/>
              <a:t>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5517" y="2076694"/>
            <a:ext cx="3627783" cy="26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실습 클래스 계층 구조</a:t>
            </a:r>
            <a:endParaRPr lang="ko-KR" altLang="en-US" sz="1200" b="1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587799" y="2353693"/>
          <a:ext cx="5873750" cy="1905000"/>
        </p:xfrm>
        <a:graphic>
          <a:graphicData uri="http://schemas.openxmlformats.org/presentationml/2006/ole">
            <p:oleObj spid="_x0000_s4138" name="문서" r:id="rId2" imgW="5874221" imgH="1904909" progId="Word.Document.12">
              <p:link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70991"/>
            <a:ext cx="7484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상단에서 </a:t>
            </a:r>
            <a:r>
              <a:rPr lang="en-US" altLang="ko-KR" sz="1200">
                <a:latin typeface="+mj-ea"/>
                <a:ea typeface="+mj-ea"/>
              </a:rPr>
              <a:t>New &gt; Project...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Java Project</a:t>
            </a:r>
            <a:r>
              <a:rPr lang="ko-KR" altLang="en-US" sz="1200">
                <a:latin typeface="+mj-ea"/>
                <a:ea typeface="+mj-ea"/>
              </a:rPr>
              <a:t>를 선택하고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22666" y="1747990"/>
            <a:ext cx="4027543" cy="376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55574" y="2733261"/>
            <a:ext cx="1033669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617" y="1480930"/>
            <a:ext cx="70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프로젝트 이름으로 </a:t>
            </a:r>
            <a:r>
              <a:rPr lang="en-US" altLang="ko-KR" sz="1200">
                <a:latin typeface="+mj-ea"/>
                <a:ea typeface="+mj-ea"/>
              </a:rPr>
              <a:t>pro19</a:t>
            </a:r>
            <a:r>
              <a:rPr lang="ko-KR" altLang="en-US" sz="1200">
                <a:latin typeface="+mj-ea"/>
                <a:ea typeface="+mj-ea"/>
              </a:rPr>
              <a:t>를 입력하고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75497" y="1757929"/>
            <a:ext cx="3887982" cy="4785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2896" y="2335696"/>
            <a:ext cx="477078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451113"/>
            <a:ext cx="7643190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이클립스에서 자바 프로젝트를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 프로젝트 생성 시 이클립스의 </a:t>
            </a:r>
            <a:r>
              <a:rPr lang="en-US" altLang="ko-KR" sz="1200">
                <a:latin typeface="+mj-ea"/>
                <a:ea typeface="+mj-ea"/>
              </a:rPr>
              <a:t>Perspective</a:t>
            </a:r>
            <a:r>
              <a:rPr lang="ko-KR" altLang="en-US" sz="1200">
                <a:latin typeface="+mj-ea"/>
                <a:ea typeface="+mj-ea"/>
              </a:rPr>
              <a:t>를 자바 모드로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ko-KR" altLang="en-US" sz="1200">
                <a:latin typeface="+mj-ea"/>
                <a:ea typeface="+mj-ea"/>
              </a:rPr>
              <a:t>   변경할지 물으면 </a:t>
            </a:r>
            <a:r>
              <a:rPr lang="en-US" altLang="ko-KR" sz="1200">
                <a:latin typeface="+mj-ea"/>
                <a:ea typeface="+mj-ea"/>
              </a:rPr>
              <a:t>Remember my decision </a:t>
            </a:r>
            <a:r>
              <a:rPr lang="ko-KR" altLang="en-US" sz="1200">
                <a:latin typeface="+mj-ea"/>
                <a:ea typeface="+mj-ea"/>
              </a:rPr>
              <a:t>체크박스에 체크하고 </a:t>
            </a:r>
            <a:r>
              <a:rPr lang="en-US" altLang="ko-KR" sz="1200">
                <a:latin typeface="+mj-ea"/>
                <a:ea typeface="+mj-ea"/>
              </a:rPr>
              <a:t>Open Perspective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374" y="4313582"/>
            <a:ext cx="7404652" cy="266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Project Explorer</a:t>
            </a:r>
            <a:r>
              <a:rPr lang="ko-KR" altLang="en-US" sz="1200">
                <a:latin typeface="+mj-ea"/>
                <a:ea typeface="+mj-ea"/>
              </a:rPr>
              <a:t>에서 자바 프로젝트가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97107" y="1912778"/>
            <a:ext cx="491490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457700" y="3389243"/>
            <a:ext cx="101461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409" y="1417480"/>
            <a:ext cx="7354954" cy="44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프로젝트 </a:t>
            </a:r>
            <a:r>
              <a:rPr lang="en-US" altLang="ko-KR" sz="1200">
                <a:latin typeface="+mj-ea"/>
                <a:ea typeface="+mj-ea"/>
              </a:rPr>
              <a:t>pro19 </a:t>
            </a:r>
            <a:r>
              <a:rPr lang="ko-KR" altLang="en-US" sz="1200">
                <a:latin typeface="+mj-ea"/>
                <a:ea typeface="+mj-ea"/>
              </a:rPr>
              <a:t>아래 새 폴더 </a:t>
            </a:r>
            <a:r>
              <a:rPr lang="en-US" altLang="ko-KR" sz="1200">
                <a:latin typeface="+mj-ea"/>
                <a:ea typeface="+mj-ea"/>
              </a:rPr>
              <a:t>lib</a:t>
            </a:r>
            <a:r>
              <a:rPr lang="ko-KR" altLang="en-US" sz="1200">
                <a:latin typeface="+mj-ea"/>
                <a:ea typeface="+mj-ea"/>
              </a:rPr>
              <a:t>를 만든 후 이 책에서 제공하는 예제 소스에서 스프링 </a:t>
            </a:r>
            <a:r>
              <a:rPr lang="en-US" altLang="ko-KR" sz="1200">
                <a:latin typeface="+mj-ea"/>
                <a:ea typeface="+mj-ea"/>
              </a:rPr>
              <a:t>DI </a:t>
            </a:r>
            <a:r>
              <a:rPr lang="ko-KR" altLang="en-US" sz="1200">
                <a:latin typeface="+mj-ea"/>
                <a:ea typeface="+mj-ea"/>
              </a:rPr>
              <a:t>관련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라이브러리를 복사해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165" y="3657600"/>
            <a:ext cx="7603433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pro19</a:t>
            </a:r>
            <a:r>
              <a:rPr lang="ko-KR" altLang="en-US" sz="1200">
                <a:latin typeface="+mj-ea"/>
                <a:ea typeface="+mj-ea"/>
              </a:rPr>
              <a:t>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Build Path &gt; Configure Build Path...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29692" y="2017932"/>
            <a:ext cx="2155190" cy="1430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733261" y="2623930"/>
            <a:ext cx="1272209" cy="8246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24856" y="4108699"/>
            <a:ext cx="5160010" cy="221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36304" y="4671391"/>
            <a:ext cx="675861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9199" y="5724939"/>
            <a:ext cx="128214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511" y="1480930"/>
            <a:ext cx="7615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Libraries </a:t>
            </a:r>
            <a:r>
              <a:rPr lang="ko-KR" altLang="en-US" sz="1200">
                <a:latin typeface="+mj-ea"/>
                <a:ea typeface="+mj-ea"/>
              </a:rPr>
              <a:t>탭에서 </a:t>
            </a:r>
            <a:r>
              <a:rPr lang="en-US" altLang="ko-KR" sz="1200">
                <a:latin typeface="+mj-ea"/>
                <a:ea typeface="+mj-ea"/>
              </a:rPr>
              <a:t>Classpath</a:t>
            </a:r>
            <a:r>
              <a:rPr lang="ko-KR" altLang="en-US" sz="1200">
                <a:latin typeface="+mj-ea"/>
                <a:ea typeface="+mj-ea"/>
              </a:rPr>
              <a:t>를 선택하고 </a:t>
            </a:r>
            <a:r>
              <a:rPr lang="en-US" altLang="ko-KR" sz="1200">
                <a:latin typeface="+mj-ea"/>
                <a:ea typeface="+mj-ea"/>
              </a:rPr>
              <a:t>Add JARs...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53574" y="1876106"/>
            <a:ext cx="5452345" cy="3858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20887" y="2673626"/>
            <a:ext cx="715617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54277" y="2186609"/>
            <a:ext cx="715617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3807" y="2564295"/>
            <a:ext cx="715617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470990"/>
            <a:ext cx="7553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앞에서 미리 만든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폴더의 라이브러리들을 모두 선택한 후 </a:t>
            </a:r>
            <a:r>
              <a:rPr lang="en-US" altLang="ko-KR" sz="1200">
                <a:latin typeface="+mj-ea"/>
                <a:ea typeface="+mj-ea"/>
              </a:rPr>
              <a:t>OK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74584" y="1832802"/>
            <a:ext cx="3689503" cy="411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33870" y="4065104"/>
            <a:ext cx="1639956" cy="8448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10748"/>
            <a:ext cx="758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Apply and Close</a:t>
            </a:r>
            <a:r>
              <a:rPr lang="ko-KR" altLang="en-US" sz="1200">
                <a:latin typeface="+mj-ea"/>
                <a:ea typeface="+mj-ea"/>
              </a:rPr>
              <a:t>를 클릭하여 이 내용을 적용합니다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3737" y="1787747"/>
            <a:ext cx="5882557" cy="4062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367130" y="5565913"/>
            <a:ext cx="805070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537" y="1519390"/>
            <a:ext cx="2337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의존성 주입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171" y="1798984"/>
            <a:ext cx="7088377" cy="118043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이런 연관 관계를 개발자가 직접 코딩을 통해 컴포넌트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클래스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에 부여하는 것이 아니라 컨테이너가 연관 관계를 직접 규정하는 것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/>
              <a:t>코드에서 직접적인 연관 관계가 발생하지 않으므로 각 클래스들의 변경이 자유로워짐</a:t>
            </a:r>
            <a:br>
              <a:rPr lang="en-US" altLang="ko-KR" sz="1200"/>
            </a:br>
            <a:r>
              <a:rPr lang="en-US" altLang="ko-KR" sz="1200"/>
              <a:t>( loosely coupled, </a:t>
            </a:r>
            <a:r>
              <a:rPr lang="ko-KR" altLang="en-US" sz="1200"/>
              <a:t>약한 결합</a:t>
            </a:r>
            <a:r>
              <a:rPr lang="en-US" altLang="ko-KR" sz="1200"/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720" y="3248804"/>
            <a:ext cx="2337472" cy="26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강한 결합과 약한 결합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415" y="3525803"/>
            <a:ext cx="7177828" cy="24825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현실에서 우리는 자동차의 에어컨이 고장 나면 당연히 에어컨만 수리하거나 교체하면 됩니다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하지만 만약 에어컨 기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능이 자동차 엔진과 관련 있게 설계되었다면 어떨까요</a:t>
            </a:r>
            <a:r>
              <a:rPr lang="en-US" altLang="ko-KR" sz="1050">
                <a:latin typeface="+mj-ea"/>
                <a:ea typeface="+mj-ea"/>
              </a:rPr>
              <a:t>? </a:t>
            </a:r>
            <a:r>
              <a:rPr lang="ko-KR" altLang="en-US" sz="1050">
                <a:latin typeface="+mj-ea"/>
                <a:ea typeface="+mj-ea"/>
              </a:rPr>
              <a:t>에어컨에 작은 문제라도 생기면 자동차 엔진까지 손을 봐야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하는 상황이 됩니다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난감하겠죠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즉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자동차의 부품은 같은 기능끼리는 강하게 결합하고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큰 관련이 없는 기능과는 서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로 영향을 주지 않게 만들어야 좋은 자동차라고 할 수 있습니다</a:t>
            </a:r>
            <a:r>
              <a:rPr lang="en-US" altLang="ko-KR" sz="1050">
                <a:latin typeface="+mj-ea"/>
                <a:ea typeface="+mj-ea"/>
              </a:rPr>
              <a:t>.</a:t>
            </a:r>
            <a:endParaRPr lang="en-US" altLang="ko-KR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프로그램도 마찬가지입니다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프로그램은 각각의 독립적인 기능들로 구성되어 있습니다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쇼핑몰의 경우 크게 상품 관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리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주문 관리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회원 관리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게시판 관리 등으로 구성됩니다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각 기능들은 또 세부 기능을 하는 여러 클래스들로 이루어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집니다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그런데 부품 기능을 하는 클래스에 변경 사항이 발생했을 때 그 클래스의 기능과 관련 없는 다른 클래스까지</a:t>
            </a:r>
            <a:endParaRPr lang="ko-KR" altLang="en-US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손봐야 한다면 자동차의 예처럼 여러 가지 문제가 발생할 수 있습니다</a:t>
            </a:r>
            <a:r>
              <a:rPr lang="en-US" altLang="ko-KR" sz="1050">
                <a:latin typeface="+mj-ea"/>
                <a:ea typeface="+mj-ea"/>
              </a:rPr>
              <a:t>.</a:t>
            </a:r>
            <a:endParaRPr lang="en-US" altLang="ko-KR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+mj-ea"/>
                <a:ea typeface="+mj-ea"/>
              </a:rPr>
              <a:t>따라서 서로 관련이 있는 기능들은 강하게 결합</a:t>
            </a:r>
            <a:r>
              <a:rPr lang="en-US" altLang="ko-KR" sz="1050">
                <a:latin typeface="+mj-ea"/>
                <a:ea typeface="+mj-ea"/>
              </a:rPr>
              <a:t>( tightly coupled)</a:t>
            </a:r>
            <a:r>
              <a:rPr lang="ko-KR" altLang="en-US" sz="1050">
                <a:latin typeface="+mj-ea"/>
                <a:ea typeface="+mj-ea"/>
              </a:rPr>
              <a:t>하고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관련이 없는 기능들은 약하게 결합</a:t>
            </a:r>
            <a:r>
              <a:rPr lang="en-US" altLang="ko-KR" sz="1050">
                <a:latin typeface="+mj-ea"/>
                <a:ea typeface="+mj-ea"/>
              </a:rPr>
              <a:t>(loosely</a:t>
            </a:r>
            <a:endParaRPr lang="en-US" altLang="ko-KR" sz="105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+mj-ea"/>
                <a:ea typeface="+mj-ea"/>
              </a:rPr>
              <a:t>coupled)</a:t>
            </a:r>
            <a:r>
              <a:rPr lang="ko-KR" altLang="en-US" sz="1050">
                <a:latin typeface="+mj-ea"/>
                <a:ea typeface="+mj-ea"/>
              </a:rPr>
              <a:t>해야 좋은 프로그램입니다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그 반대가 되면 안 되겠죠</a:t>
            </a:r>
            <a:r>
              <a:rPr lang="en-US" altLang="ko-KR" sz="1050">
                <a:latin typeface="+mj-ea"/>
                <a:ea typeface="+mj-ea"/>
              </a:rPr>
              <a:t>.</a:t>
            </a:r>
            <a:endParaRPr lang="ko-KR" altLang="en-US" sz="105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90870"/>
            <a:ext cx="7295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Project Explorer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Referenced Libraries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jar </a:t>
            </a:r>
            <a:r>
              <a:rPr lang="ko-KR" altLang="en-US" sz="1200">
                <a:latin typeface="+mj-ea"/>
                <a:ea typeface="+mj-ea"/>
              </a:rPr>
              <a:t>파일들을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65430" y="1906656"/>
            <a:ext cx="22193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79354" y="2604052"/>
            <a:ext cx="1530626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80322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이제 </a:t>
            </a:r>
            <a:r>
              <a:rPr lang="en-US" altLang="ko-KR" sz="1200">
                <a:latin typeface="+mj-ea"/>
                <a:ea typeface="+mj-ea"/>
              </a:rPr>
              <a:t>DI </a:t>
            </a:r>
            <a:r>
              <a:rPr lang="ko-KR" altLang="en-US" sz="1200">
                <a:latin typeface="+mj-ea"/>
                <a:ea typeface="+mj-ea"/>
              </a:rPr>
              <a:t>설정을 할 차례입니다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스프링에서 </a:t>
            </a:r>
            <a:r>
              <a:rPr lang="en-US" altLang="ko-KR" sz="1200">
                <a:latin typeface="+mj-ea"/>
                <a:ea typeface="+mj-ea"/>
              </a:rPr>
              <a:t>DI </a:t>
            </a:r>
            <a:r>
              <a:rPr lang="ko-KR" altLang="en-US" sz="1200">
                <a:latin typeface="+mj-ea"/>
                <a:ea typeface="+mj-ea"/>
              </a:rPr>
              <a:t>설정은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파일에서 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따라서 빈을 설정하는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파일을 생성해야 합니다</a:t>
            </a:r>
            <a:r>
              <a:rPr lang="en-US" altLang="ko-KR" sz="1200">
                <a:latin typeface="+mj-ea"/>
                <a:ea typeface="+mj-ea"/>
              </a:rPr>
              <a:t>. pro19 </a:t>
            </a:r>
            <a:r>
              <a:rPr lang="ko-KR" altLang="en-US" sz="1200">
                <a:latin typeface="+mj-ea"/>
                <a:ea typeface="+mj-ea"/>
              </a:rPr>
              <a:t>위에서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Other...</a:t>
            </a:r>
            <a:r>
              <a:rPr lang="ko-KR" altLang="en-US" sz="1200">
                <a:latin typeface="+mj-ea"/>
                <a:ea typeface="+mj-ea"/>
              </a:rPr>
              <a:t>를 선택하고 선택창에서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XML &gt; XML File</a:t>
            </a:r>
            <a:r>
              <a:rPr lang="ko-KR" altLang="en-US" sz="1200">
                <a:latin typeface="+mj-ea"/>
                <a:ea typeface="+mj-ea"/>
              </a:rPr>
              <a:t>을 선택하고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22568" y="2335240"/>
            <a:ext cx="4327319" cy="4035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74235" y="4840357"/>
            <a:ext cx="715617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490870"/>
            <a:ext cx="7354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파일 이름으로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r>
              <a:rPr lang="ko-KR" altLang="en-US" sz="1200">
                <a:latin typeface="+mj-ea"/>
                <a:ea typeface="+mj-ea"/>
              </a:rPr>
              <a:t>을 입력하고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47362" y="1767869"/>
            <a:ext cx="4024838" cy="4400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93504" y="4870174"/>
            <a:ext cx="566531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0991"/>
            <a:ext cx="7615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프로젝트 이름 하위에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r>
              <a:rPr lang="ko-KR" altLang="en-US" sz="1200">
                <a:latin typeface="+mj-ea"/>
                <a:ea typeface="+mj-ea"/>
              </a:rPr>
              <a:t>이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1441" y="4068872"/>
            <a:ext cx="3093799" cy="263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&lt;bean&gt; </a:t>
            </a:r>
            <a:r>
              <a:rPr lang="ko-KR" altLang="en-US" sz="1200" b="1">
                <a:latin typeface="+mj-ea"/>
                <a:ea typeface="+mj-ea"/>
              </a:rPr>
              <a:t>태그에 사용되는 여러 가지 속성들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62412" y="4345871"/>
          <a:ext cx="796414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31"/>
                <a:gridCol w="6480314"/>
              </a:tblGrid>
              <a:tr h="23606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 이름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0889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빈 객체의 고유 이름으로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빈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이용해 빈에 접근합니다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5527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객체의 별칭입니다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7047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생성할 클래스입니다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 이름까지 입력해야 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4986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constructor-arg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생성자를 이용해 값을 주입할 때 사용합니다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986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property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setter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이용해 값을 주입할 때 사용합니다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986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lazy-init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빈 생성을 톰캣 실행 시점이 아닌 해당 빈 요청 시  메모리에 생성할 수 있습니다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-true, false, default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세가지 값을 지정할 수 있습니다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설정하지 않거나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설정 시 톰캣 실행 시 빈이 생성됩니다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-true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설정 시 해당 빈 사용 시 빈이 생성됩니다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40464" y="1747990"/>
            <a:ext cx="21240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00809"/>
            <a:ext cx="6907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14.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86409" y="1777808"/>
            <a:ext cx="7537380" cy="3236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4179404" y="4430605"/>
            <a:ext cx="119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451113"/>
            <a:ext cx="7563678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15. </a:t>
            </a:r>
            <a:r>
              <a:rPr lang="ko-KR" altLang="en-US" sz="1200">
                <a:latin typeface="+mj-ea"/>
                <a:ea typeface="+mj-ea"/>
              </a:rPr>
              <a:t>이번에는 실습 관련 클래스를 구현할 차례입니다</a:t>
            </a:r>
            <a:r>
              <a:rPr lang="en-US" altLang="ko-KR" sz="1200">
                <a:latin typeface="+mj-ea"/>
                <a:ea typeface="+mj-ea"/>
              </a:rPr>
              <a:t>. com.spring.ex01 </a:t>
            </a:r>
            <a:r>
              <a:rPr lang="ko-KR" altLang="en-US" sz="1200">
                <a:latin typeface="+mj-ea"/>
                <a:ea typeface="+mj-ea"/>
              </a:rPr>
              <a:t>패키지를 만들고 클래스 파일을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74618" y="1993306"/>
            <a:ext cx="2082800" cy="1638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490870"/>
            <a:ext cx="7404653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16. </a:t>
            </a:r>
            <a:r>
              <a:rPr lang="en-US" altLang="ko-KR" sz="1200">
                <a:latin typeface="+mj-ea"/>
                <a:ea typeface="+mj-ea"/>
              </a:rPr>
              <a:t>PersonService </a:t>
            </a:r>
            <a:r>
              <a:rPr lang="ko-KR" altLang="en-US" sz="1200">
                <a:latin typeface="+mj-ea"/>
                <a:ea typeface="+mj-ea"/>
              </a:rPr>
              <a:t>인터페이스를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인터페이스 </a:t>
            </a:r>
            <a:r>
              <a:rPr lang="en-US" altLang="ko-KR" sz="1200">
                <a:latin typeface="+mj-ea"/>
                <a:ea typeface="+mj-ea"/>
              </a:rPr>
              <a:t>PersonService</a:t>
            </a:r>
            <a:r>
              <a:rPr lang="ko-KR" altLang="en-US" sz="1200">
                <a:latin typeface="+mj-ea"/>
                <a:ea typeface="+mj-ea"/>
              </a:rPr>
              <a:t>에 추상 메서드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sayHello()</a:t>
            </a:r>
            <a:r>
              <a:rPr lang="ko-KR" altLang="en-US" sz="1200">
                <a:latin typeface="+mj-ea"/>
                <a:ea typeface="+mj-ea"/>
              </a:rPr>
              <a:t>를 선언합니다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72230" y="2047394"/>
            <a:ext cx="6904888" cy="170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2" y="1461052"/>
            <a:ext cx="7454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17. </a:t>
            </a:r>
            <a:r>
              <a:rPr lang="en-US" altLang="ko-KR" sz="1200">
                <a:latin typeface="+mj-ea"/>
                <a:ea typeface="+mj-ea"/>
              </a:rPr>
              <a:t>PersonServiceImpl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655982" y="1738051"/>
            <a:ext cx="7386339" cy="4757325"/>
            <a:chOff x="376536" y="1595438"/>
            <a:chExt cx="8334077" cy="5964722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33388" y="1595438"/>
              <a:ext cx="8277225" cy="3667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76536" y="5340835"/>
              <a:ext cx="8296275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6" y="1451113"/>
            <a:ext cx="71187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18. </a:t>
            </a:r>
            <a:r>
              <a:rPr lang="ko-KR" altLang="en-US" sz="1200">
                <a:latin typeface="+mj-ea"/>
                <a:ea typeface="+mj-ea"/>
              </a:rPr>
              <a:t>다음과 같이 실행 클래스인 </a:t>
            </a:r>
            <a:r>
              <a:rPr lang="en-US" altLang="ko-KR" sz="1200">
                <a:latin typeface="+mj-ea"/>
                <a:ea typeface="+mj-ea"/>
              </a:rPr>
              <a:t>PersonTest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22373" y="1799834"/>
            <a:ext cx="7004602" cy="4421855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직사각형 24578"/>
          <p:cNvSpPr txBox="1"/>
          <p:nvPr/>
        </p:nvSpPr>
        <p:spPr>
          <a:xfrm>
            <a:off x="5508000" y="3330000"/>
            <a:ext cx="3636000" cy="595810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FileSystemResource : </a:t>
            </a:r>
            <a:r>
              <a:rPr lang="ko-KR" altLang="en-US" sz="1100"/>
              <a:t>프로젝트 최상위 폴더에서 자원 탐색</a:t>
            </a:r>
            <a:endParaRPr lang="ko-KR" altLang="en-US" sz="1100"/>
          </a:p>
          <a:p>
            <a:pPr>
              <a:defRPr/>
            </a:pPr>
            <a:r>
              <a:rPr lang="en-US" altLang="ko-KR" sz="1100"/>
              <a:t>XmlBeanFactory</a:t>
            </a:r>
            <a:r>
              <a:rPr lang="ko-KR" altLang="en-US" sz="1100"/>
              <a:t> : 외부 자원의 설정정보(</a:t>
            </a:r>
            <a:r>
              <a:rPr lang="en-US" altLang="ko-KR" sz="1100"/>
              <a:t>xml)</a:t>
            </a:r>
            <a:r>
              <a:rPr lang="ko-KR" altLang="en-US" sz="1100"/>
              <a:t>읽어 빈 생성</a:t>
            </a:r>
            <a:endParaRPr lang="ko-KR" altLang="en-US" sz="1100"/>
          </a:p>
          <a:p>
            <a:pPr>
              <a:defRPr/>
            </a:pPr>
            <a:r>
              <a:rPr lang="en-US" altLang="ko-KR" sz="1100"/>
              <a:t>BeanFactory : </a:t>
            </a:r>
            <a:r>
              <a:rPr lang="ko-KR" altLang="en-US" sz="1100"/>
              <a:t>빈 관리, 각 빈들 사이 의존관계 설정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70991"/>
            <a:ext cx="7653130" cy="45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19. </a:t>
            </a:r>
            <a:r>
              <a:rPr lang="en-US" altLang="ko-KR" sz="1200">
                <a:latin typeface="+mj-ea"/>
                <a:ea typeface="+mj-ea"/>
              </a:rPr>
              <a:t>main() </a:t>
            </a:r>
            <a:r>
              <a:rPr lang="ko-KR" altLang="en-US" sz="1200">
                <a:latin typeface="+mj-ea"/>
                <a:ea typeface="+mj-ea"/>
              </a:rPr>
              <a:t>메서드가 있는 실행 클래스</a:t>
            </a:r>
            <a:r>
              <a:rPr lang="en-US" altLang="ko-KR" sz="1200">
                <a:latin typeface="+mj-ea"/>
                <a:ea typeface="+mj-ea"/>
              </a:rPr>
              <a:t>(PersonTest.java)</a:t>
            </a:r>
            <a:r>
              <a:rPr lang="ko-KR" altLang="en-US" sz="1200">
                <a:latin typeface="+mj-ea"/>
                <a:ea typeface="+mj-ea"/>
              </a:rPr>
              <a:t>가 보이는 상태에서 이클립스 상단의 녹색 아이콘을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클릭해 자바 프로젝트를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83563" y="2026989"/>
            <a:ext cx="4761865" cy="2426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260035" y="2026989"/>
            <a:ext cx="208722" cy="2291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19.1.1 </a:t>
            </a:r>
            <a:r>
              <a:rPr lang="ko-KR" altLang="en-US" b="1"/>
              <a:t>의존성 주입을 사용하기 전 게시판 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4570" y="1790048"/>
            <a:ext cx="6894443" cy="5037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/>
          <p:nvPr/>
        </p:nvCxnSpPr>
        <p:spPr>
          <a:xfrm>
            <a:off x="1210802" y="4460506"/>
            <a:ext cx="5615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033" y="4329132"/>
            <a:ext cx="805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90870"/>
            <a:ext cx="8161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20. </a:t>
            </a:r>
            <a:r>
              <a:rPr lang="ko-KR" altLang="en-US" sz="1200">
                <a:latin typeface="+mj-ea"/>
                <a:ea typeface="+mj-ea"/>
              </a:rPr>
              <a:t>콘솔에 </a:t>
            </a:r>
            <a:r>
              <a:rPr lang="en-US" altLang="ko-KR" sz="1200">
                <a:latin typeface="+mj-ea"/>
                <a:ea typeface="+mj-ea"/>
              </a:rPr>
              <a:t>name </a:t>
            </a:r>
            <a:r>
              <a:rPr lang="ko-KR" altLang="en-US" sz="1200">
                <a:latin typeface="+mj-ea"/>
                <a:ea typeface="+mj-ea"/>
              </a:rPr>
              <a:t>속성 값은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&lt;value&gt; </a:t>
            </a:r>
            <a:r>
              <a:rPr lang="ko-KR" altLang="en-US" sz="1200">
                <a:latin typeface="+mj-ea"/>
                <a:ea typeface="+mj-ea"/>
              </a:rPr>
              <a:t>태그로 설정한 값이 출력되지만 </a:t>
            </a:r>
            <a:r>
              <a:rPr lang="en-US" altLang="ko-KR" sz="1200">
                <a:latin typeface="+mj-ea"/>
                <a:ea typeface="+mj-ea"/>
              </a:rPr>
              <a:t>age </a:t>
            </a:r>
            <a:r>
              <a:rPr lang="ko-KR" altLang="en-US" sz="1200">
                <a:latin typeface="+mj-ea"/>
                <a:ea typeface="+mj-ea"/>
              </a:rPr>
              <a:t>속성 값은 </a:t>
            </a:r>
            <a:r>
              <a:rPr lang="en-US" altLang="ko-KR" sz="1200">
                <a:latin typeface="+mj-ea"/>
                <a:ea typeface="+mj-ea"/>
              </a:rPr>
              <a:t>0</a:t>
            </a:r>
            <a:r>
              <a:rPr lang="ko-KR" altLang="en-US" sz="1200">
                <a:latin typeface="+mj-ea"/>
                <a:ea typeface="+mj-ea"/>
              </a:rPr>
              <a:t>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80019" y="1853854"/>
            <a:ext cx="2295525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19.2.2 </a:t>
            </a:r>
            <a:r>
              <a:rPr lang="ko-KR" altLang="en-US" b="1"/>
              <a:t>생성자를 이용한 </a:t>
            </a:r>
            <a:r>
              <a:rPr lang="en-US" altLang="ko-KR" b="1"/>
              <a:t>DI </a:t>
            </a:r>
            <a:r>
              <a:rPr lang="ko-KR" altLang="en-US" b="1"/>
              <a:t>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228" y="1921431"/>
            <a:ext cx="7692885" cy="267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com.spring.ex02 </a:t>
            </a:r>
            <a:r>
              <a:rPr lang="ko-KR" altLang="en-US" sz="1200">
                <a:latin typeface="+mj-ea"/>
                <a:ea typeface="+mj-ea"/>
              </a:rPr>
              <a:t>패키지를 만들고 다음과 같이 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33944" y="2198430"/>
            <a:ext cx="23431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12004"/>
            <a:ext cx="7255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person.xml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5861" y="1689003"/>
            <a:ext cx="7419676" cy="416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5922" y="1431596"/>
            <a:ext cx="74941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PersonServiceImpl </a:t>
            </a:r>
            <a:r>
              <a:rPr lang="ko-KR" altLang="en-US" sz="1200">
                <a:latin typeface="+mj-ea"/>
                <a:ea typeface="+mj-ea"/>
              </a:rPr>
              <a:t>클래스에서는 인자가 한 개인 생성자와 두 개인 생성자를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83062" y="1888435"/>
            <a:ext cx="7059824" cy="385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" y="1578949"/>
            <a:ext cx="7020961" cy="290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861" y="1441174"/>
            <a:ext cx="751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실행 클래스인 </a:t>
            </a:r>
            <a:r>
              <a:rPr lang="en-US" altLang="ko-KR" sz="1200">
                <a:latin typeface="+mj-ea"/>
                <a:ea typeface="+mj-ea"/>
              </a:rPr>
              <a:t>PersonTest2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4644" y="1718173"/>
            <a:ext cx="6850430" cy="504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70383"/>
            <a:ext cx="7653130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다음은 </a:t>
            </a:r>
            <a:r>
              <a:rPr lang="en-US" altLang="ko-KR" sz="1200">
                <a:latin typeface="+mj-ea"/>
                <a:ea typeface="+mj-ea"/>
              </a:rPr>
              <a:t>main() </a:t>
            </a:r>
            <a:r>
              <a:rPr lang="ko-KR" altLang="en-US" sz="1200">
                <a:latin typeface="+mj-ea"/>
                <a:ea typeface="+mj-ea"/>
              </a:rPr>
              <a:t>메서드가 있는 실행 클래스</a:t>
            </a:r>
            <a:r>
              <a:rPr lang="en-US" altLang="ko-KR" sz="1200">
                <a:latin typeface="+mj-ea"/>
                <a:ea typeface="+mj-ea"/>
              </a:rPr>
              <a:t>(PersonTest2.java)</a:t>
            </a:r>
            <a:r>
              <a:rPr lang="ko-KR" altLang="en-US" sz="1200">
                <a:latin typeface="+mj-ea"/>
                <a:ea typeface="+mj-ea"/>
              </a:rPr>
              <a:t>가 보이는 상태에서 실행 버튼을 클릭하여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실행한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37042" y="2032048"/>
            <a:ext cx="1256030" cy="1359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1227620" y="1857969"/>
          <a:ext cx="5873750" cy="2462213"/>
        </p:xfrm>
        <a:graphic>
          <a:graphicData uri="http://schemas.openxmlformats.org/presentationml/2006/ole">
            <p:oleObj spid="_x0000_s5171" name="문서" r:id="rId2" imgW="5874221" imgH="2461751" progId="Word.Document.12">
              <p:link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480" y="1580970"/>
            <a:ext cx="3906077" cy="264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회원 관리 기능 클래스 계층 구조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85800" y="1550504"/>
            <a:ext cx="7156174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같은 프로젝트에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71204" y="1933974"/>
            <a:ext cx="1969135" cy="23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449899"/>
            <a:ext cx="7863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에서는 두 개의 빈을 동시에 생성한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en-US" altLang="ko-KR" sz="1200">
                <a:latin typeface="+mj-ea"/>
                <a:ea typeface="+mj-ea"/>
              </a:rPr>
              <a:t>memberService</a:t>
            </a:r>
            <a:r>
              <a:rPr lang="ko-KR" altLang="en-US" sz="1200">
                <a:latin typeface="+mj-ea"/>
                <a:ea typeface="+mj-ea"/>
              </a:rPr>
              <a:t>인 빈이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인 빈을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자신의 속성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에 바로 주입합니다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00112" y="1911564"/>
            <a:ext cx="7343775" cy="37225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324274" y="5510213"/>
          <a:ext cx="5873750" cy="1347787"/>
        </p:xfrm>
        <a:graphic>
          <a:graphicData uri="http://schemas.openxmlformats.org/presentationml/2006/ole">
            <p:oleObj spid="_x0000_s6191" name="문서" r:id="rId3" imgW="5874221" imgH="1348068" progId="Word.Document.12">
              <p:link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43" name="직사각형 35842"/>
          <p:cNvSpPr txBox="1"/>
          <p:nvPr/>
        </p:nvSpPr>
        <p:spPr>
          <a:xfrm>
            <a:off x="3846772" y="3486759"/>
            <a:ext cx="293688" cy="29366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400"/>
              <a:t>=</a:t>
            </a:r>
            <a:endParaRPr lang="ko-KR" altLang="en-US" sz="14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74515" y="1234455"/>
            <a:ext cx="6818981" cy="182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21979" y="3249172"/>
            <a:ext cx="6383892" cy="360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428807"/>
            <a:ext cx="7523922" cy="44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MemberServiceImpl </a:t>
            </a:r>
            <a:r>
              <a:rPr lang="ko-KR" altLang="en-US" sz="1200">
                <a:latin typeface="+mj-ea"/>
                <a:ea typeface="+mj-ea"/>
              </a:rPr>
              <a:t>클래스는 다음과 같이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로 주입되는 빈을 받을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타입의 속성과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 이용해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069377"/>
            <a:ext cx="6603517" cy="44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449899"/>
            <a:ext cx="7364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다음은 주입되는 빈에 해당하는 </a:t>
            </a:r>
            <a:r>
              <a:rPr lang="en-US" altLang="ko-KR" sz="1200">
                <a:latin typeface="+mj-ea"/>
                <a:ea typeface="+mj-ea"/>
              </a:rPr>
              <a:t>MemberDAOImpl </a:t>
            </a:r>
            <a:r>
              <a:rPr lang="ko-KR" altLang="en-US" sz="1200">
                <a:latin typeface="+mj-ea"/>
                <a:ea typeface="+mj-ea"/>
              </a:rPr>
              <a:t>클래스입니다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81049" y="1726898"/>
            <a:ext cx="6995491" cy="32410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555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실행 클래스인 </a:t>
            </a:r>
            <a:r>
              <a:rPr lang="en-US" altLang="ko-KR" sz="1200">
                <a:latin typeface="+mj-ea"/>
                <a:ea typeface="+mj-ea"/>
              </a:rPr>
              <a:t>MemberTest1</a:t>
            </a:r>
            <a:r>
              <a:rPr lang="ko-KR" altLang="en-US" sz="1200">
                <a:latin typeface="+mj-ea"/>
                <a:ea typeface="+mj-ea"/>
              </a:rPr>
              <a:t>에서는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을 읽어 들인 후 빈을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setter </a:t>
            </a:r>
            <a:r>
              <a:rPr lang="ko-KR" altLang="en-US" sz="1200">
                <a:latin typeface="+mj-ea"/>
                <a:ea typeface="+mj-ea"/>
              </a:rPr>
              <a:t>주입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방식으로 주입한 후 빈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memberService</a:t>
            </a:r>
            <a:r>
              <a:rPr lang="ko-KR" altLang="en-US" sz="1200">
                <a:latin typeface="+mj-ea"/>
                <a:ea typeface="+mj-ea"/>
              </a:rPr>
              <a:t>로 접근하여 </a:t>
            </a:r>
            <a:r>
              <a:rPr lang="en-US" altLang="ko-KR" sz="1200">
                <a:latin typeface="+mj-ea"/>
                <a:ea typeface="+mj-ea"/>
              </a:rPr>
              <a:t>listMembers() </a:t>
            </a:r>
            <a:r>
              <a:rPr lang="ko-KR" altLang="en-US" sz="1200">
                <a:latin typeface="+mj-ea"/>
                <a:ea typeface="+mj-ea"/>
              </a:rPr>
              <a:t>메서드를 호출합니다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94522" y="1995854"/>
            <a:ext cx="7028829" cy="41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951304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main() </a:t>
            </a:r>
            <a:r>
              <a:rPr lang="ko-KR" altLang="en-US" sz="1200">
                <a:latin typeface="+mj-ea"/>
                <a:ea typeface="+mj-ea"/>
              </a:rPr>
              <a:t>메서드가 있는 실행 클래스</a:t>
            </a:r>
            <a:r>
              <a:rPr lang="en-US" altLang="ko-KR" sz="1200">
                <a:latin typeface="+mj-ea"/>
                <a:ea typeface="+mj-ea"/>
              </a:rPr>
              <a:t>(MemberTest1.java)</a:t>
            </a:r>
            <a:r>
              <a:rPr lang="ko-KR" altLang="en-US" sz="1200">
                <a:latin typeface="+mj-ea"/>
                <a:ea typeface="+mj-ea"/>
              </a:rPr>
              <a:t>가 보이는 상태에서 실행 버튼을 클릭해실행합니다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이클립스 콘솔에서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listMembers() </a:t>
            </a:r>
            <a:r>
              <a:rPr lang="ko-KR" altLang="en-US" sz="1200">
                <a:latin typeface="+mj-ea"/>
                <a:ea typeface="+mj-ea"/>
              </a:rPr>
              <a:t>메서드를 호출한다는 결과를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33186" y="2185987"/>
            <a:ext cx="25717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기능 이용해 의존성 주입 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추가 학습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226" y="1480930"/>
            <a:ext cx="383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b="1">
                <a:latin typeface="+mj-ea"/>
                <a:ea typeface="+mj-ea"/>
              </a:rPr>
              <a:t>lazy-init </a:t>
            </a:r>
            <a:r>
              <a:rPr lang="ko-KR" altLang="en-US" b="1">
                <a:latin typeface="+mj-ea"/>
                <a:ea typeface="+mj-ea"/>
              </a:rPr>
              <a:t>실습</a:t>
            </a:r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42337" y="1987487"/>
            <a:ext cx="2200275" cy="29241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추가 학습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226" y="1480930"/>
            <a:ext cx="3836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lazy-init </a:t>
            </a:r>
            <a:r>
              <a:rPr lang="ko-KR" altLang="en-US" sz="1400" b="1">
                <a:latin typeface="+mj-ea"/>
                <a:ea typeface="+mj-ea"/>
              </a:rPr>
              <a:t>실습</a:t>
            </a:r>
            <a:endParaRPr lang="ko-KR" altLang="en-US" sz="1400" b="1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28405" y="2199654"/>
            <a:ext cx="824865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5" name="TextBox 4"/>
          <p:cNvSpPr txBox="1"/>
          <p:nvPr/>
        </p:nvSpPr>
        <p:spPr>
          <a:xfrm>
            <a:off x="328405" y="1878496"/>
            <a:ext cx="8248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lazy.xml</a:t>
            </a:r>
            <a:r>
              <a:rPr lang="ko-KR" altLang="en-US" sz="1200">
                <a:latin typeface="+mj-ea"/>
                <a:ea typeface="+mj-ea"/>
              </a:rPr>
              <a:t>에 세개의 빈을 생성하면서 </a:t>
            </a:r>
            <a:r>
              <a:rPr lang="en-US" altLang="ko-KR" sz="1200">
                <a:latin typeface="+mj-ea"/>
                <a:ea typeface="+mj-ea"/>
              </a:rPr>
              <a:t>lazy-init </a:t>
            </a:r>
            <a:r>
              <a:rPr lang="ko-KR" altLang="en-US" sz="1200">
                <a:latin typeface="+mj-ea"/>
                <a:ea typeface="+mj-ea"/>
              </a:rPr>
              <a:t>속성을 각각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171" name="직사각형 7170"/>
          <p:cNvSpPr txBox="1"/>
          <p:nvPr/>
        </p:nvSpPr>
        <p:spPr>
          <a:xfrm>
            <a:off x="360040" y="4104456"/>
            <a:ext cx="8246963" cy="118630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p>
            <a:pPr/>
            <a:r>
              <a:rPr lang="ko-KR" altLang="en-US" sz="1200"/>
              <a:t>스프링 컨테이너의 기본 빈 정책은 컨테이너 빌드 시 필요한 모든 빈 객체를 생성한다. 등록 되어있는 각 객체(빈)들이 컨테이너가 만들어질 때 모두 다 만들어놓고 보관하고 있다. 그런데 컨테이너가 만들어질 때 모든 객체를 다 만들져 있으면 언제나 불러서 사용할 수 있다. 그러나 그렇게 하면 사용하지 않는 빈까지 생성해놨기에 메모리 관리가 효율적이지 못할 경우도 발생한다. 그래서 lazy-init에 True값을 주어 해당 빈(객체)은 컨테이너 빌드 시 생성 안하고 있다가 처음으로 getBean 요청이 들어올 때 생성해 준다. 또한 getBean을 계속 사용해도 맨 처음 만들어진 객체를 계속 해서 재활용하게 된다. 즉 싱글톤(Singletone)으로 구현하게 된다.</a:t>
            </a:r>
            <a:endParaRPr lang="ko-KR" altLang="en-US" sz="12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추가 학습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704" y="1461052"/>
            <a:ext cx="6430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세 개의 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62" y="1738051"/>
            <a:ext cx="377748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First.java</a:t>
            </a:r>
            <a:endParaRPr lang="ko-KR" altLang="en-US" sz="1200" b="1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1161" y="2015050"/>
            <a:ext cx="4657725" cy="127635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341161" y="3664296"/>
            <a:ext cx="44672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2" name="TextBox 11"/>
          <p:cNvSpPr txBox="1"/>
          <p:nvPr/>
        </p:nvSpPr>
        <p:spPr>
          <a:xfrm>
            <a:off x="1341161" y="3376061"/>
            <a:ext cx="377748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Second.java</a:t>
            </a:r>
            <a:endParaRPr lang="ko-KR" altLang="en-US" sz="1200" b="1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341161" y="5355299"/>
            <a:ext cx="44291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4" name="TextBox 13"/>
          <p:cNvSpPr txBox="1"/>
          <p:nvPr/>
        </p:nvSpPr>
        <p:spPr>
          <a:xfrm>
            <a:off x="1341161" y="5078300"/>
            <a:ext cx="3777489" cy="263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Third.java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추가 학습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520686"/>
            <a:ext cx="7255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실행 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4" y="4432852"/>
            <a:ext cx="8001000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실행 클래스를 실행 하면 </a:t>
            </a:r>
            <a:r>
              <a:rPr lang="en-US" altLang="ko-KR" sz="1200">
                <a:latin typeface="+mj-ea"/>
                <a:ea typeface="+mj-ea"/>
              </a:rPr>
              <a:t>First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Third </a:t>
            </a:r>
            <a:r>
              <a:rPr lang="ko-KR" altLang="en-US" sz="1200">
                <a:latin typeface="+mj-ea"/>
                <a:ea typeface="+mj-ea"/>
              </a:rPr>
              <a:t>클래스는 애플리케이션 실행 시 빈이 생성되나</a:t>
            </a:r>
            <a:r>
              <a:rPr lang="en-US" altLang="ko-KR" sz="1200">
                <a:latin typeface="+mj-ea"/>
                <a:ea typeface="+mj-ea"/>
              </a:rPr>
              <a:t>, Second </a:t>
            </a:r>
            <a:r>
              <a:rPr lang="ko-KR" altLang="en-US" sz="1200">
                <a:latin typeface="+mj-ea"/>
                <a:ea typeface="+mj-ea"/>
              </a:rPr>
              <a:t>클래스 빈은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context.getBean() </a:t>
            </a:r>
            <a:r>
              <a:rPr lang="ko-KR" altLang="en-US" sz="1200">
                <a:latin typeface="+mj-ea"/>
                <a:ea typeface="+mj-ea"/>
              </a:rPr>
              <a:t>호출 시 빈이 생성됩니다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07139" y="1797685"/>
            <a:ext cx="763905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365098" y="4894517"/>
            <a:ext cx="363855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8" y="1490870"/>
            <a:ext cx="2206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자바 코드로 구현 시  문제점</a:t>
            </a:r>
            <a:endParaRPr lang="ko-KR" alt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727926" y="1767869"/>
            <a:ext cx="7603432" cy="90675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현재 </a:t>
            </a:r>
            <a:r>
              <a:rPr lang="en-US" altLang="ko-KR" sz="1200">
                <a:latin typeface="+mj-ea"/>
                <a:ea typeface="+mj-ea"/>
              </a:rPr>
              <a:t>BoardDAO </a:t>
            </a:r>
            <a:r>
              <a:rPr lang="ko-KR" altLang="en-US" sz="1200">
                <a:latin typeface="+mj-ea"/>
                <a:ea typeface="+mj-ea"/>
              </a:rPr>
              <a:t>클래스에서는 오라클과 연동해 게시판 기능을 구현하고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오라클에서 </a:t>
            </a:r>
            <a:r>
              <a:rPr lang="en-US" altLang="ko-KR" sz="1200">
                <a:latin typeface="+mj-ea"/>
                <a:ea typeface="+mj-ea"/>
              </a:rPr>
              <a:t>MySQL</a:t>
            </a:r>
            <a:r>
              <a:rPr lang="ko-KR" altLang="en-US" sz="1200">
                <a:latin typeface="+mj-ea"/>
                <a:ea typeface="+mj-ea"/>
              </a:rPr>
              <a:t>로 데이터베이스를 변경 발생 시 </a:t>
            </a:r>
            <a:r>
              <a:rPr lang="en-US" altLang="ko-KR" sz="1200">
                <a:latin typeface="+mj-ea"/>
                <a:ea typeface="+mj-ea"/>
              </a:rPr>
              <a:t>BoardDAO </a:t>
            </a:r>
            <a:r>
              <a:rPr lang="ko-KR" altLang="en-US" sz="1200">
                <a:latin typeface="+mj-ea"/>
                <a:ea typeface="+mj-ea"/>
              </a:rPr>
              <a:t>클래스의 기능을 일일이 변경해야함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더 나아가서 </a:t>
            </a:r>
            <a:r>
              <a:rPr lang="en-US" altLang="ko-KR" sz="1200">
                <a:latin typeface="+mj-ea"/>
                <a:ea typeface="+mj-ea"/>
              </a:rPr>
              <a:t>BoardDAO </a:t>
            </a:r>
            <a:r>
              <a:rPr lang="ko-KR" altLang="en-US" sz="1200">
                <a:latin typeface="+mj-ea"/>
                <a:ea typeface="+mj-ea"/>
              </a:rPr>
              <a:t>클래스를 사용하는 </a:t>
            </a:r>
            <a:r>
              <a:rPr lang="en-US" altLang="ko-KR" sz="1200">
                <a:latin typeface="+mj-ea"/>
                <a:ea typeface="+mj-ea"/>
              </a:rPr>
              <a:t>BoardService </a:t>
            </a:r>
            <a:r>
              <a:rPr lang="ko-KR" altLang="en-US" sz="1200">
                <a:latin typeface="+mj-ea"/>
                <a:ea typeface="+mj-ea"/>
              </a:rPr>
              <a:t>클래스의 기능도 변경해야 할 수도 있음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038118" y="2847560"/>
            <a:ext cx="346093" cy="3279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7925" y="3447582"/>
            <a:ext cx="7603432" cy="9034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따라서 자바 코드에서직접 객체를 생성해서 사용하는 것</a:t>
            </a:r>
            <a:r>
              <a:rPr lang="en-US" altLang="ko-KR" sz="1200"/>
              <a:t>(tightly coupled)</a:t>
            </a:r>
            <a:r>
              <a:rPr lang="ko-KR" altLang="en-US" sz="1200"/>
              <a:t>은 복잡한 문제를 일으킬 수 있음</a:t>
            </a:r>
            <a:endParaRPr lang="ko-KR" altLang="en-US" sz="120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다른 클래스의 변경 사항이 연속적으로 다른 부분에 영향을 미친다면 이 방법</a:t>
            </a:r>
            <a:r>
              <a:rPr lang="en-US" altLang="ko-KR" sz="1200"/>
              <a:t>(</a:t>
            </a:r>
            <a:r>
              <a:rPr lang="ko-KR" altLang="en-US" sz="1200"/>
              <a:t>자바 코드에서 직접 객체를 </a:t>
            </a:r>
            <a:br>
              <a:rPr lang="en-US" altLang="ko-KR" sz="1200"/>
            </a:br>
            <a:r>
              <a:rPr lang="ko-KR" altLang="en-US" sz="1200"/>
              <a:t>생성해 사용하는 것)은 좋은 방법이 아님</a:t>
            </a:r>
            <a:endParaRPr lang="ko-KR" altLang="en-US" sz="120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19.1.2</a:t>
            </a:r>
            <a:r>
              <a:rPr lang="ko-KR" altLang="en-US" b="1"/>
              <a:t> 인터페이스를 적용한 게시판 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7298" y="4965501"/>
            <a:ext cx="7643514" cy="171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96282" y="1913624"/>
            <a:ext cx="4907561" cy="26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오라클과 연동하는 게시판 클래스 계층 구조</a:t>
            </a:r>
            <a:endParaRPr lang="ko-KR" altLang="en-US" sz="1200" b="1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113252" y="2190623"/>
          <a:ext cx="6307137" cy="1641475"/>
        </p:xfrm>
        <a:graphic>
          <a:graphicData uri="http://schemas.openxmlformats.org/presentationml/2006/ole">
            <p:oleObj spid="_x0000_s8200" name="문서" r:id="rId4" imgW="6307020" imgH="1904909" progId="Word.Document.12">
              <p:link/>
            </p:oleObj>
          </a:graphicData>
        </a:graphic>
      </p:graphicFrame>
      <p:sp>
        <p:nvSpPr>
          <p:cNvPr id="3076" name=""/>
          <p:cNvSpPr txBox="1"/>
          <p:nvPr/>
        </p:nvSpPr>
        <p:spPr>
          <a:xfrm>
            <a:off x="5028406" y="3726656"/>
            <a:ext cx="3800077" cy="118633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BoardService {</a:t>
            </a:r>
            <a:r>
              <a:rPr lang="ko-KR" altLang="en-US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eb58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eb58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eb5800"/>
                </a:solidFill>
                <a:latin typeface="한컴산뜻돋움"/>
                <a:ea typeface="한컴산뜻돋움"/>
              </a:rPr>
              <a:t>17</a:t>
            </a:r>
            <a:r>
              <a:rPr lang="ko-KR" altLang="en-US" sz="1200" b="1">
                <a:solidFill>
                  <a:srgbClr val="eb5800"/>
                </a:solidFill>
                <a:latin typeface="한컴산뜻돋움"/>
                <a:ea typeface="한컴산뜻돋움"/>
              </a:rPr>
              <a:t>장 코드 참조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BoardDAO boardDAO;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BoardService()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boardDAO = new BoardDAO();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3077" name=""/>
          <p:cNvSpPr/>
          <p:nvPr/>
        </p:nvSpPr>
        <p:spPr>
          <a:xfrm>
            <a:off x="1732954" y="5743178"/>
            <a:ext cx="1438672" cy="327421"/>
          </a:xfrm>
          <a:prstGeom prst="flowChartProcess">
            <a:avLst/>
          </a:prstGeom>
          <a:noFill/>
          <a:ln w="1905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78" name=""/>
          <p:cNvSpPr/>
          <p:nvPr/>
        </p:nvSpPr>
        <p:spPr>
          <a:xfrm>
            <a:off x="4326136" y="5240733"/>
            <a:ext cx="1438672" cy="327421"/>
          </a:xfrm>
          <a:prstGeom prst="flowChartProcess">
            <a:avLst/>
          </a:prstGeom>
          <a:noFill/>
          <a:ln w="1905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5119" y="1736927"/>
            <a:ext cx="7725069" cy="3804138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"/>
          <p:cNvSpPr txBox="1"/>
          <p:nvPr/>
        </p:nvSpPr>
        <p:spPr>
          <a:xfrm>
            <a:off x="3250401" y="4637405"/>
            <a:ext cx="5893598" cy="222059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public class BoardDAO {</a:t>
            </a:r>
            <a:r>
              <a:rPr lang="ko-KR" altLang="en-US" sz="1000" b="1">
                <a:latin typeface="한컴산뜻돋움"/>
                <a:ea typeface="한컴산뜻돋움"/>
              </a:rPr>
              <a:t>   </a:t>
            </a:r>
            <a:r>
              <a:rPr lang="en-US" altLang="ko-KR" sz="1000" b="1">
                <a:solidFill>
                  <a:srgbClr val="eb58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000" b="1">
                <a:solidFill>
                  <a:srgbClr val="eb58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rgbClr val="eb5800"/>
                </a:solidFill>
                <a:latin typeface="한컴산뜻돋움"/>
                <a:ea typeface="한컴산뜻돋움"/>
              </a:rPr>
              <a:t>17</a:t>
            </a:r>
            <a:r>
              <a:rPr lang="ko-KR" altLang="en-US" sz="1000" b="1">
                <a:solidFill>
                  <a:srgbClr val="eb5800"/>
                </a:solidFill>
                <a:latin typeface="한컴산뜻돋움"/>
                <a:ea typeface="한컴산뜻돋움"/>
              </a:rPr>
              <a:t>장 코드 참조</a:t>
            </a: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private DataSource dataFactory;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Connection conn;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PreparedStatement pstmt;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public BoardDAO() {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try {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Context ctx = new InitialContext();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Context envContext = (Context) ctx.lookup("java:/comp/env");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dataFactory = (DataSource) envContext.lookup("jdbc/oracle");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} catch (Exception e) {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e.printStackTrace();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}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}</a:t>
            </a: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4100" name=""/>
          <p:cNvSpPr/>
          <p:nvPr/>
        </p:nvSpPr>
        <p:spPr>
          <a:xfrm>
            <a:off x="4229695" y="2039937"/>
            <a:ext cx="873125" cy="327421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01" name=""/>
          <p:cNvSpPr/>
          <p:nvPr/>
        </p:nvSpPr>
        <p:spPr>
          <a:xfrm>
            <a:off x="1385689" y="3034506"/>
            <a:ext cx="1131094" cy="327421"/>
          </a:xfrm>
          <a:prstGeom prst="flowChartProcess">
            <a:avLst/>
          </a:prstGeom>
          <a:noFill/>
          <a:ln w="1905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237" y="5519768"/>
            <a:ext cx="7604869" cy="118392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개발 중 </a:t>
            </a:r>
            <a:r>
              <a:rPr lang="en-US" altLang="ko-KR" sz="1200">
                <a:latin typeface="+mj-ea"/>
                <a:ea typeface="+mj-ea"/>
              </a:rPr>
              <a:t>MySQL</a:t>
            </a:r>
            <a:r>
              <a:rPr lang="ko-KR" altLang="en-US" sz="1200">
                <a:latin typeface="+mj-ea"/>
                <a:ea typeface="+mj-ea"/>
              </a:rPr>
              <a:t>과 연동하는 기능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발생 시  기존의 </a:t>
            </a:r>
            <a:r>
              <a:rPr lang="en-US" altLang="ko-KR" sz="1200">
                <a:latin typeface="+mj-ea"/>
                <a:ea typeface="+mj-ea"/>
              </a:rPr>
              <a:t>BoardOracleDAOImpl </a:t>
            </a:r>
            <a:r>
              <a:rPr lang="ko-KR" altLang="en-US" sz="1200">
                <a:latin typeface="+mj-ea"/>
                <a:ea typeface="+mj-ea"/>
              </a:rPr>
              <a:t>클래스를 변경할 필요 없이 </a:t>
            </a:r>
            <a:r>
              <a:rPr lang="en-US" altLang="ko-KR" sz="1200">
                <a:latin typeface="+mj-ea"/>
                <a:ea typeface="+mj-ea"/>
              </a:rPr>
              <a:t>BoardDAO </a:t>
            </a:r>
            <a:r>
              <a:rPr lang="ko-KR" altLang="en-US" sz="1200">
                <a:latin typeface="+mj-ea"/>
                <a:ea typeface="+mj-ea"/>
              </a:rPr>
              <a:t>인터페이스를 구현한 또 다른 </a:t>
            </a:r>
            <a:r>
              <a:rPr lang="en-US" altLang="ko-KR" sz="1200">
                <a:latin typeface="+mj-ea"/>
                <a:ea typeface="+mj-ea"/>
              </a:rPr>
              <a:t>BoardMySqlDAOImpl </a:t>
            </a:r>
            <a:r>
              <a:rPr lang="ko-KR" altLang="en-US" sz="1200">
                <a:latin typeface="+mj-ea"/>
                <a:ea typeface="+mj-ea"/>
              </a:rPr>
              <a:t>클래스를 구현한 후 </a:t>
            </a:r>
            <a:r>
              <a:rPr lang="en-US" altLang="ko-KR" sz="1200">
                <a:latin typeface="+mj-ea"/>
                <a:ea typeface="+mj-ea"/>
              </a:rPr>
              <a:t>BoardServiceImpl</a:t>
            </a:r>
            <a:r>
              <a:rPr lang="ko-KR" altLang="en-US" sz="1200">
                <a:latin typeface="+mj-ea"/>
                <a:ea typeface="+mj-ea"/>
              </a:rPr>
              <a:t>에서 사용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그러나 </a:t>
            </a:r>
            <a:r>
              <a:rPr lang="ko-KR" altLang="en-US" sz="1200">
                <a:latin typeface="+mj-ea"/>
                <a:ea typeface="+mj-ea"/>
              </a:rPr>
              <a:t>인터페이스를 사용해도 </a:t>
            </a:r>
            <a:r>
              <a:rPr lang="en-US" altLang="ko-KR" sz="1200">
                <a:latin typeface="+mj-ea"/>
                <a:ea typeface="+mj-ea"/>
              </a:rPr>
              <a:t>BoardServiceImpl </a:t>
            </a:r>
            <a:r>
              <a:rPr lang="ko-KR" altLang="en-US" sz="1200">
                <a:latin typeface="+mj-ea"/>
                <a:ea typeface="+mj-ea"/>
              </a:rPr>
              <a:t>클래스 자체는 </a:t>
            </a: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여전히</a:t>
            </a:r>
            <a:r>
              <a:rPr lang="ko-KR" altLang="en-US" sz="1200">
                <a:latin typeface="+mj-ea"/>
                <a:ea typeface="+mj-ea"/>
              </a:rPr>
              <a:t> 소스 코드에서 직접 수정해야함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22237" y="3343456"/>
            <a:ext cx="7550840" cy="19977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0322" y="1351381"/>
            <a:ext cx="4870174" cy="26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MySQL</a:t>
            </a:r>
            <a:r>
              <a:rPr lang="ko-KR" altLang="en-US" sz="1200" b="1">
                <a:latin typeface="+mj-ea"/>
                <a:ea typeface="+mj-ea"/>
              </a:rPr>
              <a:t>과 연동하는 게시판 클래스 계층 구조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223226" y="1518060"/>
          <a:ext cx="5867400" cy="2181225"/>
        </p:xfrm>
        <a:graphic>
          <a:graphicData uri="http://schemas.openxmlformats.org/presentationml/2006/ole">
            <p:oleObj spid="_x0000_s9219" name="문서" r:id="rId4" imgW="5857699" imgH="2183510" progId="Word.Document.12">
              <p:link/>
            </p:oleObj>
          </a:graphicData>
        </a:graphic>
      </p:graphicFrame>
      <p:grpSp>
        <p:nvGrpSpPr>
          <p:cNvPr id="5128" name="그룹 5127"/>
          <p:cNvGrpSpPr/>
          <p:nvPr/>
        </p:nvGrpSpPr>
        <p:grpSpPr>
          <a:xfrm rot="0">
            <a:off x="148826" y="4489200"/>
            <a:ext cx="833973" cy="2071478"/>
            <a:chOff x="148826" y="4489200"/>
            <a:chExt cx="833973" cy="2071478"/>
          </a:xfrm>
        </p:grpSpPr>
        <p:sp>
          <p:nvSpPr>
            <p:cNvPr id="5126" name="왼쪽 대괄호 5125"/>
            <p:cNvSpPr/>
            <p:nvPr/>
          </p:nvSpPr>
          <p:spPr>
            <a:xfrm>
              <a:off x="896400" y="4489200"/>
              <a:ext cx="86400" cy="324000"/>
            </a:xfrm>
            <a:prstGeom prst="leftBracket">
              <a:avLst>
                <a:gd name="adj" fmla="val 833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27" name="자유형 5126"/>
            <p:cNvSpPr/>
            <p:nvPr/>
          </p:nvSpPr>
          <p:spPr>
            <a:xfrm>
              <a:off x="148826" y="4592228"/>
              <a:ext cx="742164" cy="1968450"/>
            </a:xfrm>
            <a:custGeom>
              <a:avLst/>
              <a:gdLst>
                <a:gd name="connsiteX0" fmla="*/ 746144 w 742164"/>
                <a:gd name="connsiteY0" fmla="*/ 33511 h 1968450"/>
                <a:gd name="connsiteX1" fmla="*/ 386502 w 742164"/>
                <a:gd name="connsiteY1" fmla="*/ 70716 h 1968450"/>
                <a:gd name="connsiteX2" fmla="*/ 88867 w 742164"/>
                <a:gd name="connsiteY2" fmla="*/ 864408 h 1968450"/>
                <a:gd name="connsiteX3" fmla="*/ 26860 w 742164"/>
                <a:gd name="connsiteY3" fmla="*/ 1757312 h 1968450"/>
                <a:gd name="connsiteX4" fmla="*/ 498115 w 742164"/>
                <a:gd name="connsiteY4" fmla="*/ 1968137 h 1968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64" h="1968450">
                  <a:moveTo>
                    <a:pt x="746144" y="33511"/>
                  </a:moveTo>
                  <a:cubicBezTo>
                    <a:pt x="686203" y="39712"/>
                    <a:pt x="496048" y="-67767"/>
                    <a:pt x="386502" y="70716"/>
                  </a:cubicBezTo>
                  <a:cubicBezTo>
                    <a:pt x="276956" y="209198"/>
                    <a:pt x="148807" y="583308"/>
                    <a:pt x="88867" y="864408"/>
                  </a:cubicBezTo>
                  <a:cubicBezTo>
                    <a:pt x="28927" y="1145507"/>
                    <a:pt x="-41347" y="1573358"/>
                    <a:pt x="26860" y="1757312"/>
                  </a:cubicBezTo>
                  <a:cubicBezTo>
                    <a:pt x="95068" y="1941267"/>
                    <a:pt x="419572" y="1932999"/>
                    <a:pt x="498115" y="1968137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 스프링 의존성 주입과 제어 역전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19.1.3 </a:t>
            </a:r>
            <a:r>
              <a:rPr lang="ko-KR" altLang="en-US" b="1"/>
              <a:t>의존성 주입을 적용한 게시판 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의존성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254" y="18634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의존성 주입 장점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706" y="2140444"/>
            <a:ext cx="7345017" cy="11818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클래스들 간의 의존 관계를 최소화하여 코드를 단순화할 수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애플리케이션을 더 쉽게 유지 및 관리할 수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기존 구현 방법은 개발자가 직접 코드 안에서 </a:t>
            </a: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객체의 생성과 소멸을 제어했지만</a:t>
            </a:r>
            <a:r>
              <a:rPr lang="en-US" altLang="ko-KR" sz="1200" b="1">
                <a:solidFill>
                  <a:srgbClr val="eb5800"/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의존성 주입은 객체의 생성</a:t>
            </a:r>
            <a:r>
              <a:rPr lang="en-US" altLang="ko-KR" sz="1200" b="1">
                <a:solidFill>
                  <a:srgbClr val="eb5800"/>
                </a:solidFill>
                <a:latin typeface="+mj-ea"/>
                <a:ea typeface="+mj-ea"/>
              </a:rPr>
              <a:t>, </a:t>
            </a: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소멸과 객체 간의 의존 관계를 컨테이너가 제어함</a:t>
            </a:r>
            <a:endParaRPr lang="ko-KR" altLang="en-US" sz="1200" b="1">
              <a:solidFill>
                <a:srgbClr val="eb58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254" y="3522631"/>
            <a:ext cx="2930265" cy="266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제어의 역전</a:t>
            </a:r>
            <a:r>
              <a:rPr lang="en-US" altLang="ko-KR" sz="1200" b="1">
                <a:latin typeface="+mj-ea"/>
                <a:ea typeface="+mj-ea"/>
              </a:rPr>
              <a:t>(Inversion Of Control)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706" y="3799630"/>
            <a:ext cx="7345017" cy="11800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기존 코드에서는 개발자가 직접 객체를 제어했지만 스프링 프레임워크에서는 </a:t>
            </a:r>
            <a:r>
              <a:rPr lang="ko-KR" altLang="en-US" sz="1200" b="1">
                <a:solidFill>
                  <a:srgbClr val="eb5800"/>
                </a:solidFill>
                <a:latin typeface="+mj-ea"/>
                <a:ea typeface="+mj-ea"/>
              </a:rPr>
              <a:t>객체의 제어를 스프링이 직접 담당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IoC</a:t>
            </a:r>
            <a:r>
              <a:rPr lang="ko-KR" altLang="en-US" sz="1200">
                <a:latin typeface="+mj-ea"/>
                <a:ea typeface="+mj-ea"/>
              </a:rPr>
              <a:t>의 종류도 여러 가지이며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일반적으로 스프링에서는 </a:t>
            </a:r>
            <a:r>
              <a:rPr lang="en-US" altLang="ko-KR" sz="1200">
                <a:latin typeface="+mj-ea"/>
                <a:ea typeface="+mj-ea"/>
              </a:rPr>
              <a:t>DI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IoC</a:t>
            </a:r>
            <a:r>
              <a:rPr lang="ko-KR" altLang="en-US" sz="1200">
                <a:latin typeface="+mj-ea"/>
                <a:ea typeface="+mj-ea"/>
              </a:rPr>
              <a:t>의 기능을 구현하므로 </a:t>
            </a:r>
            <a:r>
              <a:rPr lang="en-US" altLang="ko-KR" sz="1200">
                <a:latin typeface="+mj-ea"/>
                <a:ea typeface="+mj-ea"/>
              </a:rPr>
              <a:t>IoC</a:t>
            </a:r>
            <a:r>
              <a:rPr lang="ko-KR" altLang="en-US" sz="1200">
                <a:latin typeface="+mj-ea"/>
                <a:ea typeface="+mj-ea"/>
              </a:rPr>
              <a:t>보다는 </a:t>
            </a:r>
            <a:r>
              <a:rPr lang="en-US" altLang="ko-KR" sz="1200">
                <a:latin typeface="+mj-ea"/>
                <a:ea typeface="+mj-ea"/>
              </a:rPr>
              <a:t>DI</a:t>
            </a:r>
            <a:r>
              <a:rPr lang="ko-KR" altLang="en-US" sz="1200">
                <a:latin typeface="+mj-ea"/>
                <a:ea typeface="+mj-ea"/>
              </a:rPr>
              <a:t>라는 용어를 더 많이 사용함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254" y="5162587"/>
            <a:ext cx="2930265" cy="26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스프링의 의존성 주입 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706" y="5489858"/>
            <a:ext cx="7345017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+mj-ea"/>
                <a:ea typeface="+mj-ea"/>
              </a:rPr>
              <a:t>생성자에 의한 주입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에 의한 주입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1692</ep:Words>
  <ep:PresentationFormat/>
  <ep:Paragraphs>228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2018-08-29T04:30:46.000</dcterms:created>
  <dc:creator>SSEN Kim</dc:creator>
  <cp:lastModifiedBy>daewo</cp:lastModifiedBy>
  <dcterms:modified xsi:type="dcterms:W3CDTF">2022-03-01T04:19:39.930</dcterms:modified>
  <cp:revision>721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