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5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2"/>
    <p:restoredTop sz="94984"/>
  </p:normalViewPr>
  <p:slideViewPr>
    <p:cSldViewPr snapToGrid="0">
      <p:cViewPr varScale="1">
        <p:scale>
          <a:sx n="100" d="100"/>
          <a:sy n="100" d="100"/>
        </p:scale>
        <p:origin x="1480" y="6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2023-03-03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/>
              <a:t>20</a:t>
            </a:r>
            <a:r>
              <a:rPr lang="ko-KR" altLang="en-US" sz="2800"/>
              <a:t>장</a:t>
            </a:r>
            <a:r>
              <a:rPr lang="en-US" altLang="ko-KR" sz="2800"/>
              <a:t> </a:t>
            </a:r>
            <a:r>
              <a:rPr lang="ko-KR" altLang="en-US" sz="2800"/>
              <a:t>스프링 </a:t>
            </a:r>
            <a:r>
              <a:rPr lang="en-US" altLang="ko-KR" sz="2800"/>
              <a:t>AOP </a:t>
            </a:r>
            <a:r>
              <a:rPr lang="ko-KR" altLang="en-US" sz="2800"/>
              <a:t>기능</a:t>
            </a:r>
            <a:endParaRPr lang="ko-KR" altLang="en-US" sz="2800" spc="-89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6887" y="1909244"/>
            <a:ext cx="6400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20.1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관점 지향 프로그래밍의 등장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20.2 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스프링에서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AOP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기능 사용하기</a:t>
            </a:r>
            <a:endParaRPr lang="en-US" altLang="ko-KR" sz="200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 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5434" y="144088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스프링 </a:t>
            </a:r>
            <a:r>
              <a:rPr lang="en-US" altLang="ko-KR" sz="1200" b="1">
                <a:latin typeface="+mj-ea"/>
                <a:ea typeface="+mj-ea"/>
              </a:rPr>
              <a:t>API</a:t>
            </a:r>
            <a:r>
              <a:rPr lang="ko-KR" altLang="en-US" sz="1200" b="1">
                <a:latin typeface="+mj-ea"/>
                <a:ea typeface="+mj-ea"/>
              </a:rPr>
              <a:t>에서 제공하는 여러 가지 </a:t>
            </a:r>
            <a:r>
              <a:rPr lang="en-US" altLang="ko-KR" sz="1200" b="1">
                <a:latin typeface="+mj-ea"/>
                <a:ea typeface="+mj-ea"/>
              </a:rPr>
              <a:t>Advice </a:t>
            </a:r>
            <a:r>
              <a:rPr lang="ko-KR" altLang="en-US" sz="1200" b="1">
                <a:latin typeface="+mj-ea"/>
                <a:ea typeface="+mj-ea"/>
              </a:rPr>
              <a:t>인터페이스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09919" y="1717885"/>
          <a:ext cx="730041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3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인터페이스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추상 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MethodBeforeAdvice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before(Method method,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      Object[] args,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      Object target)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       throws Throwable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해당 메서드가 실행되기 전 실행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• Method method: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대상 객체에서 실행된 메서드를 나타내는 메서드 객체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• Object[] args: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메서드 인자 목록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• Object target: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대상 객체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AfterReturningAdvice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afterReturning(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Object returnValue,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Method method,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Object[] args,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Object target)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throws Throwable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해당 메서드가 실행된 후 실행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Object returnValue :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대상 객체의 메서드가 반환하는 값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Method method: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대상 객체에서 실행된 메서드를 나타내는 메서드 객체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Object[] args: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메서드 인자 목록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Object target: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대상 객체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ThrowsAdvice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afterThrowing(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Method method,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Object[] args,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Object target,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Exception ex)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해당 메서드에서 예외 발생 시 실행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Method method: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대상 객체에서 메서드를 나타내는 메서드 객체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Object[] args: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메서드 인자 목록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Object target: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대상 객체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Exception ex: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발생한 예외 타입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 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20467" y="1839402"/>
          <a:ext cx="7300411" cy="1214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3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인터페이스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추상 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MethodInterceptor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invoke(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MethodInvocation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invocation)</a:t>
                      </a:r>
                    </a:p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throws Throwable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해당 메서드의 실행 전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후와 예외</a:t>
                      </a:r>
                    </a:p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발생 시 실행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79">
                <a:tc gridSpan="3"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MethodInvocation invocation: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대상 객체의 모든 정보를 담고 있는 객체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호출된 메서드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인자 등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20.2.2 </a:t>
            </a:r>
            <a:r>
              <a:rPr lang="ko-KR" altLang="en-US" b="1"/>
              <a:t>스프링 </a:t>
            </a:r>
            <a:r>
              <a:rPr lang="en-US" altLang="ko-KR" b="1"/>
              <a:t>API</a:t>
            </a:r>
            <a:r>
              <a:rPr lang="ko-KR" altLang="en-US" b="1"/>
              <a:t>를 이용한 </a:t>
            </a:r>
            <a:r>
              <a:rPr lang="en-US" altLang="ko-KR" b="1"/>
              <a:t>AOP </a:t>
            </a:r>
            <a:r>
              <a:rPr lang="ko-KR" altLang="en-US" b="1"/>
              <a:t>기능 실습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 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799" y="1977887"/>
            <a:ext cx="7354957" cy="449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새 프로젝트 </a:t>
            </a:r>
            <a:r>
              <a:rPr lang="en-US" altLang="ko-KR" sz="1200">
                <a:latin typeface="+mj-ea"/>
                <a:ea typeface="+mj-ea"/>
              </a:rPr>
              <a:t>pro20</a:t>
            </a:r>
            <a:r>
              <a:rPr lang="ko-KR" altLang="en-US" sz="1200">
                <a:latin typeface="+mj-ea"/>
                <a:ea typeface="+mj-ea"/>
              </a:rPr>
              <a:t>을 만들고 </a:t>
            </a:r>
            <a:r>
              <a:rPr lang="en-US" altLang="ko-KR" sz="1200">
                <a:latin typeface="+mj-ea"/>
                <a:ea typeface="+mj-ea"/>
              </a:rPr>
              <a:t>lib </a:t>
            </a:r>
            <a:r>
              <a:rPr lang="ko-KR" altLang="en-US" sz="1200">
                <a:latin typeface="+mj-ea"/>
                <a:ea typeface="+mj-ea"/>
              </a:rPr>
              <a:t>폴더를 만들어 라이브러리 클래스 패스를 설정합니다</a:t>
            </a:r>
            <a:r>
              <a:rPr lang="en-US" altLang="ko-KR" sz="1200">
                <a:latin typeface="+mj-ea"/>
                <a:ea typeface="+mj-ea"/>
              </a:rPr>
              <a:t>.(19</a:t>
            </a:r>
            <a:r>
              <a:rPr lang="ko-KR" altLang="en-US" sz="1200">
                <a:latin typeface="+mj-ea"/>
                <a:ea typeface="+mj-ea"/>
              </a:rPr>
              <a:t>장참고</a:t>
            </a:r>
            <a:r>
              <a:rPr lang="en-US" altLang="ko-KR" sz="1200">
                <a:latin typeface="+mj-ea"/>
                <a:ea typeface="+mj-ea"/>
              </a:rPr>
              <a:t>)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그리고 </a:t>
            </a:r>
            <a:r>
              <a:rPr lang="en-US" altLang="ko-KR" sz="1200">
                <a:latin typeface="+mj-ea"/>
                <a:ea typeface="+mj-ea"/>
              </a:rPr>
              <a:t>AOP </a:t>
            </a:r>
            <a:r>
              <a:rPr lang="ko-KR" altLang="en-US" sz="1200">
                <a:latin typeface="+mj-ea"/>
                <a:ea typeface="+mj-ea"/>
              </a:rPr>
              <a:t>설정 파일인 </a:t>
            </a:r>
            <a:r>
              <a:rPr lang="en-US" altLang="ko-KR" sz="1200">
                <a:latin typeface="+mj-ea"/>
                <a:ea typeface="+mj-ea"/>
              </a:rPr>
              <a:t>AOPTest.xml</a:t>
            </a:r>
            <a:r>
              <a:rPr lang="ko-KR" altLang="en-US" sz="1200">
                <a:latin typeface="+mj-ea"/>
                <a:ea typeface="+mj-ea"/>
              </a:rPr>
              <a:t>를 </a:t>
            </a:r>
            <a:r>
              <a:rPr lang="en-US" altLang="ko-KR" sz="1200">
                <a:latin typeface="+mj-ea"/>
                <a:ea typeface="+mj-ea"/>
              </a:rPr>
              <a:t>src </a:t>
            </a:r>
            <a:r>
              <a:rPr lang="ko-KR" altLang="en-US" sz="1200">
                <a:latin typeface="+mj-ea"/>
                <a:ea typeface="+mj-ea"/>
              </a:rPr>
              <a:t>패키지에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88779" y="2439552"/>
            <a:ext cx="2152650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429000" y="3445889"/>
            <a:ext cx="1023730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0" y="516255"/>
            <a:ext cx="6400800" cy="52075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 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028" y="1890947"/>
            <a:ext cx="7444406" cy="269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AOP</a:t>
            </a:r>
            <a:r>
              <a:rPr lang="ko-KR" altLang="en-US" sz="1200">
                <a:latin typeface="+mj-ea"/>
                <a:ea typeface="+mj-ea"/>
              </a:rPr>
              <a:t>를 설정하는 </a:t>
            </a:r>
            <a:r>
              <a:rPr lang="en-US" altLang="ko-KR" sz="1200">
                <a:latin typeface="+mj-ea"/>
                <a:ea typeface="+mj-ea"/>
              </a:rPr>
              <a:t>AOPTest.xml</a:t>
            </a:r>
            <a:r>
              <a:rPr lang="ko-KR" altLang="en-US" sz="1200">
                <a:latin typeface="+mj-ea"/>
                <a:ea typeface="+mj-ea"/>
              </a:rPr>
              <a:t>을 다음과 같이 작성</a:t>
            </a:r>
            <a:endParaRPr lang="en-US" altLang="ko-KR" sz="120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44016" y="2248247"/>
            <a:ext cx="7001289" cy="4340485"/>
          </a:xfrm>
          <a:prstGeom prst="rect">
            <a:avLst/>
          </a:prstGeom>
          <a:noFill/>
          <a:ln>
            <a:noFill/>
          </a:ln>
        </p:spPr>
      </p:pic>
      <p:sp>
        <p:nvSpPr>
          <p:cNvPr id="5123" name="직사각형 3"/>
          <p:cNvSpPr/>
          <p:nvPr/>
        </p:nvSpPr>
        <p:spPr>
          <a:xfrm>
            <a:off x="4191169" y="1008112"/>
            <a:ext cx="4952831" cy="1329524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latin typeface="+mj-ea"/>
                <a:ea typeface="+mj-ea"/>
              </a:rPr>
              <a:t>타깃</a:t>
            </a:r>
            <a:r>
              <a:rPr lang="en-US" altLang="ko-KR" sz="900">
                <a:latin typeface="+mj-ea"/>
                <a:ea typeface="+mj-ea"/>
              </a:rPr>
              <a:t>(Target) </a:t>
            </a:r>
            <a:r>
              <a:rPr lang="ko-KR" altLang="en-US" sz="900">
                <a:latin typeface="+mj-ea"/>
                <a:ea typeface="+mj-ea"/>
              </a:rPr>
              <a:t>클래스를 지정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latin typeface="+mj-ea"/>
                <a:ea typeface="+mj-ea"/>
              </a:rPr>
              <a:t>어드바이스</a:t>
            </a:r>
            <a:r>
              <a:rPr lang="en-US" altLang="ko-KR" sz="900">
                <a:latin typeface="+mj-ea"/>
                <a:ea typeface="+mj-ea"/>
              </a:rPr>
              <a:t>(Advice) </a:t>
            </a:r>
            <a:r>
              <a:rPr lang="ko-KR" altLang="en-US" sz="900">
                <a:latin typeface="+mj-ea"/>
                <a:ea typeface="+mj-ea"/>
              </a:rPr>
              <a:t>클래스를 지정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latin typeface="+mj-ea"/>
                <a:ea typeface="+mj-ea"/>
              </a:rPr>
              <a:t>설정 파일에서 포인트컷</a:t>
            </a:r>
            <a:r>
              <a:rPr lang="en-US" altLang="ko-KR" sz="900">
                <a:latin typeface="+mj-ea"/>
                <a:ea typeface="+mj-ea"/>
              </a:rPr>
              <a:t>(Pointcut)</a:t>
            </a:r>
            <a:r>
              <a:rPr lang="ko-KR" altLang="en-US" sz="900">
                <a:latin typeface="+mj-ea"/>
                <a:ea typeface="+mj-ea"/>
              </a:rPr>
              <a:t>을 설정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latin typeface="+mj-ea"/>
                <a:ea typeface="+mj-ea"/>
              </a:rPr>
              <a:t>설정 파일에서 어드바이스와 포인트컷을 결합하는 어드바이저를 설정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latin typeface="+mj-ea"/>
                <a:ea typeface="+mj-ea"/>
              </a:rPr>
              <a:t>설정 파일에서 스프링의 </a:t>
            </a:r>
            <a:r>
              <a:rPr lang="en-US" altLang="ko-KR" sz="900">
                <a:latin typeface="+mj-ea"/>
                <a:ea typeface="+mj-ea"/>
              </a:rPr>
              <a:t>ProxyFactoryBean </a:t>
            </a:r>
            <a:r>
              <a:rPr lang="ko-KR" altLang="en-US" sz="900">
                <a:latin typeface="+mj-ea"/>
                <a:ea typeface="+mj-ea"/>
              </a:rPr>
              <a:t>클래스를 이용해 타깃에 어드바이스를 설정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>
                <a:latin typeface="+mj-ea"/>
                <a:ea typeface="+mj-ea"/>
              </a:rPr>
              <a:t>getBean() </a:t>
            </a:r>
            <a:r>
              <a:rPr lang="ko-KR" altLang="en-US" sz="900">
                <a:latin typeface="+mj-ea"/>
                <a:ea typeface="+mj-ea"/>
              </a:rPr>
              <a:t>메서드로 빈 객체에 접근해 사용</a:t>
            </a:r>
          </a:p>
        </p:txBody>
      </p:sp>
      <p:sp>
        <p:nvSpPr>
          <p:cNvPr id="5124" name="직사각형 5123"/>
          <p:cNvSpPr txBox="1"/>
          <p:nvPr/>
        </p:nvSpPr>
        <p:spPr>
          <a:xfrm>
            <a:off x="5671122" y="3429000"/>
            <a:ext cx="539689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/>
              <a:t>⓷</a:t>
            </a:r>
          </a:p>
        </p:txBody>
      </p:sp>
      <p:sp>
        <p:nvSpPr>
          <p:cNvPr id="5125" name="직사각형 5124"/>
          <p:cNvSpPr txBox="1"/>
          <p:nvPr/>
        </p:nvSpPr>
        <p:spPr>
          <a:xfrm>
            <a:off x="5652628" y="3640536"/>
            <a:ext cx="539689" cy="319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/>
              <a:t>⓸</a:t>
            </a:r>
          </a:p>
        </p:txBody>
      </p:sp>
      <p:sp>
        <p:nvSpPr>
          <p:cNvPr id="5126" name="직사각형 5125"/>
          <p:cNvSpPr txBox="1"/>
          <p:nvPr/>
        </p:nvSpPr>
        <p:spPr>
          <a:xfrm>
            <a:off x="6877135" y="4216545"/>
            <a:ext cx="539689" cy="319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/>
              <a:t>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 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226" y="1253628"/>
            <a:ext cx="72555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이번에는 타깃 클래스인 </a:t>
            </a:r>
            <a:r>
              <a:rPr lang="en-US" altLang="ko-KR" sz="1200">
                <a:latin typeface="+mj-ea"/>
                <a:ea typeface="+mj-ea"/>
              </a:rPr>
              <a:t>Calculator </a:t>
            </a:r>
            <a:r>
              <a:rPr lang="ko-KR" altLang="en-US" sz="1200">
                <a:latin typeface="+mj-ea"/>
                <a:ea typeface="+mj-ea"/>
              </a:rPr>
              <a:t>클래스를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67742" y="1530627"/>
            <a:ext cx="5581645" cy="5295406"/>
            <a:chOff x="442913" y="185738"/>
            <a:chExt cx="8258175" cy="839152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42913" y="185738"/>
              <a:ext cx="8258175" cy="6486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442913" y="6672263"/>
              <a:ext cx="8239125" cy="1905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48" name="직사각형 5125"/>
          <p:cNvSpPr txBox="1"/>
          <p:nvPr/>
        </p:nvSpPr>
        <p:spPr>
          <a:xfrm>
            <a:off x="5376535" y="1557589"/>
            <a:ext cx="539689" cy="319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/>
              <a:t>⓵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 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2" y="1461052"/>
            <a:ext cx="74742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어드바이스 클래스인 </a:t>
            </a:r>
            <a:r>
              <a:rPr lang="en-US" altLang="ko-KR" sz="1200">
                <a:latin typeface="+mj-ea"/>
                <a:ea typeface="+mj-ea"/>
              </a:rPr>
              <a:t>LoggingAdvice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48785" y="1817564"/>
            <a:ext cx="6708499" cy="4864736"/>
            <a:chOff x="189258" y="1738051"/>
            <a:chExt cx="8248650" cy="587692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89258" y="1738051"/>
              <a:ext cx="8248650" cy="1504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89258" y="3243001"/>
              <a:ext cx="8239125" cy="4371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72" name="오른쪽 대괄호 7171"/>
          <p:cNvSpPr/>
          <p:nvPr/>
        </p:nvSpPr>
        <p:spPr>
          <a:xfrm>
            <a:off x="7848872" y="3962107"/>
            <a:ext cx="289589" cy="684484"/>
          </a:xfrm>
          <a:prstGeom prst="rightBracket">
            <a:avLst>
              <a:gd name="adj" fmla="val 8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3" name="직사각형 7172"/>
          <p:cNvSpPr txBox="1"/>
          <p:nvPr/>
        </p:nvSpPr>
        <p:spPr>
          <a:xfrm>
            <a:off x="8290588" y="4133228"/>
            <a:ext cx="853412" cy="236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보조기능</a:t>
            </a:r>
          </a:p>
        </p:txBody>
      </p:sp>
      <p:sp>
        <p:nvSpPr>
          <p:cNvPr id="7174" name="오른쪽 대괄호 7171"/>
          <p:cNvSpPr/>
          <p:nvPr/>
        </p:nvSpPr>
        <p:spPr>
          <a:xfrm>
            <a:off x="7848872" y="5040152"/>
            <a:ext cx="289589" cy="684484"/>
          </a:xfrm>
          <a:prstGeom prst="rightBracket">
            <a:avLst>
              <a:gd name="adj" fmla="val 8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5" name="직사각형 7172"/>
          <p:cNvSpPr txBox="1"/>
          <p:nvPr/>
        </p:nvSpPr>
        <p:spPr>
          <a:xfrm>
            <a:off x="8290588" y="5233374"/>
            <a:ext cx="853412" cy="241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보조기능</a:t>
            </a:r>
          </a:p>
        </p:txBody>
      </p:sp>
      <p:sp>
        <p:nvSpPr>
          <p:cNvPr id="7176" name="직사각형 5125"/>
          <p:cNvSpPr txBox="1"/>
          <p:nvPr/>
        </p:nvSpPr>
        <p:spPr>
          <a:xfrm>
            <a:off x="6074183" y="1836204"/>
            <a:ext cx="539689" cy="319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/>
              <a:t>⓶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 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739" y="1331844"/>
            <a:ext cx="7325138" cy="26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실행 클래스인 </a:t>
            </a:r>
            <a:r>
              <a:rPr lang="en-US" altLang="ko-KR" sz="1200">
                <a:latin typeface="+mj-ea"/>
                <a:ea typeface="+mj-ea"/>
              </a:rPr>
              <a:t>CalcTest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57170" y="1608843"/>
            <a:ext cx="6602275" cy="5085638"/>
          </a:xfrm>
          <a:prstGeom prst="rect">
            <a:avLst/>
          </a:prstGeom>
          <a:noFill/>
          <a:ln>
            <a:noFill/>
          </a:ln>
        </p:spPr>
      </p:pic>
      <p:sp>
        <p:nvSpPr>
          <p:cNvPr id="8195" name="직사각형 5125"/>
          <p:cNvSpPr txBox="1"/>
          <p:nvPr/>
        </p:nvSpPr>
        <p:spPr>
          <a:xfrm>
            <a:off x="6084676" y="4216545"/>
            <a:ext cx="539689" cy="319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 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983" y="1500809"/>
            <a:ext cx="7195930" cy="44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main() </a:t>
            </a:r>
            <a:r>
              <a:rPr lang="ko-KR" altLang="en-US" sz="1200">
                <a:latin typeface="+mj-ea"/>
                <a:ea typeface="+mj-ea"/>
              </a:rPr>
              <a:t>메서드가 있는 실행 클래스</a:t>
            </a:r>
            <a:r>
              <a:rPr lang="en-US" altLang="ko-KR" sz="1200">
                <a:latin typeface="+mj-ea"/>
                <a:ea typeface="+mj-ea"/>
              </a:rPr>
              <a:t>(CalcTest.java)</a:t>
            </a:r>
            <a:r>
              <a:rPr lang="ko-KR" altLang="en-US" sz="1200">
                <a:latin typeface="+mj-ea"/>
                <a:ea typeface="+mj-ea"/>
              </a:rPr>
              <a:t>가 보이는 상태에서 실행 버튼을 클릭해 실행합니다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02635" y="2143276"/>
            <a:ext cx="5943600" cy="2014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사각형 설명선 6"/>
          <p:cNvSpPr/>
          <p:nvPr/>
        </p:nvSpPr>
        <p:spPr>
          <a:xfrm>
            <a:off x="5872456" y="1639309"/>
            <a:ext cx="1979457" cy="487914"/>
          </a:xfrm>
          <a:prstGeom prst="wedgeRectCallout">
            <a:avLst>
              <a:gd name="adj1" fmla="val -46264"/>
              <a:gd name="adj2" fmla="val 8831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algn="l" latinLnBrk="1">
              <a:spcAft>
                <a:spcPct val="3000"/>
              </a:spcAft>
              <a:defRPr/>
            </a:pPr>
            <a:r>
              <a:rPr lang="en-US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add() </a:t>
            </a:r>
            <a:r>
              <a:rPr lang="ko-KR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메서드로 결과 출력 전</a:t>
            </a:r>
            <a:r>
              <a:rPr lang="en-US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,</a:t>
            </a:r>
            <a:r>
              <a:rPr lang="ko-KR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후</a:t>
            </a:r>
          </a:p>
          <a:p>
            <a:pPr algn="l" latinLnBrk="1">
              <a:spcAft>
                <a:spcPct val="3000"/>
              </a:spcAft>
              <a:defRPr/>
            </a:pPr>
            <a:r>
              <a:rPr lang="en-US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add </a:t>
            </a:r>
            <a:r>
              <a:rPr lang="ko-KR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메서드 정보를 출력합니다</a:t>
            </a:r>
            <a:r>
              <a:rPr lang="en-US" altLang="ko-KR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.</a:t>
            </a:r>
            <a:endParaRPr lang="ko-KR" altLang="en-US" sz="1100" b="1">
              <a:latin typeface="+mj-ea"/>
              <a:ea typeface="+mj-ea"/>
              <a:cs typeface="Times New Roman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8288" y="2101716"/>
            <a:ext cx="5832492" cy="9495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rot="10800000">
            <a:off x="6829478" y="2408856"/>
            <a:ext cx="974073" cy="18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 flipV="1">
            <a:off x="6855804" y="2764261"/>
            <a:ext cx="921421" cy="210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 txBox="1"/>
          <p:nvPr/>
        </p:nvSpPr>
        <p:spPr>
          <a:xfrm>
            <a:off x="7922020" y="2500998"/>
            <a:ext cx="802952" cy="259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보조기능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800757" y="2527324"/>
            <a:ext cx="329079" cy="13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 txBox="1"/>
          <p:nvPr/>
        </p:nvSpPr>
        <p:spPr>
          <a:xfrm>
            <a:off x="150205" y="2416462"/>
            <a:ext cx="802952" cy="259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주기능</a:t>
            </a:r>
          </a:p>
        </p:txBody>
      </p:sp>
      <p:sp>
        <p:nvSpPr>
          <p:cNvPr id="19" name="자유형 18"/>
          <p:cNvSpPr/>
          <p:nvPr/>
        </p:nvSpPr>
        <p:spPr>
          <a:xfrm>
            <a:off x="720000" y="2638800"/>
            <a:ext cx="342000" cy="1011600"/>
          </a:xfrm>
          <a:custGeom>
            <a:avLst/>
            <a:gdLst>
              <a:gd name="connsiteX0" fmla="*/ 41537 w 340242"/>
              <a:gd name="connsiteY0" fmla="*/ -4741 h 1010109"/>
              <a:gd name="connsiteX1" fmla="*/ 2047 w 340242"/>
              <a:gd name="connsiteY1" fmla="*/ 521784 h 1010109"/>
              <a:gd name="connsiteX2" fmla="*/ 120515 w 340242"/>
              <a:gd name="connsiteY2" fmla="*/ 956168 h 1010109"/>
              <a:gd name="connsiteX3" fmla="*/ 344289 w 340242"/>
              <a:gd name="connsiteY3" fmla="*/ 1008821 h 101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42" h="1010109">
                <a:moveTo>
                  <a:pt x="41537" y="-4741"/>
                </a:moveTo>
                <a:cubicBezTo>
                  <a:pt x="34955" y="83013"/>
                  <a:pt x="-11115" y="361633"/>
                  <a:pt x="2047" y="521784"/>
                </a:cubicBezTo>
                <a:cubicBezTo>
                  <a:pt x="15210" y="681936"/>
                  <a:pt x="63475" y="874995"/>
                  <a:pt x="120515" y="956168"/>
                </a:cubicBezTo>
                <a:cubicBezTo>
                  <a:pt x="177556" y="1037340"/>
                  <a:pt x="306993" y="1000045"/>
                  <a:pt x="344289" y="1008821"/>
                </a:cubicBezTo>
              </a:path>
            </a:pathLst>
          </a:cu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 txBox="1"/>
          <p:nvPr/>
        </p:nvSpPr>
        <p:spPr>
          <a:xfrm>
            <a:off x="1577382" y="4357001"/>
            <a:ext cx="644995" cy="90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</a:t>
            </a:r>
          </a:p>
          <a:p>
            <a:pPr>
              <a:defRPr/>
            </a:pPr>
            <a:r>
              <a:rPr lang="ko-KR" altLang="en-US"/>
              <a:t></a:t>
            </a:r>
          </a:p>
          <a:p>
            <a:pPr>
              <a:defRPr/>
            </a:pPr>
            <a:r>
              <a:rPr lang="ko-KR" altLang="en-US"/>
              <a:t></a:t>
            </a:r>
          </a:p>
        </p:txBody>
      </p:sp>
      <p:sp>
        <p:nvSpPr>
          <p:cNvPr id="21" name="자유형 20"/>
          <p:cNvSpPr/>
          <p:nvPr/>
        </p:nvSpPr>
        <p:spPr>
          <a:xfrm>
            <a:off x="7239685" y="2910266"/>
            <a:ext cx="667759" cy="511210"/>
          </a:xfrm>
          <a:custGeom>
            <a:avLst/>
            <a:gdLst>
              <a:gd name="connsiteX0" fmla="*/ 669171 w 667759"/>
              <a:gd name="connsiteY0" fmla="*/ -1210 h 511210"/>
              <a:gd name="connsiteX1" fmla="*/ -2149 w 667759"/>
              <a:gd name="connsiteY1" fmla="*/ 512152 h 51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7759" h="511210">
                <a:moveTo>
                  <a:pt x="669171" y="-1210"/>
                </a:moveTo>
                <a:cubicBezTo>
                  <a:pt x="557284" y="84349"/>
                  <a:pt x="109737" y="426591"/>
                  <a:pt x="-2149" y="512152"/>
                </a:cubicBezTo>
              </a:path>
            </a:pathLst>
          </a:cu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7255510" y="3044569"/>
            <a:ext cx="785258" cy="976172"/>
          </a:xfrm>
          <a:custGeom>
            <a:avLst/>
            <a:gdLst>
              <a:gd name="connsiteX0" fmla="*/ 784977 w 785258"/>
              <a:gd name="connsiteY0" fmla="*/ -3882 h 976172"/>
              <a:gd name="connsiteX1" fmla="*/ 666510 w 785258"/>
              <a:gd name="connsiteY1" fmla="*/ 522643 h 976172"/>
              <a:gd name="connsiteX2" fmla="*/ 482226 w 785258"/>
              <a:gd name="connsiteY2" fmla="*/ 930700 h 976172"/>
              <a:gd name="connsiteX3" fmla="*/ -4810 w 785258"/>
              <a:gd name="connsiteY3" fmla="*/ 970190 h 97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258" h="976172">
                <a:moveTo>
                  <a:pt x="784977" y="-3882"/>
                </a:moveTo>
                <a:cubicBezTo>
                  <a:pt x="765232" y="83871"/>
                  <a:pt x="716968" y="366879"/>
                  <a:pt x="666510" y="522643"/>
                </a:cubicBezTo>
                <a:cubicBezTo>
                  <a:pt x="616050" y="678407"/>
                  <a:pt x="594111" y="856109"/>
                  <a:pt x="482226" y="930700"/>
                </a:cubicBezTo>
                <a:cubicBezTo>
                  <a:pt x="370338" y="1005292"/>
                  <a:pt x="76361" y="963608"/>
                  <a:pt x="-4810" y="970190"/>
                </a:cubicBezTo>
              </a:path>
            </a:pathLst>
          </a:cu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C3D89-CBD6-EAD7-6B21-073255EA2B21}"/>
              </a:ext>
            </a:extLst>
          </p:cNvPr>
          <p:cNvSpPr txBox="1"/>
          <p:nvPr/>
        </p:nvSpPr>
        <p:spPr>
          <a:xfrm>
            <a:off x="2565400" y="4610100"/>
            <a:ext cx="473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오류 나면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Eclipse 202006 / jdk1.8 </a:t>
            </a:r>
            <a:r>
              <a:rPr lang="ko-KR" altLang="en-US" b="1" dirty="0">
                <a:solidFill>
                  <a:srgbClr val="FF0000"/>
                </a:solidFill>
              </a:rPr>
              <a:t>버전 </a:t>
            </a:r>
            <a:r>
              <a:rPr lang="en-US" altLang="ko-KR" b="1" dirty="0">
                <a:solidFill>
                  <a:srgbClr val="FF0000"/>
                </a:solidFill>
              </a:rPr>
              <a:t>/ </a:t>
            </a:r>
            <a:r>
              <a:rPr lang="ko-KR" altLang="en-US" b="1" dirty="0">
                <a:solidFill>
                  <a:srgbClr val="FF0000"/>
                </a:solidFill>
              </a:rPr>
              <a:t>환경변수 변경 후 실행</a:t>
            </a:r>
          </a:p>
        </p:txBody>
      </p:sp>
      <p:sp>
        <p:nvSpPr>
          <p:cNvPr id="8" name="번개 7">
            <a:extLst>
              <a:ext uri="{FF2B5EF4-FFF2-40B4-BE49-F238E27FC236}">
                <a16:creationId xmlns:a16="http://schemas.microsoft.com/office/drawing/2014/main" id="{C572223B-511A-2381-B749-E643EE7C65AC}"/>
              </a:ext>
            </a:extLst>
          </p:cNvPr>
          <p:cNvSpPr/>
          <p:nvPr/>
        </p:nvSpPr>
        <p:spPr>
          <a:xfrm>
            <a:off x="2222377" y="4610100"/>
            <a:ext cx="279523" cy="21590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 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287" y="1520687"/>
            <a:ext cx="46117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퍼스펙티브 변경하기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35078" y="2041663"/>
            <a:ext cx="3286125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994452" y="2519708"/>
            <a:ext cx="793354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0085CC-B251-7D2C-141A-5F01E901D1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50" y="2034071"/>
            <a:ext cx="4084761" cy="39160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694FB03-3D21-DA24-A3BE-68117E064B65}"/>
              </a:ext>
            </a:extLst>
          </p:cNvPr>
          <p:cNvSpPr/>
          <p:nvPr/>
        </p:nvSpPr>
        <p:spPr>
          <a:xfrm>
            <a:off x="4991100" y="5041900"/>
            <a:ext cx="2571750" cy="10541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0E908-A1DF-9D7C-85D5-3BE292333E33}"/>
              </a:ext>
            </a:extLst>
          </p:cNvPr>
          <p:cNvSpPr txBox="1"/>
          <p:nvPr/>
        </p:nvSpPr>
        <p:spPr>
          <a:xfrm>
            <a:off x="4197349" y="1701800"/>
            <a:ext cx="408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Eclipse 202006 / jdk1.8 </a:t>
            </a:r>
            <a:r>
              <a:rPr lang="ko-KR" altLang="en-US" sz="1600" b="1" dirty="0">
                <a:solidFill>
                  <a:srgbClr val="FF0000"/>
                </a:solidFill>
              </a:rPr>
              <a:t>버전으로 실행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20.1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관점 지향 프로그래밍의 등장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165" y="1431882"/>
            <a:ext cx="5019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기존 자바 코드로 메서드 기능 구현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93913" y="1708881"/>
            <a:ext cx="7357235" cy="4971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20.1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관점 지향 프로그래밍의 등장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33021" y="1603540"/>
            <a:ext cx="7946955" cy="3915605"/>
            <a:chOff x="362156" y="1636643"/>
            <a:chExt cx="8658225" cy="44158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32766" y="1636643"/>
              <a:ext cx="8477250" cy="213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362156" y="3747468"/>
              <a:ext cx="8658225" cy="2305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20.1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관점 지향 프로그래밍의 등장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60443"/>
            <a:ext cx="7494105" cy="14570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b="1">
                <a:latin typeface="+mj-ea"/>
                <a:ea typeface="+mj-ea"/>
              </a:rPr>
              <a:t>주기능인 회원 등급 기능 구현 시 로깅 기능</a:t>
            </a:r>
            <a:r>
              <a:rPr lang="en-US" altLang="ko-KR" sz="1200" b="1">
                <a:latin typeface="+mj-ea"/>
                <a:ea typeface="+mj-ea"/>
              </a:rPr>
              <a:t>, </a:t>
            </a:r>
            <a:r>
              <a:rPr lang="ko-KR" altLang="en-US" sz="1200" b="1">
                <a:latin typeface="+mj-ea"/>
                <a:ea typeface="+mj-ea"/>
              </a:rPr>
              <a:t>보안 기능</a:t>
            </a:r>
            <a:r>
              <a:rPr lang="en-US" altLang="ko-KR" sz="1200" b="1">
                <a:latin typeface="+mj-ea"/>
                <a:ea typeface="+mj-ea"/>
              </a:rPr>
              <a:t>, </a:t>
            </a:r>
            <a:r>
              <a:rPr lang="ko-KR" altLang="en-US" sz="1200" b="1">
                <a:latin typeface="+mj-ea"/>
                <a:ea typeface="+mj-ea"/>
              </a:rPr>
              <a:t>트랜잭션 기능등의 보조 기능을 일일이 구현해야함</a:t>
            </a:r>
            <a:r>
              <a:rPr lang="en-US" altLang="ko-KR" sz="1200" b="1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b="1">
                <a:latin typeface="+mj-ea"/>
                <a:ea typeface="+mj-ea"/>
              </a:rPr>
              <a:t>규모가 있는 웹 애플리케이션일 경우 클래스의 메서드마다 이런 작업을 일일이 수작업으로 하기에는 시간도 많이 걸리고 소스 코드도 복잡해짐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b="1">
                <a:latin typeface="+mj-ea"/>
                <a:ea typeface="+mj-ea"/>
              </a:rPr>
              <a:t>즉</a:t>
            </a:r>
            <a:r>
              <a:rPr lang="en-US" altLang="ko-KR" sz="1200" b="1">
                <a:latin typeface="+mj-ea"/>
                <a:ea typeface="+mj-ea"/>
              </a:rPr>
              <a:t>, </a:t>
            </a:r>
            <a:r>
              <a:rPr lang="ko-KR" altLang="en-US" sz="1200" b="1">
                <a:latin typeface="+mj-ea"/>
                <a:ea typeface="+mj-ea"/>
              </a:rPr>
              <a:t>유지관리에 문제가 생길 수 있음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3953996" y="3180521"/>
            <a:ext cx="409281" cy="43732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5119" y="3836943"/>
            <a:ext cx="7494105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 b="1">
                <a:latin typeface="+mj-ea"/>
                <a:ea typeface="+mj-ea"/>
              </a:rPr>
              <a:t>관점 지향 프로그래밍</a:t>
            </a:r>
            <a:r>
              <a:rPr lang="en-US" altLang="ko-KR" sz="1200" b="1">
                <a:latin typeface="+mj-ea"/>
                <a:ea typeface="+mj-ea"/>
              </a:rPr>
              <a:t>(Aspect Oriented Programming, AOP)</a:t>
            </a:r>
            <a:r>
              <a:rPr lang="ko-KR" altLang="en-US" sz="1200" b="1">
                <a:latin typeface="+mj-ea"/>
                <a:ea typeface="+mj-ea"/>
              </a:rPr>
              <a:t>를 이용해서 주기능과 보조 기능을 분리해서 메서드에 적용함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20.1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관점 지향 프로그래밍의 등장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4274" y="1480930"/>
            <a:ext cx="4579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/>
              <a:t>AOP</a:t>
            </a:r>
            <a:r>
              <a:rPr lang="ko-KR" altLang="en-US"/>
              <a:t>를 적용한 쇼핑몰 구조도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31433" y="1876425"/>
            <a:ext cx="744855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 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65060" y="1495047"/>
            <a:ext cx="1926705" cy="26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여러 가지 </a:t>
            </a:r>
            <a:r>
              <a:rPr lang="en-US" altLang="ko-KR" sz="1200" b="1">
                <a:latin typeface="+mj-ea"/>
                <a:ea typeface="+mj-ea"/>
              </a:rPr>
              <a:t>AOP </a:t>
            </a:r>
            <a:r>
              <a:rPr lang="ko-KR" altLang="en-US" sz="1200" b="1">
                <a:latin typeface="+mj-ea"/>
                <a:ea typeface="+mj-ea"/>
              </a:rPr>
              <a:t>관련 용어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140" y="1772046"/>
          <a:ext cx="7391400" cy="186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5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9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용어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aspect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구현하고자 하는 보조 기능을 의미합니다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advice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aspect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의 실제 구현체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클래스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의미합니다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메서드 호출을 기준으로 여러 지점에서 실행됩니다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joinpoint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advice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적용하는 지점을 의미합니다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스프링은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method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결합점만 제공합니다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pointcut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advice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가 적용되는 대상을 지정합니다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패키지이름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클래스이름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메서드이름을 정규식으로 지정하</a:t>
                      </a:r>
                    </a:p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여 사용합니다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target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advice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가 적용되는 클래스를 의미합니다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weaving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advice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주기능에 적용하는 것을 의미합니다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74644" y="401339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스프링 프레임워크에서 </a:t>
            </a:r>
            <a:r>
              <a:rPr lang="en-US" altLang="ko-KR" sz="1200" b="1">
                <a:latin typeface="+mj-ea"/>
                <a:ea typeface="+mj-ea"/>
              </a:rPr>
              <a:t>AOP </a:t>
            </a:r>
            <a:r>
              <a:rPr lang="ko-KR" altLang="en-US" sz="1200" b="1">
                <a:latin typeface="+mj-ea"/>
                <a:ea typeface="+mj-ea"/>
              </a:rPr>
              <a:t>기능을 구현하는 방법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74644" y="4305948"/>
            <a:ext cx="7146235" cy="635622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스프링 프레임워크에서 제공하는 </a:t>
            </a:r>
            <a:r>
              <a:rPr lang="en-US" altLang="ko-KR" sz="1200">
                <a:latin typeface="+mj-ea"/>
                <a:ea typeface="+mj-ea"/>
              </a:rPr>
              <a:t>API</a:t>
            </a:r>
            <a:r>
              <a:rPr lang="ko-KR" altLang="en-US" sz="1200">
                <a:latin typeface="+mj-ea"/>
                <a:ea typeface="+mj-ea"/>
              </a:rPr>
              <a:t>를 이용하는 방법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@Aspect </a:t>
            </a:r>
            <a:r>
              <a:rPr lang="ko-KR" altLang="en-US" sz="1200">
                <a:latin typeface="+mj-ea"/>
                <a:ea typeface="+mj-ea"/>
              </a:rPr>
              <a:t>애너테이션을 이용하는 방법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20.2.1 </a:t>
            </a:r>
            <a:r>
              <a:rPr lang="ko-KR" altLang="en-US" b="1"/>
              <a:t>스프링 </a:t>
            </a:r>
            <a:r>
              <a:rPr lang="en-US" altLang="ko-KR" b="1"/>
              <a:t>API</a:t>
            </a:r>
            <a:r>
              <a:rPr lang="ko-KR" altLang="en-US" b="1"/>
              <a:t>를 이용한 </a:t>
            </a:r>
            <a:r>
              <a:rPr lang="en-US" altLang="ko-KR" b="1"/>
              <a:t>AOP </a:t>
            </a:r>
            <a:r>
              <a:rPr lang="ko-KR" altLang="en-US" b="1"/>
              <a:t>기능 구현 과정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 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6709" y="2284702"/>
            <a:ext cx="6718852" cy="1732943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타깃</a:t>
            </a:r>
            <a:r>
              <a:rPr lang="en-US" altLang="ko-KR" sz="1200">
                <a:latin typeface="+mj-ea"/>
                <a:ea typeface="+mj-ea"/>
              </a:rPr>
              <a:t>(Target) </a:t>
            </a:r>
            <a:r>
              <a:rPr lang="ko-KR" altLang="en-US" sz="1200">
                <a:latin typeface="+mj-ea"/>
                <a:ea typeface="+mj-ea"/>
              </a:rPr>
              <a:t>클래스를 지정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어드바이스</a:t>
            </a:r>
            <a:r>
              <a:rPr lang="en-US" altLang="ko-KR" sz="1200">
                <a:latin typeface="+mj-ea"/>
                <a:ea typeface="+mj-ea"/>
              </a:rPr>
              <a:t>(Advice) </a:t>
            </a:r>
            <a:r>
              <a:rPr lang="ko-KR" altLang="en-US" sz="1200">
                <a:latin typeface="+mj-ea"/>
                <a:ea typeface="+mj-ea"/>
              </a:rPr>
              <a:t>클래스를 지정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설정 파일에서 포인트컷</a:t>
            </a:r>
            <a:r>
              <a:rPr lang="en-US" altLang="ko-KR" sz="1200">
                <a:latin typeface="+mj-ea"/>
                <a:ea typeface="+mj-ea"/>
              </a:rPr>
              <a:t>(Pointcut)</a:t>
            </a:r>
            <a:r>
              <a:rPr lang="ko-KR" altLang="en-US" sz="1200">
                <a:latin typeface="+mj-ea"/>
                <a:ea typeface="+mj-ea"/>
              </a:rPr>
              <a:t>을 설정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설정 파일에서 어드바이스와 포인트컷을 결합하는 어드바이저를 설정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설정 파일에서 스프링의 </a:t>
            </a:r>
            <a:r>
              <a:rPr lang="en-US" altLang="ko-KR" sz="1200">
                <a:latin typeface="+mj-ea"/>
                <a:ea typeface="+mj-ea"/>
              </a:rPr>
              <a:t>ProxyFactoryBean </a:t>
            </a:r>
            <a:r>
              <a:rPr lang="ko-KR" altLang="en-US" sz="1200">
                <a:latin typeface="+mj-ea"/>
                <a:ea typeface="+mj-ea"/>
              </a:rPr>
              <a:t>클래스를 이용해 타깃에 어드바이스를 설정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>
                <a:latin typeface="+mj-ea"/>
                <a:ea typeface="+mj-ea"/>
              </a:rPr>
              <a:t>getBean() </a:t>
            </a:r>
            <a:r>
              <a:rPr lang="ko-KR" altLang="en-US" sz="1200">
                <a:latin typeface="+mj-ea"/>
                <a:ea typeface="+mj-ea"/>
              </a:rPr>
              <a:t>메서드로 빈 객체에 접근해 사용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6709" y="2007703"/>
            <a:ext cx="3816626" cy="26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AOP </a:t>
            </a:r>
            <a:r>
              <a:rPr lang="ko-KR" altLang="en-US" sz="1200" b="1">
                <a:latin typeface="+mj-ea"/>
                <a:ea typeface="+mj-ea"/>
              </a:rPr>
              <a:t>기능 구현 과정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20.2.1 </a:t>
            </a:r>
            <a:r>
              <a:rPr lang="ko-KR" altLang="en-US" b="1"/>
              <a:t>스프링 </a:t>
            </a:r>
            <a:r>
              <a:rPr lang="en-US" altLang="ko-KR" b="1"/>
              <a:t>API</a:t>
            </a:r>
            <a:r>
              <a:rPr lang="ko-KR" altLang="en-US" b="1"/>
              <a:t>를 이용한 </a:t>
            </a:r>
            <a:r>
              <a:rPr lang="en-US" altLang="ko-KR" b="1"/>
              <a:t>AOP </a:t>
            </a:r>
            <a:r>
              <a:rPr lang="ko-KR" altLang="en-US" b="1"/>
              <a:t>기능 구현 과정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 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6709" y="2007703"/>
            <a:ext cx="3816626" cy="26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AOP </a:t>
            </a:r>
            <a:r>
              <a:rPr lang="ko-KR" altLang="en-US" sz="1200" b="1">
                <a:latin typeface="+mj-ea"/>
                <a:ea typeface="+mj-ea"/>
              </a:rPr>
              <a:t>기능 구현 과정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1745465" y="2284702"/>
            <a:ext cx="5525026" cy="4441927"/>
            <a:chOff x="1705688" y="2433204"/>
            <a:chExt cx="5762210" cy="483884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752276" y="2433204"/>
              <a:ext cx="5700089" cy="46713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sz="1000" b="1">
                  <a:solidFill>
                    <a:srgbClr val="C00000"/>
                  </a:solidFill>
                  <a:latin typeface="+mj-ea"/>
                  <a:ea typeface="+mj-ea"/>
                </a:rPr>
                <a:t>타깃</a:t>
              </a:r>
              <a:r>
                <a:rPr lang="en-US" altLang="ko-KR" sz="1000" b="1">
                  <a:solidFill>
                    <a:srgbClr val="C00000"/>
                  </a:solidFill>
                  <a:latin typeface="+mj-ea"/>
                  <a:ea typeface="+mj-ea"/>
                </a:rPr>
                <a:t>(Target) </a:t>
              </a:r>
              <a:r>
                <a:rPr lang="ko-KR" altLang="en-US" sz="1000" b="1">
                  <a:solidFill>
                    <a:srgbClr val="C00000"/>
                  </a:solidFill>
                  <a:latin typeface="+mj-ea"/>
                  <a:ea typeface="+mj-ea"/>
                </a:rPr>
                <a:t>클래스를 지정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752277" y="3291948"/>
              <a:ext cx="5700089" cy="46713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C00000"/>
                  </a:solidFill>
                  <a:latin typeface="+mj-ea"/>
                  <a:ea typeface="+mj-ea"/>
                </a:rPr>
                <a:t>어드바이스</a:t>
              </a:r>
              <a:r>
                <a:rPr lang="en-US" altLang="ko-KR" sz="1000" b="1">
                  <a:solidFill>
                    <a:srgbClr val="C00000"/>
                  </a:solidFill>
                  <a:latin typeface="+mj-ea"/>
                  <a:ea typeface="+mj-ea"/>
                </a:rPr>
                <a:t>(Advice) </a:t>
              </a:r>
              <a:r>
                <a:rPr lang="ko-KR" altLang="en-US" sz="1000" b="1">
                  <a:solidFill>
                    <a:srgbClr val="C00000"/>
                  </a:solidFill>
                  <a:latin typeface="+mj-ea"/>
                  <a:ea typeface="+mj-ea"/>
                </a:rPr>
                <a:t>클래스를 지정</a:t>
              </a:r>
              <a:endParaRPr lang="en-US" altLang="ko-KR" sz="1000" b="1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721219" y="5043882"/>
              <a:ext cx="5731148" cy="46713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sz="1000" b="1">
                  <a:solidFill>
                    <a:srgbClr val="C00000"/>
                  </a:solidFill>
                  <a:latin typeface="+mj-ea"/>
                  <a:ea typeface="+mj-ea"/>
                </a:rPr>
                <a:t>설정 파일에서 어드바이스와 포인트컷을 결합하는 어드바이저를 설정</a:t>
              </a:r>
              <a:endParaRPr lang="en-US" altLang="ko-KR" sz="1000" b="1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아래쪽 화살표 12"/>
            <p:cNvSpPr/>
            <p:nvPr/>
          </p:nvSpPr>
          <p:spPr>
            <a:xfrm>
              <a:off x="4383294" y="3012354"/>
              <a:ext cx="248479" cy="24847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4383294" y="3838142"/>
              <a:ext cx="248479" cy="24847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5" name="아래쪽 화살표 14"/>
            <p:cNvSpPr/>
            <p:nvPr/>
          </p:nvSpPr>
          <p:spPr>
            <a:xfrm>
              <a:off x="4383294" y="4663737"/>
              <a:ext cx="248479" cy="24847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705688" y="5950855"/>
              <a:ext cx="5762210" cy="46713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C00000"/>
                  </a:solidFill>
                  <a:latin typeface="+mj-ea"/>
                  <a:ea typeface="+mj-ea"/>
                </a:rPr>
                <a:t>설정 파일에서 스프링의 </a:t>
              </a:r>
              <a:r>
                <a:rPr lang="en-US" altLang="ko-KR" sz="1000" b="1">
                  <a:solidFill>
                    <a:srgbClr val="C00000"/>
                  </a:solidFill>
                  <a:latin typeface="+mj-ea"/>
                  <a:ea typeface="+mj-ea"/>
                </a:rPr>
                <a:t>ProxyFactoryBean </a:t>
              </a:r>
              <a:r>
                <a:rPr lang="ko-KR" altLang="en-US" sz="1000" b="1">
                  <a:solidFill>
                    <a:srgbClr val="C00000"/>
                  </a:solidFill>
                  <a:latin typeface="+mj-ea"/>
                  <a:ea typeface="+mj-ea"/>
                </a:rPr>
                <a:t>클래스를 이용해 타깃에 어드바이스를 설정</a:t>
              </a:r>
              <a:endParaRPr lang="en-US" altLang="ko-KR" sz="1000" b="1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752278" y="4106962"/>
              <a:ext cx="5700089" cy="46713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sz="1000" b="1">
                  <a:solidFill>
                    <a:srgbClr val="C00000"/>
                  </a:solidFill>
                  <a:latin typeface="+mj-ea"/>
                  <a:ea typeface="+mj-ea"/>
                </a:rPr>
                <a:t>설정 파일에서 포인트컷</a:t>
              </a:r>
              <a:r>
                <a:rPr lang="en-US" altLang="ko-KR" sz="1000" b="1">
                  <a:solidFill>
                    <a:srgbClr val="C00000"/>
                  </a:solidFill>
                  <a:latin typeface="+mj-ea"/>
                  <a:ea typeface="+mj-ea"/>
                </a:rPr>
                <a:t>(Pointcut)</a:t>
              </a:r>
              <a:r>
                <a:rPr lang="ko-KR" altLang="en-US" sz="1000" b="1">
                  <a:solidFill>
                    <a:srgbClr val="C00000"/>
                  </a:solidFill>
                  <a:latin typeface="+mj-ea"/>
                  <a:ea typeface="+mj-ea"/>
                </a:rPr>
                <a:t>을 설정</a:t>
              </a:r>
            </a:p>
          </p:txBody>
        </p:sp>
        <p:sp>
          <p:nvSpPr>
            <p:cNvPr id="25" name="아래쪽 화살표 24"/>
            <p:cNvSpPr/>
            <p:nvPr/>
          </p:nvSpPr>
          <p:spPr>
            <a:xfrm>
              <a:off x="4383294" y="5648762"/>
              <a:ext cx="248479" cy="24847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05688" y="6804909"/>
              <a:ext cx="5762210" cy="46713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C00000"/>
                  </a:solidFill>
                  <a:latin typeface="+mj-ea"/>
                  <a:ea typeface="+mj-ea"/>
                </a:rPr>
                <a:t>getBean() </a:t>
              </a:r>
              <a:r>
                <a:rPr lang="ko-KR" altLang="en-US" sz="1000" b="1">
                  <a:solidFill>
                    <a:srgbClr val="C00000"/>
                  </a:solidFill>
                  <a:latin typeface="+mj-ea"/>
                  <a:ea typeface="+mj-ea"/>
                </a:rPr>
                <a:t>메서드로 빈 객체에 접근해 사용</a:t>
              </a: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4382350" y="6499415"/>
              <a:ext cx="248479" cy="24847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10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스프링에서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AOP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기능 사용하기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17" name="그림 1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0987" y="1619250"/>
            <a:ext cx="8582025" cy="36195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877</Words>
  <Application>Microsoft Office PowerPoint</Application>
  <PresentationFormat>화면 슬라이드 쇼(4:3)</PresentationFormat>
  <Paragraphs>159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박 대원</cp:lastModifiedBy>
  <cp:revision>565</cp:revision>
  <dcterms:created xsi:type="dcterms:W3CDTF">2018-08-29T04:30:46Z</dcterms:created>
  <dcterms:modified xsi:type="dcterms:W3CDTF">2023-03-03T00:13:30Z</dcterms:modified>
  <cp:version/>
</cp:coreProperties>
</file>