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  매우 높은 신뢰도로 생성된 설명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" y="-8503"/>
            <a:ext cx="12192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078" y="0"/>
            <a:ext cx="12161842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스프링 BeanFactory와 ApplicationContext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자바웹을 다루는 기술 </a:t>
            </a:r>
            <a:r>
              <a:rPr lang="en-US" altLang="ko-KR"/>
              <a:t>19-20</a:t>
            </a:r>
            <a:r>
              <a:rPr lang="ko-KR" altLang="en-US"/>
              <a:t>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9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컨테이너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8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BeanFactory와 ApplicationContext</a:t>
            </a:r>
            <a:endParaRPr lang="ko-KR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2998" y="1490870"/>
            <a:ext cx="10184625" cy="44794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스프링 컨테이너</a:t>
            </a:r>
            <a:r>
              <a:rPr lang="ko-KR" altLang="en-US" sz="1200" b="1">
                <a:latin typeface="+mj-ea"/>
                <a:ea typeface="+mj-ea"/>
              </a:rPr>
              <a:t>는 스프링 프레임워크를 초기화 하는 역할을 하고 그 과정은 아래와 같다.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1. 스프링 컨테이너 생성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2. Bean들이 들어있는 XML 파일이 읽힘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3. XML 파일에 등록된 Bean들의 Life Cycle과 Dependency가 관리되기 시작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스프링 컨테이너에는 크게 두가지 종류가 있다.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1. BeanFactory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 - BeanFactory 인터페이스가 정의됨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 - 기본적인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의존성 주입</a:t>
            </a:r>
            <a:r>
              <a:rPr lang="ko-KR" altLang="en-US" sz="1200" b="1">
                <a:latin typeface="+mj-ea"/>
                <a:ea typeface="+mj-ea"/>
              </a:rPr>
              <a:t>을 지원하는 가장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간단한 형태의 컨테이너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2. ApplicationContext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 - ApplicationContext 인터페이스로 정의됨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latin typeface="+mj-ea"/>
                <a:ea typeface="+mj-ea"/>
              </a:rPr>
              <a:t> -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프로퍼티 파일의 텍스트 메세지를 해석</a:t>
            </a:r>
            <a:r>
              <a:rPr lang="ko-KR" altLang="en-US" sz="1200" b="1">
                <a:latin typeface="+mj-ea"/>
                <a:ea typeface="+mj-ea"/>
              </a:rPr>
              <a:t>하는 능력이나 어플리케이션 이벤트를 관련된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이벤트 리스너</a:t>
            </a:r>
            <a:r>
              <a:rPr lang="ko-KR" altLang="en-US" sz="1200" b="1">
                <a:latin typeface="+mj-ea"/>
                <a:ea typeface="+mj-ea"/>
              </a:rPr>
              <a:t>에 발행하는 능력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 b="1">
                <a:latin typeface="+mj-ea"/>
                <a:ea typeface="+mj-ea"/>
              </a:rPr>
              <a:t>등과 같은 어플리케이션 </a:t>
            </a:r>
            <a:endParaRPr lang="ko-KR" altLang="en-US" sz="1200" b="1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</a:t>
            </a:r>
            <a:r>
              <a:rPr lang="ko-KR" altLang="en-US" sz="1200" b="1">
                <a:latin typeface="+mj-ea"/>
                <a:ea typeface="+mj-ea"/>
              </a:rPr>
              <a:t>프레임워크 서비스를 제공하는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BeanFactory의 개념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상위에 구현된 컨테이너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9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컨테이너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8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BeanFactory와 ApplicationContext</a:t>
            </a:r>
            <a:endParaRPr lang="ko-KR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2998" y="1490870"/>
            <a:ext cx="10184625" cy="17362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이러한 컨테이너를 초기화 시키기 위한 클래스는 다음과 같다.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1. XmlBeanFactory : Resource 객체를 사용해 컨텍스트 정의 파일을 로딩하는 단순한 BeanFactory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2. ClassPathXmlApplicationContext : 클래스 경로로부터 컨텍스트 정의 파일을 로딩하는 ApplicationContext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3. FileSystemXmlApplicationContext : 파일 시스템으로부터 컨텍스트 정의 파일을 로딩하는 ApplicationContext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4. XmlWebApplicationContext : 웹 어플리케이션 컨텍스트로부터 컨텍스트 정의 파일을 로딩하는 ApplicationContext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9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컨테이너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8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BeanFactory와 ApplicationContext</a:t>
            </a:r>
            <a:endParaRPr lang="ko-KR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393" y="1197500"/>
            <a:ext cx="10184625" cy="55747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BeanFactory 초기화 하는 방법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기본적으로 Bean객체의 생성과 소멸을 담당하고 XmlBeanFactory를 이용하여 초기화 한다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String resource = "applicationContext.xml";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private BeanFactory ctx = new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XmlBeanFactory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(new 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FileSystemResource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(resource));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좀 더 자세하게 알아보면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XmlBeanFactory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는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1. XML파일에 기술되어 있는 정의를 바탕으로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 Bean을 생성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시켜 SpringFramework를 초기화 시킴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2. XMLBeanFactory의 생성자에 XML파일을 로딩시켜주는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Resource타입의 객체를 넘겨줌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3. Resource의 생성자에 이용하고자 하는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Spring 설정파일의 위치를 알려줌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BeanFactory객체를 생성하기 위한 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Resource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1. ByteArrayResource : 메모리에 있는 바이트 배열로 만들어진 리소스를 표현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2. ClassPathResource : 클래스패스에서 읽는 리소스를 표현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3. DescriptiveResource : 실제 읽을 용도가 아닌 리소스에 대한 정보만을 담기 위한 리소스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4. 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FileSystemResource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 : 파일 시스템에서 읽는 리소스 표현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5. InputStreamResource : 입력 스트림으로 넘어오는 리소스 표현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6. UrlResource : URL에서 읽는 리소스를 표현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7. PortletContextResource : Portlet 컨텍스트에서 읽는 리소스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8. ServletContextResource : 서블릿 Context에서 읽는 리소스 표현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531" name=""/>
          <p:cNvSpPr txBox="1"/>
          <p:nvPr/>
        </p:nvSpPr>
        <p:spPr>
          <a:xfrm>
            <a:off x="6421083" y="3984887"/>
            <a:ext cx="5668800" cy="823333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19</a:t>
            </a:r>
            <a:r>
              <a:rPr lang="ko-KR" altLang="en-US" sz="1200" b="1"/>
              <a:t>장 의존성 주입</a:t>
            </a:r>
            <a:r>
              <a:rPr lang="en-US" altLang="ko-KR" sz="1200" b="1"/>
              <a:t>(DI)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BeanFactory factory = new XmlBeanFactory(new FileSystemResource("person.xml"));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PersonService person = (PersonService) factory.getBean("</a:t>
            </a:r>
            <a:r>
              <a:rPr lang="en-US" altLang="ko-KR" sz="1200" b="1">
                <a:solidFill>
                  <a:srgbClr val="0000ff"/>
                </a:solidFill>
              </a:rPr>
              <a:t>personService</a:t>
            </a:r>
            <a:r>
              <a:rPr lang="en-US" altLang="ko-KR" sz="1200" b="1"/>
              <a:t>");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person.sayHello();</a:t>
            </a:r>
            <a:endParaRPr lang="en-US" altLang="ko-KR" sz="1200" b="1"/>
          </a:p>
        </p:txBody>
      </p:sp>
      <p:sp>
        <p:nvSpPr>
          <p:cNvPr id="22532" name=""/>
          <p:cNvSpPr txBox="1"/>
          <p:nvPr/>
        </p:nvSpPr>
        <p:spPr>
          <a:xfrm>
            <a:off x="6733194" y="5400453"/>
            <a:ext cx="5356690" cy="1181632"/>
          </a:xfrm>
          <a:prstGeom prst="rect">
            <a:avLst/>
          </a:prstGeom>
          <a:solidFill>
            <a:srgbClr val="cdf2e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&lt;beans&gt;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   &lt;bean id="</a:t>
            </a:r>
            <a:r>
              <a:rPr lang="en-US" altLang="ko-KR" sz="1200" b="1">
                <a:solidFill>
                  <a:srgbClr val="0000ff"/>
                </a:solidFill>
              </a:rPr>
              <a:t>personService</a:t>
            </a:r>
            <a:r>
              <a:rPr lang="en-US" altLang="ko-KR" sz="1200" b="1"/>
              <a:t>" class="com.spring.ex01.PersonServiceImpl"&gt;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      &lt;property name="name"&gt;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         &lt;value&gt;홍길동&lt;/value&gt;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      &lt;/property&gt;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   &lt;/bean&gt;</a:t>
            </a:r>
            <a:endParaRPr lang="en-US" altLang="ko-KR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9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컨테이너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8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BeanFactory와 ApplicationContext</a:t>
            </a:r>
            <a:endParaRPr lang="ko-KR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475" y="1424955"/>
            <a:ext cx="11524770" cy="420241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ApplicationContext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프레임워크의 완전한 능력을 이용할 수 있도록 좀더 다양한 기능을 제공해주기 위해 사용하고</a:t>
            </a:r>
            <a:r>
              <a:rPr lang="en-US" altLang="ko-KR" sz="1200" b="1">
                <a:solidFill>
                  <a:schemeClr val="dk1"/>
                </a:solidFill>
                <a:latin typeface="+mj-ea"/>
                <a:ea typeface="+mj-ea"/>
              </a:rPr>
              <a:t>,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 BeanFactory와 유사하나 차이점과 추가적인 기능 때문에 좀 더 많이 사용한다.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유사점으로는 Bean로딩하고 묶어주고 요청에 따라 반환하는것이고</a:t>
            </a:r>
            <a:r>
              <a:rPr lang="en-US" altLang="ko-KR" sz="1200" b="1">
                <a:solidFill>
                  <a:schemeClr val="dk1"/>
                </a:solidFill>
                <a:latin typeface="+mj-ea"/>
                <a:ea typeface="+mj-ea"/>
              </a:rPr>
              <a:t>,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 차이점으로는 BeanFactory의 경우 getBean()메소드가 호출될 때가지 빈 생성을 미루는데, 이뜻은 빈 팩토리는 모든 빈을 늦게 등록한다는 것이다. 반면 ApplicationContext는 Context시작하기 전에 모든 싱글턴 빈을 미리 등록함으로써 빈이 필요할 때 즉시 사용 할 수 있도록 해준다</a:t>
            </a:r>
            <a:r>
              <a:rPr lang="en-US" altLang="ko-KR" sz="1200" b="1">
                <a:solidFill>
                  <a:schemeClr val="dk1"/>
                </a:solidFill>
                <a:latin typeface="+mj-ea"/>
                <a:ea typeface="+mj-ea"/>
              </a:rPr>
              <a:t>.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 추가적인 기능으로는 국제화(I18N)을 지원하고 이미지등과 같은 자원을 로딩하는 범용적인 방법을 제공한다. 또, 리스너로 등록되어있는 빈에 이벤트를 발행 할 수 있다.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String resource = "applicaitonContext.xml";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private ApplicationContext cxt = new 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ClassPathXmlApplicationContext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(resource);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ApplicationContext를 초기화 하는 클래스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1. 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ClassPathXmlApplicationContext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 : 클래스 경로에 있는 XML파일로부터 컨텍스트 정의를 로딩하며, 컨텍스트 정의를 클래스 경로에 있는 자원으로</a:t>
            </a:r>
            <a:r>
              <a:rPr lang="en-US" altLang="ko-KR" sz="1200" b="1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취급한다.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2. FileSystemApplicationContext : 파일시스템에 있는 XML파일로부터 컨텍스트 정의를 로딩한다.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3. XmlWebApplicationontext : 웹 어플리케이션에 포함돼 있는 XML파일로부터 컨텍스트 정의를 로딩한다.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531" name=""/>
          <p:cNvSpPr txBox="1"/>
          <p:nvPr/>
        </p:nvSpPr>
        <p:spPr>
          <a:xfrm>
            <a:off x="6523201" y="3317821"/>
            <a:ext cx="5668800" cy="823649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20</a:t>
            </a:r>
            <a:r>
              <a:rPr lang="ko-KR" altLang="en-US" sz="1200" b="1"/>
              <a:t>장 </a:t>
            </a:r>
            <a:r>
              <a:rPr lang="en-US" altLang="ko-KR" sz="1200" b="1"/>
              <a:t>AOP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ApplicationContext context=new ClassPathXmlApplicationContext("AOPTest.xml");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Calculator cal=(Calculator)context.getBean("</a:t>
            </a:r>
            <a:r>
              <a:rPr lang="en-US" altLang="ko-KR" sz="1200" b="1">
                <a:solidFill>
                  <a:srgbClr val="0000ff"/>
                </a:solidFill>
              </a:rPr>
              <a:t>proxyCal</a:t>
            </a:r>
            <a:r>
              <a:rPr lang="en-US" altLang="ko-KR" sz="1200" b="1"/>
              <a:t>");</a:t>
            </a:r>
            <a:endParaRPr lang="en-US" altLang="ko-KR" sz="1200" b="1"/>
          </a:p>
          <a:p>
            <a:pPr>
              <a:defRPr/>
            </a:pPr>
            <a:r>
              <a:rPr lang="en-US" altLang="ko-KR" sz="1200" b="1"/>
              <a:t>cal.app(100,200)</a:t>
            </a:r>
            <a:endParaRPr lang="en-US" altLang="ko-KR" sz="1200" b="1"/>
          </a:p>
        </p:txBody>
      </p:sp>
      <p:sp>
        <p:nvSpPr>
          <p:cNvPr id="22532" name=""/>
          <p:cNvSpPr txBox="1"/>
          <p:nvPr/>
        </p:nvSpPr>
        <p:spPr>
          <a:xfrm>
            <a:off x="8105668" y="5094457"/>
            <a:ext cx="4086332" cy="1763543"/>
          </a:xfrm>
          <a:prstGeom prst="rect">
            <a:avLst/>
          </a:prstGeom>
          <a:solidFill>
            <a:srgbClr val="cdf2e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/>
              <a:t>&lt;beans&gt;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&lt;bean id="calcTarget" class="com.spring.ex01.Calculator" /&gt;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&lt;bean id="logAdvice" class="com.spring.ex01.LoggingAdvice" /&gt; 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&lt;bean id="</a:t>
            </a:r>
            <a:r>
              <a:rPr lang="en-US" altLang="ko-KR" sz="1000" b="1">
                <a:solidFill>
                  <a:srgbClr val="0000ff"/>
                </a:solidFill>
              </a:rPr>
              <a:t>proxyCal</a:t>
            </a:r>
            <a:r>
              <a:rPr lang="en-US" altLang="ko-KR" sz="1000" b="1"/>
              <a:t>"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       class="</a:t>
            </a:r>
            <a:r>
              <a:rPr lang="en-US" altLang="ko-KR" sz="1000" b="1">
                <a:solidFill>
                  <a:srgbClr val="ff0000"/>
                </a:solidFill>
              </a:rPr>
              <a:t>org.springframework.aop.framework.</a:t>
            </a:r>
            <a:r>
              <a:rPr lang="en-US" altLang="ko-KR" sz="1000" b="1">
                <a:solidFill>
                  <a:srgbClr val="0000ff"/>
                </a:solidFill>
              </a:rPr>
              <a:t>ProxyFactoryBean</a:t>
            </a:r>
            <a:r>
              <a:rPr lang="en-US" altLang="ko-KR" sz="1000" b="1"/>
              <a:t>"&gt;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   &lt;property name="target" ref="calcTarget"/&gt;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   &lt;property name="interceptorNames"&gt;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      &lt;list&gt;    &lt;value&gt;logAdvice&lt;/value&gt;     &lt;/list&gt;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   &lt;/property&gt;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   &lt;/bean&gt;</a:t>
            </a:r>
            <a:endParaRPr lang="en-US" altLang="ko-KR" sz="1000" b="1"/>
          </a:p>
          <a:p>
            <a:pPr>
              <a:defRPr/>
            </a:pPr>
            <a:r>
              <a:rPr lang="en-US" altLang="ko-KR" sz="1000" b="1"/>
              <a:t>&lt;/beans&gt;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443</ep:Words>
  <ep:PresentationFormat>화면 슬라이드 쇼(4:3)</ep:PresentationFormat>
  <ep:Paragraphs>77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스프링 BeanFactory와 ApplicationContext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2022-03-01T01:54:06.954</dcterms:created>
  <dc:creator>daewo</dc:creator>
  <cp:lastModifiedBy>daewo</cp:lastModifiedBy>
  <dcterms:modified xsi:type="dcterms:W3CDTF">2022-03-01T04:16:06.164</dcterms:modified>
  <cp:revision>22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