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5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9" r:id="rId52"/>
    <p:sldId id="310" r:id="rId53"/>
    <p:sldId id="311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4660"/>
  </p:normalViewPr>
  <p:slideViewPr>
    <p:cSldViewPr snapToGrid="0">
      <p:cViewPr>
        <p:scale>
          <a:sx n="125" d="100"/>
          <a:sy n="125" d="100"/>
        </p:scale>
        <p:origin x="90" y="-33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spring.io/spring-framework/docs/current/reference/html/web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793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/>
              <a:t>21</a:t>
            </a:r>
            <a:r>
              <a:rPr lang="ko-KR" altLang="en-US" sz="2800"/>
              <a:t>장</a:t>
            </a:r>
            <a:r>
              <a:rPr lang="en-US" altLang="ko-KR" sz="2800"/>
              <a:t> </a:t>
            </a:r>
            <a:r>
              <a:rPr lang="ko-KR" altLang="en-US" sz="2800"/>
              <a:t>스프링 </a:t>
            </a:r>
            <a:r>
              <a:rPr lang="en-US" altLang="ko-KR" sz="2800"/>
              <a:t>MVC </a:t>
            </a:r>
            <a:r>
              <a:rPr lang="ko-KR" altLang="en-US" sz="2800"/>
              <a:t>기능</a:t>
            </a:r>
            <a:endParaRPr lang="ko-KR" altLang="en-US" sz="2800" spc="-89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6887" y="1909244"/>
            <a:ext cx="6400800" cy="2603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21.1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스프링 프레임워크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MVC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특징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21.2  SimpleUrlController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이용해 스프링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MVC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실습하기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21.3  MultiActionController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이용해 스프링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MVC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실습하기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21.4 MultiActionController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이용해 회원 정보 표시하기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21.5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요청명과 동일한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JSP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표시하기</a:t>
            </a:r>
            <a:endParaRPr lang="en-US" altLang="ko-KR" sz="200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95739" y="1540565"/>
            <a:ext cx="6599583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web.xml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22627" y="1817564"/>
            <a:ext cx="7204093" cy="4344436"/>
            <a:chOff x="505119" y="1922187"/>
            <a:chExt cx="8229600" cy="48672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505119" y="1922187"/>
              <a:ext cx="8229600" cy="178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514644" y="3703362"/>
              <a:ext cx="8220075" cy="3086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505119" y="497205"/>
            <a:ext cx="7605211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21.2 SimpleUrlController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6148" name="순서도: 처리 6147"/>
          <p:cNvSpPr/>
          <p:nvPr/>
        </p:nvSpPr>
        <p:spPr>
          <a:xfrm>
            <a:off x="5241726" y="3597671"/>
            <a:ext cx="1398984" cy="297656"/>
          </a:xfrm>
          <a:prstGeom prst="flowChartProcess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49" name="순서도: 처리 6148"/>
          <p:cNvSpPr/>
          <p:nvPr/>
        </p:nvSpPr>
        <p:spPr>
          <a:xfrm>
            <a:off x="2562820" y="4976812"/>
            <a:ext cx="565547" cy="198437"/>
          </a:xfrm>
          <a:prstGeom prst="flowChartProcess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50" name="TextBox 6149"/>
          <p:cNvSpPr txBox="1"/>
          <p:nvPr/>
        </p:nvSpPr>
        <p:spPr>
          <a:xfrm>
            <a:off x="4755555" y="5195094"/>
            <a:ext cx="3125390" cy="546576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>
                <a:solidFill>
                  <a:srgbClr val="800080"/>
                </a:solidFill>
              </a:rPr>
              <a:t>빈 설정을 </a:t>
            </a:r>
            <a:r>
              <a:rPr lang="en-US" altLang="ko-KR" sz="1500" b="1">
                <a:solidFill>
                  <a:srgbClr val="800080"/>
                </a:solidFill>
              </a:rPr>
              <a:t>action.xml</a:t>
            </a:r>
            <a:r>
              <a:rPr lang="ko-KR" altLang="en-US" sz="1500" b="1">
                <a:solidFill>
                  <a:srgbClr val="800080"/>
                </a:solidFill>
              </a:rPr>
              <a:t>에서 분리하여 설정합니다</a:t>
            </a:r>
            <a:r>
              <a:rPr lang="en-US" altLang="ko-KR" sz="1500" b="1">
                <a:solidFill>
                  <a:srgbClr val="800080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직사각형 2"/>
          <p:cNvSpPr/>
          <p:nvPr/>
        </p:nvSpPr>
        <p:spPr>
          <a:xfrm>
            <a:off x="685799" y="1449898"/>
            <a:ext cx="6778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프로젝트의 </a:t>
            </a:r>
            <a:r>
              <a:rPr lang="en-US" altLang="ko-KR" sz="1200">
                <a:latin typeface="+mj-ea"/>
                <a:ea typeface="+mj-ea"/>
              </a:rPr>
              <a:t>WEB-INF </a:t>
            </a:r>
            <a:r>
              <a:rPr lang="ko-KR" altLang="en-US" sz="1200">
                <a:latin typeface="+mj-ea"/>
                <a:ea typeface="+mj-ea"/>
              </a:rPr>
              <a:t>아래 </a:t>
            </a:r>
            <a:r>
              <a:rPr lang="en-US" altLang="ko-KR" sz="1200">
                <a:latin typeface="+mj-ea"/>
                <a:ea typeface="+mj-ea"/>
              </a:rPr>
              <a:t>action-servlet.xml</a:t>
            </a:r>
            <a:r>
              <a:rPr lang="ko-KR" altLang="en-US" sz="1200">
                <a:latin typeface="+mj-ea"/>
                <a:ea typeface="+mj-ea"/>
              </a:rPr>
              <a:t>을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783233" y="1813477"/>
            <a:ext cx="2146300" cy="203676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5119" y="497205"/>
            <a:ext cx="7605211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21.2 SimpleUrlController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16226" y="1550504"/>
            <a:ext cx="7404652" cy="447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action-servlet.xml</a:t>
            </a:r>
            <a:r>
              <a:rPr lang="ko-KR" altLang="en-US" sz="1200">
                <a:latin typeface="+mj-ea"/>
                <a:ea typeface="+mj-ea"/>
              </a:rPr>
              <a:t>을 열고 이 책에서 제공하는 </a:t>
            </a:r>
            <a:r>
              <a:rPr lang="en-US" altLang="ko-KR" sz="1200">
                <a:latin typeface="+mj-ea"/>
                <a:ea typeface="+mj-ea"/>
              </a:rPr>
              <a:t>action-servlet.xml</a:t>
            </a:r>
            <a:r>
              <a:rPr lang="ko-KR" altLang="en-US" sz="1200">
                <a:latin typeface="+mj-ea"/>
                <a:ea typeface="+mj-ea"/>
              </a:rPr>
              <a:t>에서 </a:t>
            </a:r>
            <a:r>
              <a:rPr lang="en-US" altLang="ko-KR" sz="1200">
                <a:latin typeface="+mj-ea"/>
                <a:ea typeface="+mj-ea"/>
              </a:rPr>
              <a:t>&lt;beans&gt; </a:t>
            </a:r>
            <a:r>
              <a:rPr lang="ko-KR" altLang="en-US" sz="1200">
                <a:latin typeface="+mj-ea"/>
                <a:ea typeface="+mj-ea"/>
              </a:rPr>
              <a:t>태그 부분을 복사해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6148" name="그룹 6147"/>
          <p:cNvGrpSpPr/>
          <p:nvPr/>
        </p:nvGrpSpPr>
        <p:grpSpPr>
          <a:xfrm>
            <a:off x="1091242" y="2067684"/>
            <a:ext cx="6633832" cy="2047116"/>
            <a:chOff x="1091242" y="2067684"/>
            <a:chExt cx="6633832" cy="2047116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091242" y="2067684"/>
              <a:ext cx="6633832" cy="20471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</p:pic>
        <p:sp>
          <p:nvSpPr>
            <p:cNvPr id="4" name="직사각형 3"/>
            <p:cNvSpPr/>
            <p:nvPr/>
          </p:nvSpPr>
          <p:spPr>
            <a:xfrm>
              <a:off x="1187107" y="2256183"/>
              <a:ext cx="5581645" cy="170953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05119" y="497205"/>
            <a:ext cx="7605211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21.2 SimpleUrlController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6151" name="직사각형 6150"/>
          <p:cNvSpPr txBox="1"/>
          <p:nvPr/>
        </p:nvSpPr>
        <p:spPr>
          <a:xfrm>
            <a:off x="7784952" y="2689349"/>
            <a:ext cx="1228725" cy="3001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spring.io</a:t>
            </a:r>
          </a:p>
        </p:txBody>
      </p:sp>
      <p:grpSp>
        <p:nvGrpSpPr>
          <p:cNvPr id="6153" name="그룹 6152"/>
          <p:cNvGrpSpPr/>
          <p:nvPr/>
        </p:nvGrpSpPr>
        <p:grpSpPr>
          <a:xfrm>
            <a:off x="2889537" y="3112620"/>
            <a:ext cx="6105646" cy="3600306"/>
            <a:chOff x="2889537" y="3112620"/>
            <a:chExt cx="6105646" cy="3600306"/>
          </a:xfrm>
        </p:grpSpPr>
        <p:grpSp>
          <p:nvGrpSpPr>
            <p:cNvPr id="6150" name="그룹 6149"/>
            <p:cNvGrpSpPr/>
            <p:nvPr/>
          </p:nvGrpSpPr>
          <p:grpSpPr>
            <a:xfrm>
              <a:off x="2889537" y="3112620"/>
              <a:ext cx="6105646" cy="3600306"/>
              <a:chOff x="2889537" y="3112620"/>
              <a:chExt cx="6105646" cy="3600306"/>
            </a:xfrm>
          </p:grpSpPr>
          <p:pic>
            <p:nvPicPr>
              <p:cNvPr id="6147" name="그림 6146"/>
              <p:cNvPicPr/>
              <p:nvPr/>
            </p:nvPicPr>
            <p:blipFill rotWithShape="1">
              <a:blip r:embed="rId3">
                <a:alphaModFix/>
                <a:lum/>
              </a:blip>
              <a:stretch>
                <a:fillRect/>
              </a:stretch>
            </p:blipFill>
            <p:spPr>
              <a:xfrm>
                <a:off x="2889537" y="3112620"/>
                <a:ext cx="6105646" cy="3600306"/>
              </a:xfrm>
              <a:prstGeom prst="rect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</a:ln>
            </p:spPr>
          </p:pic>
          <p:sp>
            <p:nvSpPr>
              <p:cNvPr id="6149" name="직사각형 6148"/>
              <p:cNvSpPr/>
              <p:nvPr/>
            </p:nvSpPr>
            <p:spPr>
              <a:xfrm>
                <a:off x="4814887" y="5257996"/>
                <a:ext cx="2609850" cy="1400174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3">
                <a:schemeClr val="accent6"/>
              </a:effectRef>
              <a:fontRef idx="minor">
                <a:schemeClr val="dk1"/>
              </a:fontRef>
            </p:style>
          </p:sp>
        </p:grpSp>
        <p:sp>
          <p:nvSpPr>
            <p:cNvPr id="6152" name="직사각형 6151"/>
            <p:cNvSpPr/>
            <p:nvPr/>
          </p:nvSpPr>
          <p:spPr>
            <a:xfrm>
              <a:off x="2919412" y="3420380"/>
              <a:ext cx="695324" cy="12402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16226" y="1550504"/>
            <a:ext cx="7404652" cy="447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action-servlet.xml</a:t>
            </a:r>
            <a:r>
              <a:rPr lang="ko-KR" altLang="en-US" sz="1200">
                <a:latin typeface="+mj-ea"/>
                <a:ea typeface="+mj-ea"/>
              </a:rPr>
              <a:t>을 열고 이 책에서 제공하는 </a:t>
            </a:r>
            <a:r>
              <a:rPr lang="en-US" altLang="ko-KR" sz="1200">
                <a:latin typeface="+mj-ea"/>
                <a:ea typeface="+mj-ea"/>
              </a:rPr>
              <a:t>action-servlet.xml</a:t>
            </a:r>
            <a:r>
              <a:rPr lang="ko-KR" altLang="en-US" sz="1200">
                <a:latin typeface="+mj-ea"/>
                <a:ea typeface="+mj-ea"/>
              </a:rPr>
              <a:t>에서 </a:t>
            </a:r>
            <a:r>
              <a:rPr lang="en-US" altLang="ko-KR" sz="1200">
                <a:latin typeface="+mj-ea"/>
                <a:ea typeface="+mj-ea"/>
              </a:rPr>
              <a:t>&lt;beans&gt; </a:t>
            </a:r>
            <a:r>
              <a:rPr lang="ko-KR" altLang="en-US" sz="1200">
                <a:latin typeface="+mj-ea"/>
                <a:ea typeface="+mj-ea"/>
              </a:rPr>
              <a:t>태그 부분을 복사해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119" y="497205"/>
            <a:ext cx="7605211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21.2 SimpleUrlController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6148" name="직사각형 6147"/>
          <p:cNvSpPr txBox="1"/>
          <p:nvPr/>
        </p:nvSpPr>
        <p:spPr>
          <a:xfrm>
            <a:off x="560106" y="2219858"/>
            <a:ext cx="7894845" cy="3378937"/>
          </a:xfrm>
          <a:prstGeom prst="rect">
            <a:avLst/>
          </a:prstGeom>
          <a:ln w="9525" cap="flat" cmpd="sng">
            <a:solidFill>
              <a:srgbClr val="FF66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XML</a:t>
            </a:r>
            <a:r>
              <a:rPr lang="ko-KR" altLang="en-US" sz="1200" b="1" dirty="0">
                <a:latin typeface="한컴산뜻돋움"/>
                <a:ea typeface="한컴산뜻돋움"/>
              </a:rPr>
              <a:t>구성을 사용하려면 애플리케이션에서 필요한 스프링 네임스페이스 베이스를 선언해야 한다.  스프링은 빈 정의 외에 다른 목적에 맞게 사용할 수 있는 다양한 네임스페이스를 제공한다. 예를 들어 </a:t>
            </a:r>
            <a:r>
              <a:rPr lang="en-US" altLang="ko-KR" sz="1200" b="1" dirty="0">
                <a:latin typeface="한컴산뜻돋움"/>
                <a:ea typeface="한컴산뜻돋움"/>
              </a:rPr>
              <a:t>AOP</a:t>
            </a:r>
            <a:r>
              <a:rPr lang="ko-KR" altLang="en-US" sz="1200" b="1" dirty="0">
                <a:latin typeface="한컴산뜻돋움"/>
                <a:ea typeface="한컴산뜻돋움"/>
              </a:rPr>
              <a:t>지원을 위한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aop</a:t>
            </a:r>
            <a:r>
              <a:rPr lang="en-US" altLang="ko-KR" sz="1200" b="1" dirty="0">
                <a:latin typeface="한컴산뜻돋움"/>
                <a:ea typeface="한컴산뜻돋움"/>
              </a:rPr>
              <a:t>, </a:t>
            </a:r>
            <a:r>
              <a:rPr lang="ko-KR" altLang="en-US" sz="1200" b="1" dirty="0">
                <a:latin typeface="한컴산뜻돋움"/>
                <a:ea typeface="한컴산뜻돋움"/>
              </a:rPr>
              <a:t>트랜잭션 지원을 위한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tx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>
                <a:latin typeface="한컴산뜻돋움"/>
                <a:ea typeface="한컴산뜻돋움"/>
              </a:rPr>
              <a:t>네임스페이스가 있다.</a:t>
            </a:r>
          </a:p>
          <a:p>
            <a:pPr>
              <a:lnSpc>
                <a:spcPct val="150000"/>
              </a:lnSpc>
              <a:defRPr/>
            </a:pPr>
            <a:endParaRPr lang="ko-KR" altLang="en-US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&lt;?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xml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version</a:t>
            </a:r>
            <a:r>
              <a:rPr lang="ko-KR" altLang="en-US" sz="1200" b="1" dirty="0">
                <a:latin typeface="한컴산뜻돋움"/>
                <a:ea typeface="한컴산뜻돋움"/>
              </a:rPr>
              <a:t>="1.0"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encoding</a:t>
            </a:r>
            <a:r>
              <a:rPr lang="ko-KR" altLang="en-US" sz="1200" b="1" dirty="0">
                <a:latin typeface="한컴산뜻돋움"/>
                <a:ea typeface="한컴산뜻돋움"/>
              </a:rPr>
              <a:t>="UTF-8" ?&gt;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&lt;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beans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xmlns</a:t>
            </a:r>
            <a:r>
              <a:rPr lang="ko-KR" altLang="en-US" sz="1200" b="1" dirty="0">
                <a:latin typeface="한컴산뜻돋움"/>
                <a:ea typeface="한컴산뜻돋움"/>
              </a:rPr>
              <a:t>="http://www.springframework.org/schema/beans"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xmlns:p</a:t>
            </a:r>
            <a:r>
              <a:rPr lang="ko-KR" altLang="en-US" sz="1200" b="1" dirty="0">
                <a:latin typeface="한컴산뜻돋움"/>
                <a:ea typeface="한컴산뜻돋움"/>
              </a:rPr>
              <a:t>="http://www.springframework.org/schema/p"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xmlns:aop</a:t>
            </a:r>
            <a:r>
              <a:rPr lang="ko-KR" altLang="en-US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="http://www.springframework.org/schema/aop"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xmlns:context</a:t>
            </a:r>
            <a:r>
              <a:rPr lang="ko-KR" altLang="en-US" sz="1200" b="1" dirty="0">
                <a:latin typeface="한컴산뜻돋움"/>
                <a:ea typeface="한컴산뜻돋움"/>
              </a:rPr>
              <a:t>="http://www.springframework.org/schema/context"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xmlns:xsi</a:t>
            </a:r>
            <a:r>
              <a:rPr lang="ko-KR" altLang="en-US" sz="1200" b="1" dirty="0">
                <a:latin typeface="한컴산뜻돋움"/>
                <a:ea typeface="한컴산뜻돋움"/>
              </a:rPr>
              <a:t>="http://www.w3.org/2001/XMLSchema-instance"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xsi:schemaLocation</a:t>
            </a:r>
            <a:r>
              <a:rPr lang="ko-KR" altLang="en-US" sz="1200" b="1" dirty="0">
                <a:latin typeface="한컴산뜻돋움"/>
                <a:ea typeface="한컴산뜻돋움"/>
              </a:rPr>
              <a:t>="http://www.springframework.org/schema/beans   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http://www.springframework.org/schema/beans/spring-beans-3.0.xsd</a:t>
            </a:r>
          </a:p>
          <a:p>
            <a:pPr>
              <a:defRPr/>
            </a:pPr>
            <a:r>
              <a:rPr lang="ko-KR" altLang="en-US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http://www.springframework.org/schema/aop</a:t>
            </a:r>
          </a:p>
          <a:p>
            <a:pPr>
              <a:defRPr/>
            </a:pPr>
            <a:r>
              <a:rPr lang="ko-KR" altLang="en-US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http://www.springframework.org/schema/aop/spring-aop-3.0.xsd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http://www.springframework.org/schema/context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http://www.springframework.org/schema/context/spring-context-3.0.xsd"&gt;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95739" y="1448685"/>
            <a:ext cx="7404652" cy="263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action-servlet.xml</a:t>
            </a:r>
            <a:r>
              <a:rPr lang="ko-KR" altLang="en-US" sz="1200">
                <a:latin typeface="+mj-ea"/>
                <a:ea typeface="+mj-ea"/>
              </a:rPr>
              <a:t>에 필요한 빈들을 다음과 같이 설정합니다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22298" y="1809934"/>
            <a:ext cx="6951533" cy="4780722"/>
            <a:chOff x="292790" y="1860274"/>
            <a:chExt cx="8380021" cy="6151007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292790" y="1860274"/>
              <a:ext cx="8210550" cy="2362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505111" y="4222474"/>
              <a:ext cx="819155" cy="343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200"/>
                <a:t>...</a:t>
              </a:r>
              <a:endParaRPr lang="ko-KR" altLang="en-US" sz="1200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376536" y="4591806"/>
              <a:ext cx="8296275" cy="3419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Box 8"/>
          <p:cNvSpPr txBox="1"/>
          <p:nvPr/>
        </p:nvSpPr>
        <p:spPr>
          <a:xfrm>
            <a:off x="505119" y="497205"/>
            <a:ext cx="7605211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21.2 SimpleUrlController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9" name="TextBox 8"/>
          <p:cNvSpPr txBox="1"/>
          <p:nvPr/>
        </p:nvSpPr>
        <p:spPr>
          <a:xfrm>
            <a:off x="505119" y="497205"/>
            <a:ext cx="7605211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21.2 SimpleUrlController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9220" name="직사각형 9219"/>
          <p:cNvSpPr txBox="1"/>
          <p:nvPr/>
        </p:nvSpPr>
        <p:spPr>
          <a:xfrm>
            <a:off x="572533" y="1344307"/>
            <a:ext cx="7998934" cy="4473563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&lt;?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xml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version</a:t>
            </a:r>
            <a:r>
              <a:rPr lang="ko-KR" altLang="en-US" sz="1200" b="1" dirty="0">
                <a:latin typeface="한컴산뜻돋움"/>
                <a:ea typeface="한컴산뜻돋움"/>
              </a:rPr>
              <a:t>="1.0"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encoding</a:t>
            </a:r>
            <a:r>
              <a:rPr lang="ko-KR" altLang="en-US" sz="1200" b="1" dirty="0">
                <a:latin typeface="한컴산뜻돋움"/>
                <a:ea typeface="한컴산뜻돋움"/>
              </a:rPr>
              <a:t>="UTF-8" ?&gt;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&lt;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beans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xmlns</a:t>
            </a:r>
            <a:r>
              <a:rPr lang="ko-KR" altLang="en-US" sz="1200" b="1" dirty="0">
                <a:latin typeface="한컴산뜻돋움"/>
                <a:ea typeface="한컴산뜻돋움"/>
              </a:rPr>
              <a:t>="http://www.springframework.org/schema/beans"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xmlns:p</a:t>
            </a:r>
            <a:r>
              <a:rPr lang="ko-KR" altLang="en-US" sz="1200" b="1" dirty="0">
                <a:latin typeface="한컴산뜻돋움"/>
                <a:ea typeface="한컴산뜻돋움"/>
              </a:rPr>
              <a:t>="http://www.springframework.org/schema/p"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xmlns:aop</a:t>
            </a:r>
            <a:r>
              <a:rPr lang="ko-KR" altLang="en-US" sz="1200" b="1" dirty="0">
                <a:latin typeface="한컴산뜻돋움"/>
                <a:ea typeface="한컴산뜻돋움"/>
              </a:rPr>
              <a:t>="http://www.springframework.org/schema/aop"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xmlns:context</a:t>
            </a:r>
            <a:r>
              <a:rPr lang="ko-KR" altLang="en-US" sz="1200" b="1" dirty="0">
                <a:latin typeface="한컴산뜻돋움"/>
                <a:ea typeface="한컴산뜻돋움"/>
              </a:rPr>
              <a:t>="http://www.springframework.org/schema/context"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xmlns:xsi</a:t>
            </a:r>
            <a:r>
              <a:rPr lang="ko-KR" altLang="en-US" sz="1200" b="1" dirty="0">
                <a:latin typeface="한컴산뜻돋움"/>
                <a:ea typeface="한컴산뜻돋움"/>
              </a:rPr>
              <a:t>="http://www.w3.org/2001/XMLSchema-instance"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xsi:schemaLocation</a:t>
            </a:r>
            <a:r>
              <a:rPr lang="ko-KR" altLang="en-US" sz="1200" b="1" dirty="0">
                <a:latin typeface="한컴산뜻돋움"/>
                <a:ea typeface="한컴산뜻돋움"/>
              </a:rPr>
              <a:t>="http://www.springframework.org/schema/beans   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http://www.springframework.org/schema/beans/spring-beans-3.0.xsd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http://www.springframework.org/schema/aop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http://www.springframework.org/schema/aop/spring-aop-3.0.xsd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http://www.springframework.org/schema/context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http://www.springframework.org/schema/context/spring-context-3.0.xsd"&gt;</a:t>
            </a:r>
          </a:p>
          <a:p>
            <a:pPr>
              <a:defRPr/>
            </a:pPr>
            <a:endParaRPr lang="ko-KR" altLang="en-US" sz="1200" b="1" dirty="0">
              <a:latin typeface="한컴산뜻돋움"/>
              <a:ea typeface="한컴산뜻돋움"/>
            </a:endParaRPr>
          </a:p>
          <a:p>
            <a:pPr>
              <a:defRPr/>
            </a:pPr>
            <a:endParaRPr lang="ko-KR" altLang="en-US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&lt;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bean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id</a:t>
            </a:r>
            <a:r>
              <a:rPr lang="ko-KR" altLang="en-US" sz="1200" b="1" dirty="0">
                <a:latin typeface="한컴산뜻돋움"/>
                <a:ea typeface="한컴산뜻돋움"/>
              </a:rPr>
              <a:t>="</a:t>
            </a:r>
            <a:r>
              <a:rPr lang="ko-KR" altLang="en-US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simpleUrlController</a:t>
            </a:r>
            <a:r>
              <a:rPr lang="ko-KR" altLang="en-US" sz="1200" b="1" dirty="0">
                <a:latin typeface="한컴산뜻돋움"/>
                <a:ea typeface="한컴산뜻돋움"/>
              </a:rPr>
              <a:t>"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class</a:t>
            </a:r>
            <a:r>
              <a:rPr lang="ko-KR" altLang="en-US" sz="1200" b="1" dirty="0">
                <a:latin typeface="한컴산뜻돋움"/>
                <a:ea typeface="한컴산뜻돋움"/>
              </a:rPr>
              <a:t>="</a:t>
            </a:r>
            <a:r>
              <a:rPr lang="ko-KR" altLang="en-US" sz="1200" b="1" dirty="0">
                <a:solidFill>
                  <a:srgbClr val="0000FF"/>
                </a:solidFill>
                <a:latin typeface="한컴산뜻돋움"/>
                <a:ea typeface="한컴산뜻돋움"/>
              </a:rPr>
              <a:t>com.spring.ex01.SimpleUrlController</a:t>
            </a:r>
            <a:r>
              <a:rPr lang="ko-KR" altLang="en-US" sz="1200" b="1" dirty="0">
                <a:latin typeface="한컴산뜻돋움"/>
                <a:ea typeface="한컴산뜻돋움"/>
              </a:rPr>
              <a:t>"/&gt;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&lt;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bean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id</a:t>
            </a:r>
            <a:r>
              <a:rPr lang="ko-KR" altLang="en-US" sz="1200" b="1" dirty="0">
                <a:latin typeface="한컴산뜻돋움"/>
                <a:ea typeface="한컴산뜻돋움"/>
              </a:rPr>
              <a:t>="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urlMapping</a:t>
            </a:r>
            <a:r>
              <a:rPr lang="ko-KR" altLang="en-US" sz="1200" b="1" dirty="0">
                <a:latin typeface="한컴산뜻돋움"/>
                <a:ea typeface="한컴산뜻돋움"/>
              </a:rPr>
              <a:t>"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class</a:t>
            </a:r>
            <a:r>
              <a:rPr lang="ko-KR" altLang="en-US" sz="1200" b="1" dirty="0">
                <a:latin typeface="한컴산뜻돋움"/>
                <a:ea typeface="한컴산뜻돋움"/>
              </a:rPr>
              <a:t>="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org.springframework.web.servlet.handler.SimpleUrlHandlerMapping</a:t>
            </a:r>
            <a:r>
              <a:rPr lang="ko-KR" altLang="en-US" sz="1200" b="1" dirty="0">
                <a:latin typeface="한컴산뜻돋움"/>
                <a:ea typeface="한컴산뜻돋움"/>
              </a:rPr>
              <a:t>"&gt;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 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&lt;</a:t>
            </a:r>
            <a:r>
              <a:rPr lang="ko-KR" altLang="en-US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property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</a:t>
            </a:r>
            <a:r>
              <a:rPr lang="ko-KR" altLang="en-US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name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="</a:t>
            </a:r>
            <a:r>
              <a:rPr lang="ko-KR" altLang="en-US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mappings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"&gt;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   &lt;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props</a:t>
            </a:r>
            <a:r>
              <a:rPr lang="ko-KR" altLang="en-US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     &lt;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prop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key</a:t>
            </a:r>
            <a:r>
              <a:rPr lang="ko-KR" altLang="en-US" sz="1200" b="1" dirty="0">
                <a:latin typeface="한컴산뜻돋움"/>
                <a:ea typeface="한컴산뜻돋움"/>
              </a:rPr>
              <a:t>="/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test</a:t>
            </a:r>
            <a:r>
              <a:rPr lang="ko-KR" altLang="en-US" sz="1200" b="1" dirty="0">
                <a:latin typeface="한컴산뜻돋움"/>
                <a:ea typeface="한컴산뜻돋움"/>
              </a:rPr>
              <a:t>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index.do</a:t>
            </a:r>
            <a:r>
              <a:rPr lang="ko-KR" altLang="en-US" sz="1200" b="1" dirty="0">
                <a:latin typeface="한컴산뜻돋움"/>
                <a:ea typeface="한컴산뜻돋움"/>
              </a:rPr>
              <a:t>"&gt;</a:t>
            </a:r>
            <a:r>
              <a:rPr lang="ko-KR" altLang="en-US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simpleUrlController</a:t>
            </a:r>
            <a:r>
              <a:rPr lang="ko-KR" altLang="en-US" sz="1200" b="1" dirty="0">
                <a:latin typeface="한컴산뜻돋움"/>
                <a:ea typeface="한컴산뜻돋움"/>
              </a:rPr>
              <a:t>&lt;/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prop</a:t>
            </a:r>
            <a:r>
              <a:rPr lang="ko-KR" altLang="en-US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   &lt;/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props</a:t>
            </a:r>
            <a:r>
              <a:rPr lang="ko-KR" altLang="en-US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  &lt;/</a:t>
            </a:r>
            <a:r>
              <a:rPr lang="ko-KR" altLang="en-US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property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&gt;  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&lt;/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bean</a:t>
            </a:r>
            <a:r>
              <a:rPr lang="ko-KR" altLang="en-US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&lt;/</a:t>
            </a:r>
            <a:r>
              <a:rPr lang="en-US" altLang="ko-KR" sz="1200" b="1" dirty="0">
                <a:latin typeface="한컴산뜻돋움"/>
                <a:ea typeface="한컴산뜻돋움"/>
              </a:rPr>
              <a:t>beans&gt;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직사각형 2"/>
          <p:cNvSpPr/>
          <p:nvPr/>
        </p:nvSpPr>
        <p:spPr>
          <a:xfrm>
            <a:off x="782014" y="1941373"/>
            <a:ext cx="7444410" cy="6463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j-ea"/>
                <a:ea typeface="+mj-ea"/>
              </a:rPr>
              <a:t>설정 파일 이름은 반드시 </a:t>
            </a:r>
            <a:r>
              <a:rPr lang="en-US" altLang="ko-KR" sz="1200">
                <a:latin typeface="+mj-ea"/>
                <a:ea typeface="+mj-ea"/>
              </a:rPr>
              <a:t>web.xml</a:t>
            </a:r>
            <a:r>
              <a:rPr lang="ko-KR" altLang="en-US" sz="1200">
                <a:latin typeface="+mj-ea"/>
                <a:ea typeface="+mj-ea"/>
              </a:rPr>
              <a:t>의 서블릿 매핑 시 사용했던 </a:t>
            </a:r>
            <a:r>
              <a:rPr lang="en-US" altLang="ko-KR" sz="1200">
                <a:latin typeface="+mj-ea"/>
                <a:ea typeface="+mj-ea"/>
              </a:rPr>
              <a:t>&lt;servlet-name&gt; </a:t>
            </a:r>
            <a:r>
              <a:rPr lang="ko-KR" altLang="en-US" sz="1200">
                <a:latin typeface="+mj-ea"/>
                <a:ea typeface="+mj-ea"/>
              </a:rPr>
              <a:t>태그 값인 </a:t>
            </a:r>
            <a:r>
              <a:rPr lang="en-US" altLang="ko-KR" sz="1200">
                <a:latin typeface="+mj-ea"/>
                <a:ea typeface="+mj-ea"/>
              </a:rPr>
              <a:t>action</a:t>
            </a:r>
            <a:r>
              <a:rPr lang="ko-KR" altLang="en-US" sz="1200">
                <a:latin typeface="+mj-ea"/>
                <a:ea typeface="+mj-ea"/>
              </a:rPr>
              <a:t>으로 시작해야 합니다</a:t>
            </a:r>
            <a:r>
              <a:rPr lang="en-US" altLang="ko-KR" sz="1200">
                <a:latin typeface="+mj-ea"/>
                <a:ea typeface="+mj-ea"/>
              </a:rPr>
              <a:t>(pro21</a:t>
            </a:r>
            <a:r>
              <a:rPr lang="ko-KR" altLang="en-US" sz="1200">
                <a:latin typeface="+mj-ea"/>
                <a:ea typeface="+mj-ea"/>
              </a:rPr>
              <a:t>에서는 </a:t>
            </a:r>
            <a:r>
              <a:rPr lang="en-US" altLang="ko-KR" sz="1200">
                <a:latin typeface="+mj-ea"/>
                <a:ea typeface="+mj-ea"/>
              </a:rPr>
              <a:t>web.xml</a:t>
            </a:r>
            <a:r>
              <a:rPr lang="ko-KR" altLang="en-US" sz="1200">
                <a:latin typeface="+mj-ea"/>
                <a:ea typeface="+mj-ea"/>
              </a:rPr>
              <a:t>에서 태그 값을 </a:t>
            </a:r>
            <a:r>
              <a:rPr lang="en-US" altLang="ko-KR" sz="1200">
                <a:latin typeface="+mj-ea"/>
                <a:ea typeface="+mj-ea"/>
              </a:rPr>
              <a:t>action</a:t>
            </a:r>
            <a:r>
              <a:rPr lang="ko-KR" altLang="en-US" sz="1200">
                <a:latin typeface="+mj-ea"/>
                <a:ea typeface="+mj-ea"/>
              </a:rPr>
              <a:t>으로 설정했으므로 </a:t>
            </a:r>
            <a:r>
              <a:rPr lang="en-US" altLang="ko-KR" sz="1200">
                <a:latin typeface="+mj-ea"/>
                <a:ea typeface="+mj-ea"/>
              </a:rPr>
              <a:t>action1-servlet.xml</a:t>
            </a:r>
            <a:r>
              <a:rPr lang="ko-KR" altLang="en-US" sz="1200">
                <a:latin typeface="+mj-ea"/>
                <a:ea typeface="+mj-ea"/>
              </a:rPr>
              <a:t>로 지정하면 톰캣 실행 시 오류가 발생합니다</a:t>
            </a:r>
            <a:r>
              <a:rPr lang="en-US" altLang="ko-KR" sz="1200">
                <a:latin typeface="+mj-ea"/>
                <a:ea typeface="+mj-ea"/>
              </a:rPr>
              <a:t>).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103" y="1679713"/>
            <a:ext cx="14212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v"/>
            </a:pPr>
            <a:r>
              <a:rPr lang="ko-KR" altLang="en-US" sz="1200" b="1"/>
              <a:t>주의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6103" y="298656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SimpleUrlContoller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22923" y="3389243"/>
            <a:ext cx="7403501" cy="2604054"/>
            <a:chOff x="433686" y="3429000"/>
            <a:chExt cx="8172450" cy="3071193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43211" y="3429000"/>
              <a:ext cx="8162925" cy="628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433686" y="4099893"/>
              <a:ext cx="8172450" cy="240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extBox 9"/>
          <p:cNvSpPr txBox="1"/>
          <p:nvPr/>
        </p:nvSpPr>
        <p:spPr>
          <a:xfrm>
            <a:off x="505119" y="497205"/>
            <a:ext cx="7605211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21.2 SimpleUrlController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0" name="TextBox 9"/>
          <p:cNvSpPr txBox="1"/>
          <p:nvPr/>
        </p:nvSpPr>
        <p:spPr>
          <a:xfrm>
            <a:off x="505119" y="497205"/>
            <a:ext cx="7605211" cy="94869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21.2 SimpleUrlController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0244" name="직사각형 10243"/>
          <p:cNvSpPr txBox="1"/>
          <p:nvPr/>
        </p:nvSpPr>
        <p:spPr>
          <a:xfrm>
            <a:off x="535327" y="1599786"/>
            <a:ext cx="8608673" cy="3008409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package com.spring.ex01;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javax.servlet.http.HttpServletRequest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javax.servlet.http.HttpServletResponse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org.springframework.web.servlet.ModelAndView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org.springframework.web.servlet.mvc.Controller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public class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SimpleUrlController</a:t>
            </a:r>
            <a:r>
              <a:rPr lang="en-US" altLang="ko-KR" sz="1200" b="1" dirty="0">
                <a:latin typeface="한컴산뜻돋움"/>
                <a:ea typeface="한컴산뜻돋움"/>
              </a:rPr>
              <a:t> implements Controller 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@Override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public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handleRequest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HttpServletRequest</a:t>
            </a:r>
            <a:r>
              <a:rPr lang="en-US" altLang="ko-KR" sz="1200" b="1" dirty="0">
                <a:latin typeface="한컴산뜻돋움"/>
                <a:ea typeface="한컴산뜻돋움"/>
              </a:rPr>
              <a:t> request,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HttpServletResponse</a:t>
            </a:r>
            <a:r>
              <a:rPr lang="en-US" altLang="ko-KR" sz="1200" b="1" dirty="0">
                <a:latin typeface="한컴산뜻돋움"/>
                <a:ea typeface="한컴산뜻돋움"/>
              </a:rPr>
              <a:t> response) throws Exception 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return new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index.jsp</a:t>
            </a:r>
            <a:r>
              <a:rPr lang="en-US" altLang="ko-KR" sz="1200" b="1" dirty="0"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46043" y="1590260"/>
            <a:ext cx="7434470" cy="26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컨트롤러에서 </a:t>
            </a:r>
            <a:r>
              <a:rPr lang="en-US" altLang="ko-KR" sz="1200">
                <a:latin typeface="+mj-ea"/>
                <a:ea typeface="+mj-ea"/>
              </a:rPr>
              <a:t>ModelAndView</a:t>
            </a:r>
            <a:r>
              <a:rPr lang="ko-KR" altLang="en-US" sz="1200">
                <a:latin typeface="+mj-ea"/>
                <a:ea typeface="+mj-ea"/>
              </a:rPr>
              <a:t>의 인자로 설정된 </a:t>
            </a:r>
            <a:r>
              <a:rPr lang="en-US" altLang="ko-KR" sz="1200">
                <a:latin typeface="+mj-ea"/>
                <a:ea typeface="+mj-ea"/>
              </a:rPr>
              <a:t>index.jsp</a:t>
            </a:r>
            <a:r>
              <a:rPr lang="ko-KR" altLang="en-US" sz="1200">
                <a:latin typeface="+mj-ea"/>
                <a:ea typeface="+mj-ea"/>
              </a:rPr>
              <a:t>를 화면에 출력하도록 설정합니다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46043" y="1867259"/>
            <a:ext cx="7228854" cy="407399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497205"/>
            <a:ext cx="7605211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21.2 SimpleUrlController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26165" y="1620078"/>
            <a:ext cx="7215809" cy="263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 dirty="0">
                <a:latin typeface="+mj-ea"/>
                <a:ea typeface="+mj-ea"/>
              </a:rPr>
              <a:t>9. </a:t>
            </a:r>
            <a:r>
              <a:rPr lang="en-US" altLang="ko-KR" sz="1200" dirty="0">
                <a:latin typeface="+mj-ea"/>
                <a:ea typeface="+mj-ea"/>
              </a:rPr>
              <a:t>http:localhost:8090/pro21/test/index.do</a:t>
            </a:r>
            <a:r>
              <a:rPr lang="ko-KR" altLang="en-US" sz="1200" dirty="0">
                <a:latin typeface="+mj-ea"/>
                <a:ea typeface="+mj-ea"/>
              </a:rPr>
              <a:t>로 요청하여 실행 결과를 확인합니다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201172" y="2036225"/>
            <a:ext cx="3487737" cy="189547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5119" y="497205"/>
            <a:ext cx="7605211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21.2 SimpleUrlController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프레임워크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 특징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983" y="1540565"/>
            <a:ext cx="7215808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+mj-ea"/>
                <a:ea typeface="+mj-ea"/>
              </a:rPr>
              <a:t>스프링에서 지원하는 </a:t>
            </a:r>
            <a:r>
              <a:rPr lang="en-US" altLang="ko-KR" sz="1200" b="1">
                <a:latin typeface="+mj-ea"/>
                <a:ea typeface="+mj-ea"/>
              </a:rPr>
              <a:t>MVC </a:t>
            </a:r>
            <a:r>
              <a:rPr lang="ko-KR" altLang="en-US" sz="1200" b="1">
                <a:latin typeface="+mj-ea"/>
                <a:ea typeface="+mj-ea"/>
              </a:rPr>
              <a:t>기능의 특징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5191" y="1797686"/>
            <a:ext cx="7295321" cy="1181734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모델</a:t>
            </a:r>
            <a:r>
              <a:rPr lang="en-US" altLang="ko-KR" sz="1200">
                <a:latin typeface="+mj-ea"/>
                <a:ea typeface="+mj-ea"/>
              </a:rPr>
              <a:t>2 </a:t>
            </a:r>
            <a:r>
              <a:rPr lang="ko-KR" altLang="en-US" sz="1200">
                <a:latin typeface="+mj-ea"/>
                <a:ea typeface="+mj-ea"/>
              </a:rPr>
              <a:t>아키텍처를 지원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스프링과 다른 모듈과의 연계가 용이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 b="1" u="sng">
                <a:latin typeface="+mj-ea"/>
                <a:ea typeface="+mj-ea"/>
              </a:rPr>
              <a:t>타일즈</a:t>
            </a:r>
            <a:r>
              <a:rPr lang="en-US" altLang="ko-KR" sz="1200" b="1" u="sng">
                <a:latin typeface="+mj-ea"/>
                <a:ea typeface="+mj-ea"/>
              </a:rPr>
              <a:t>(tiles</a:t>
            </a:r>
            <a:r>
              <a:rPr lang="en-US" altLang="ko-KR" sz="1200">
                <a:latin typeface="+mj-ea"/>
                <a:ea typeface="+mj-ea"/>
              </a:rPr>
              <a:t>)</a:t>
            </a:r>
            <a:r>
              <a:rPr lang="ko-KR" altLang="en-US" sz="1200">
                <a:latin typeface="+mj-ea"/>
                <a:ea typeface="+mj-ea"/>
              </a:rPr>
              <a:t>나 사이트메시</a:t>
            </a:r>
            <a:r>
              <a:rPr lang="en-US" altLang="ko-KR" sz="1200">
                <a:latin typeface="+mj-ea"/>
                <a:ea typeface="+mj-ea"/>
              </a:rPr>
              <a:t>(sitemesh) </a:t>
            </a:r>
            <a:r>
              <a:rPr lang="ko-KR" altLang="en-US" sz="1200">
                <a:latin typeface="+mj-ea"/>
                <a:ea typeface="+mj-ea"/>
              </a:rPr>
              <a:t>같은 </a:t>
            </a:r>
            <a:r>
              <a:rPr lang="en-US" altLang="ko-KR" sz="1200">
                <a:latin typeface="+mj-ea"/>
                <a:ea typeface="+mj-ea"/>
              </a:rPr>
              <a:t>View </a:t>
            </a:r>
            <a:r>
              <a:rPr lang="ko-KR" altLang="en-US" sz="1200">
                <a:latin typeface="+mj-ea"/>
                <a:ea typeface="+mj-ea"/>
              </a:rPr>
              <a:t>기술과의 연계가 용이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태그 라이브러리를 통해 </a:t>
            </a:r>
            <a:r>
              <a:rPr lang="en-US" altLang="ko-KR" sz="1200">
                <a:latin typeface="+mj-ea"/>
                <a:ea typeface="+mj-ea"/>
              </a:rPr>
              <a:t>message </a:t>
            </a:r>
            <a:r>
              <a:rPr lang="ko-KR" altLang="en-US" sz="1200">
                <a:latin typeface="+mj-ea"/>
                <a:ea typeface="+mj-ea"/>
              </a:rPr>
              <a:t>출력</a:t>
            </a:r>
            <a:r>
              <a:rPr lang="en-US" altLang="ko-KR" sz="1200">
                <a:latin typeface="+mj-ea"/>
                <a:ea typeface="+mj-ea"/>
              </a:rPr>
              <a:t>, theme </a:t>
            </a:r>
            <a:r>
              <a:rPr lang="ko-KR" altLang="en-US" sz="1200">
                <a:latin typeface="+mj-ea"/>
                <a:ea typeface="+mj-ea"/>
              </a:rPr>
              <a:t>적용 그리고 입력 폼을 보다 쉽게 구현할 수 있음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52400" y="3430800"/>
            <a:ext cx="7369200" cy="836295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>
                <a:solidFill>
                  <a:srgbClr val="000000">
                    <a:alpha val="100000"/>
                  </a:srgbClr>
                </a:solidFill>
                <a:latin typeface="Arial"/>
              </a:rPr>
              <a:t>- 반복적으로 사용되는 header, footer와 같은 정보를 한곳에 모아둔 프레임워크.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>
                <a:solidFill>
                  <a:srgbClr val="000000">
                    <a:alpha val="100000"/>
                  </a:srgbClr>
                </a:solidFill>
                <a:latin typeface="Arial"/>
              </a:rPr>
              <a:t>- 화면 기본 구성 레이아웃 템플릿 정의하고 상속을 통하여 대부분 구조를 재사용할 수 있는 기능 및 설정파일을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>
                <a:solidFill>
                  <a:srgbClr val="000000">
                    <a:alpha val="100000"/>
                  </a:srgbClr>
                </a:solidFill>
                <a:latin typeface="Arial"/>
              </a:rPr>
              <a:t>  통한 통합 관리를 통하여 확장성 있고 일관되게 페이지 구성을 관리한다.</a:t>
            </a:r>
          </a:p>
        </p:txBody>
      </p:sp>
      <p:sp>
        <p:nvSpPr>
          <p:cNvPr id="14" name="자유형 13"/>
          <p:cNvSpPr/>
          <p:nvPr/>
        </p:nvSpPr>
        <p:spPr>
          <a:xfrm>
            <a:off x="1290032" y="2657399"/>
            <a:ext cx="236191" cy="776706"/>
          </a:xfrm>
          <a:custGeom>
            <a:avLst/>
            <a:gdLst>
              <a:gd name="connsiteX0" fmla="*/ 113398 w 236191"/>
              <a:gd name="connsiteY0" fmla="*/ -3489 h 776706"/>
              <a:gd name="connsiteX1" fmla="*/ 1785 w 236191"/>
              <a:gd name="connsiteY1" fmla="*/ 480166 h 776706"/>
              <a:gd name="connsiteX2" fmla="*/ 237412 w 236191"/>
              <a:gd name="connsiteY2" fmla="*/ 777801 h 77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191" h="776706">
                <a:moveTo>
                  <a:pt x="113398" y="-3489"/>
                </a:moveTo>
                <a:cubicBezTo>
                  <a:pt x="94796" y="77119"/>
                  <a:pt x="-18883" y="349951"/>
                  <a:pt x="1785" y="480166"/>
                </a:cubicBezTo>
                <a:cubicBezTo>
                  <a:pt x="22454" y="610381"/>
                  <a:pt x="198141" y="728195"/>
                  <a:pt x="237412" y="77780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87189" y="4407294"/>
            <a:ext cx="3566529" cy="226869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grpSp>
        <p:nvGrpSpPr>
          <p:cNvPr id="16" name="그룹 14"/>
          <p:cNvGrpSpPr/>
          <p:nvPr/>
        </p:nvGrpSpPr>
        <p:grpSpPr>
          <a:xfrm>
            <a:off x="4571999" y="4432816"/>
            <a:ext cx="3991888" cy="2238255"/>
            <a:chOff x="727946" y="1792699"/>
            <a:chExt cx="6591420" cy="3359428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727946" y="1792699"/>
              <a:ext cx="6591420" cy="3359428"/>
            </a:xfrm>
            <a:prstGeom prst="rect">
              <a:avLst/>
            </a:prstGeom>
            <a:noFill/>
            <a:ln w="9525">
              <a:solidFill>
                <a:srgbClr val="000000">
                  <a:alpha val="100000"/>
                </a:srgbClr>
              </a:solidFill>
              <a:miter/>
            </a:ln>
          </p:spPr>
        </p:pic>
        <p:sp>
          <p:nvSpPr>
            <p:cNvPr id="18" name="직사각형 3"/>
            <p:cNvSpPr/>
            <p:nvPr/>
          </p:nvSpPr>
          <p:spPr>
            <a:xfrm>
              <a:off x="963879" y="2902191"/>
              <a:ext cx="646044" cy="188843"/>
            </a:xfrm>
            <a:prstGeom prst="rect">
              <a:avLst/>
            </a:prstGeom>
            <a:noFill/>
            <a:ln w="19050" cap="flat" cmpd="sng" algn="ctr">
              <a:solidFill>
                <a:srgbClr val="C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9" name="직사각형 3"/>
          <p:cNvSpPr/>
          <p:nvPr/>
        </p:nvSpPr>
        <p:spPr>
          <a:xfrm>
            <a:off x="875119" y="5243463"/>
            <a:ext cx="391256" cy="125818"/>
          </a:xfrm>
          <a:prstGeom prst="rect">
            <a:avLst/>
          </a:prstGeom>
          <a:noFill/>
          <a:ln w="19050" cap="flat" cmpd="sng" algn="ctr">
            <a:solidFill>
              <a:srgbClr val="C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05119" y="497205"/>
            <a:ext cx="7625090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21.3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630017"/>
            <a:ext cx="7712765" cy="4445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en-US" altLang="ko-KR" sz="1200">
                <a:latin typeface="+mj-ea"/>
                <a:ea typeface="+mj-ea"/>
              </a:rPr>
              <a:t>MultiActionController</a:t>
            </a:r>
            <a:r>
              <a:rPr lang="ko-KR" altLang="en-US" sz="1200">
                <a:latin typeface="+mj-ea"/>
                <a:ea typeface="+mj-ea"/>
              </a:rPr>
              <a:t>를 이용하면 여러 요청명에 대해 한 개의 컨트롤러에 구현된 각 메서드로 처리할 수 있음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86410" y="2170907"/>
            <a:ext cx="2410155" cy="2655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b="1"/>
              <a:t>실습에 사용되는 스프링 클래스들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75861" y="2437968"/>
          <a:ext cx="747422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6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MultiActionController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요청명으로 바로 컨트롤러를 지정해서 사용할 수 있습니다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PropertiesMethodNameResolver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요청명으로 컨트롤러의 설정 파일에서 미리 설정된 메서드를 바로 호출해서 사용할 수 있습니다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InternalResourceViewResolver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나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HTML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파일과 같이 웹 애플리케이션의 내부 자원을 이용해 뷰를 생성하는 기능을 제공합니다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</a:p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기본적으로 사용하는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View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클래스이며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prefix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와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suffix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프로퍼티를 이용해 경로를 지정할 수 있습니다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861" y="4199140"/>
            <a:ext cx="4572000" cy="26618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MultiActionController </a:t>
            </a:r>
            <a:r>
              <a:rPr lang="ko-KR" altLang="en-US" sz="1200" b="1">
                <a:latin typeface="+mj-ea"/>
                <a:ea typeface="+mj-ea"/>
              </a:rPr>
              <a:t>실습에 사용되는 파일들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75861" y="4497125"/>
          <a:ext cx="7474226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6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web.xml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브라우저에서 *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.do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요청하면 스프링의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DispatcherServlet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클래스가 요청을 받을 수 있</a:t>
                      </a:r>
                    </a:p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게 서블릿 매핑을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action-servlet.xml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스프링에서 필요한 빈들을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UserController.java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매핑된 요청에 대해 컨트롤러의 기능을 수행합니다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loginForm.jsp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로그인창입니다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4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result.jsp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로그인 결과를 보여주는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입니다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497205"/>
            <a:ext cx="6400800" cy="9526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21.3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287" y="1540565"/>
            <a:ext cx="7643190" cy="44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com.spring.ex02 </a:t>
            </a:r>
            <a:r>
              <a:rPr lang="ko-KR" altLang="en-US" sz="1200">
                <a:latin typeface="+mj-ea"/>
                <a:ea typeface="+mj-ea"/>
              </a:rPr>
              <a:t>패키지를 만들고 </a:t>
            </a:r>
            <a:r>
              <a:rPr lang="en-US" altLang="ko-KR" sz="1200">
                <a:latin typeface="+mj-ea"/>
                <a:ea typeface="+mj-ea"/>
              </a:rPr>
              <a:t>UserController </a:t>
            </a:r>
            <a:r>
              <a:rPr lang="ko-KR" altLang="en-US" sz="1200">
                <a:latin typeface="+mj-ea"/>
                <a:ea typeface="+mj-ea"/>
              </a:rPr>
              <a:t>클래스를 추가합니다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그리고 </a:t>
            </a:r>
            <a:r>
              <a:rPr lang="en-US" altLang="ko-KR" sz="1200">
                <a:latin typeface="+mj-ea"/>
                <a:ea typeface="+mj-ea"/>
              </a:rPr>
              <a:t>loginForm.jsp, result.jsp </a:t>
            </a:r>
            <a:r>
              <a:rPr lang="ko-KR" altLang="en-US" sz="1200">
                <a:latin typeface="+mj-ea"/>
                <a:ea typeface="+mj-ea"/>
              </a:rPr>
              <a:t>등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필요한 파일을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753623" y="2147750"/>
            <a:ext cx="2156307" cy="3710482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497205"/>
            <a:ext cx="6400800" cy="9526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21.3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8195" name="직사각형 8194"/>
          <p:cNvSpPr txBox="1"/>
          <p:nvPr/>
        </p:nvSpPr>
        <p:spPr>
          <a:xfrm>
            <a:off x="612068" y="1612787"/>
            <a:ext cx="7377950" cy="1919083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500" b="1" i="0">
                <a:solidFill>
                  <a:schemeClr val="dk1"/>
                </a:solidFill>
                <a:latin typeface="+mj-ea"/>
                <a:ea typeface="+mj-ea"/>
                <a:cs typeface="+mn-cs"/>
              </a:rPr>
              <a:t>web.xml</a:t>
            </a:r>
          </a:p>
          <a:p>
            <a:pPr latinLnBrk="1">
              <a:defRPr/>
            </a:pPr>
            <a:r>
              <a:rPr lang="en-US" altLang="ko-KR" sz="1000" b="0" i="0">
                <a:solidFill>
                  <a:schemeClr val="dk1"/>
                </a:solidFill>
                <a:latin typeface="+mj-ea"/>
                <a:ea typeface="+mj-ea"/>
                <a:cs typeface="+mn-cs"/>
              </a:rPr>
              <a:t>   </a:t>
            </a:r>
            <a:r>
              <a:rPr lang="en-US" altLang="ko-KR" sz="1200" b="0" i="0">
                <a:solidFill>
                  <a:schemeClr val="dk1"/>
                </a:solidFill>
                <a:latin typeface="+mj-ea"/>
                <a:ea typeface="+mj-ea"/>
                <a:cs typeface="+mn-cs"/>
              </a:rPr>
              <a:t>.DispatcherServlet</a:t>
            </a:r>
          </a:p>
          <a:p>
            <a:pPr latinLnBrk="1">
              <a:defRPr/>
            </a:pPr>
            <a:endParaRPr lang="en-US" altLang="ko-KR" sz="1000" b="0" i="0">
              <a:solidFill>
                <a:schemeClr val="dk1"/>
              </a:solidFill>
              <a:latin typeface="+mj-ea"/>
              <a:ea typeface="+mj-ea"/>
              <a:cs typeface="+mn-cs"/>
            </a:endParaRPr>
          </a:p>
          <a:p>
            <a:pPr latinLnBrk="1">
              <a:defRPr/>
            </a:pPr>
            <a:endParaRPr lang="en-US" altLang="ko-KR" sz="1000" b="0" i="0">
              <a:solidFill>
                <a:schemeClr val="dk1"/>
              </a:solidFill>
              <a:latin typeface="+mj-ea"/>
              <a:ea typeface="+mj-ea"/>
              <a:cs typeface="+mn-cs"/>
            </a:endParaRPr>
          </a:p>
          <a:p>
            <a:pPr latinLnBrk="1">
              <a:defRPr/>
            </a:pPr>
            <a:r>
              <a:rPr lang="en-US" altLang="ko-KR" sz="1500" b="1" i="0">
                <a:solidFill>
                  <a:schemeClr val="dk1"/>
                </a:solidFill>
                <a:latin typeface="+mj-ea"/>
                <a:ea typeface="+mj-ea"/>
                <a:cs typeface="+mn-cs"/>
              </a:rPr>
              <a:t>action-servlet.xml</a:t>
            </a:r>
          </a:p>
          <a:p>
            <a:pPr latinLnBrk="1">
              <a:defRPr/>
            </a:pPr>
            <a:r>
              <a:rPr lang="ko-KR" altLang="en-US" sz="1200" b="0" i="0">
                <a:solidFill>
                  <a:schemeClr val="dk1"/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1200" b="0" i="0">
                <a:solidFill>
                  <a:schemeClr val="dk1"/>
                </a:solidFill>
                <a:latin typeface="+mj-ea"/>
                <a:ea typeface="+mj-ea"/>
                <a:cs typeface="+mn-cs"/>
              </a:rPr>
              <a:t>  .</a:t>
            </a:r>
            <a:r>
              <a:rPr lang="en-US" altLang="ko-KR" sz="1200" b="1" i="0">
                <a:solidFill>
                  <a:srgbClr val="800080"/>
                </a:solidFill>
                <a:latin typeface="+mj-ea"/>
                <a:ea typeface="+mj-ea"/>
                <a:cs typeface="+mn-cs"/>
              </a:rPr>
              <a:t>HandlerMapping</a:t>
            </a:r>
            <a:endParaRPr lang="en-US" altLang="ko-KR" sz="1200" b="0" i="0">
              <a:solidFill>
                <a:schemeClr val="dk1"/>
              </a:solidFill>
              <a:latin typeface="+mj-ea"/>
              <a:ea typeface="+mj-ea"/>
              <a:cs typeface="+mn-cs"/>
            </a:endParaRPr>
          </a:p>
          <a:p>
            <a:pPr latinLnBrk="1">
              <a:defRPr/>
            </a:pPr>
            <a:r>
              <a:rPr lang="en-US" altLang="ko-KR" sz="1200" b="0" i="0">
                <a:solidFill>
                  <a:schemeClr val="dk1"/>
                </a:solidFill>
                <a:latin typeface="+mj-ea"/>
                <a:ea typeface="+mj-ea"/>
                <a:cs typeface="+mn-cs"/>
              </a:rPr>
              <a:t>      -&gt; .Controller  -&gt; .(</a:t>
            </a:r>
            <a:r>
              <a:rPr lang="ko-KR" altLang="en-US" sz="1200" b="0" i="0">
                <a:solidFill>
                  <a:schemeClr val="dk1"/>
                </a:solidFill>
                <a:latin typeface="+mj-ea"/>
                <a:ea typeface="+mj-ea"/>
                <a:cs typeface="+mn-cs"/>
              </a:rPr>
              <a:t>클래스: </a:t>
            </a:r>
            <a:r>
              <a:rPr lang="en-US" altLang="ko-KR" sz="1200" b="0" i="0">
                <a:solidFill>
                  <a:schemeClr val="dk1"/>
                </a:solidFill>
                <a:latin typeface="+mj-ea"/>
                <a:ea typeface="+mj-ea"/>
                <a:cs typeface="+mn-cs"/>
              </a:rPr>
              <a:t> ModelAndView </a:t>
            </a:r>
            <a:r>
              <a:rPr lang="ko-KR" altLang="en-US" sz="1200" b="0" i="0">
                <a:solidFill>
                  <a:schemeClr val="dk1"/>
                </a:solidFill>
                <a:latin typeface="+mj-ea"/>
                <a:ea typeface="+mj-ea"/>
                <a:cs typeface="+mn-cs"/>
              </a:rPr>
              <a:t>생성)</a:t>
            </a:r>
          </a:p>
          <a:p>
            <a:pPr latinLnBrk="1">
              <a:defRPr/>
            </a:pPr>
            <a:r>
              <a:rPr lang="ko-KR" altLang="en-US" sz="1200" b="0" i="0">
                <a:solidFill>
                  <a:schemeClr val="dk1"/>
                </a:solidFill>
                <a:latin typeface="+mj-ea"/>
                <a:ea typeface="+mj-ea"/>
                <a:cs typeface="+mn-cs"/>
              </a:rPr>
              <a:t>          </a:t>
            </a:r>
            <a:r>
              <a:rPr lang="en-US" altLang="ko-KR" sz="1200" b="0" i="0">
                <a:solidFill>
                  <a:schemeClr val="dk1"/>
                </a:solidFill>
                <a:latin typeface="+mj-ea"/>
                <a:ea typeface="+mj-ea"/>
                <a:cs typeface="+mn-cs"/>
              </a:rPr>
              <a:t>(</a:t>
            </a:r>
            <a:r>
              <a:rPr lang="ko-KR" altLang="en-US" sz="1200" b="0" i="0">
                <a:solidFill>
                  <a:schemeClr val="dk1"/>
                </a:solidFill>
                <a:latin typeface="+mj-ea"/>
                <a:ea typeface="+mj-ea"/>
                <a:cs typeface="+mn-cs"/>
              </a:rPr>
              <a:t>주입</a:t>
            </a:r>
            <a:r>
              <a:rPr lang="en-US" altLang="ko-KR" sz="1200" b="0" i="0">
                <a:solidFill>
                  <a:schemeClr val="dk1"/>
                </a:solidFill>
                <a:latin typeface="+mj-ea"/>
                <a:ea typeface="+mj-ea"/>
                <a:cs typeface="+mn-cs"/>
              </a:rPr>
              <a:t>ref </a:t>
            </a:r>
            <a:r>
              <a:rPr lang="ko-KR" altLang="en-US" sz="1200" b="0" i="0">
                <a:solidFill>
                  <a:schemeClr val="dk1"/>
                </a:solidFill>
                <a:latin typeface="+mj-ea"/>
                <a:ea typeface="+mj-ea"/>
                <a:cs typeface="+mn-cs"/>
              </a:rPr>
              <a:t> .</a:t>
            </a:r>
            <a:r>
              <a:rPr lang="en-US" altLang="ko-KR" sz="1200" b="0" i="0">
                <a:solidFill>
                  <a:schemeClr val="dk1"/>
                </a:solidFill>
                <a:latin typeface="+mj-ea"/>
                <a:ea typeface="+mj-ea"/>
                <a:cs typeface="+mn-cs"/>
              </a:rPr>
              <a:t>MethodNameResolver)</a:t>
            </a:r>
          </a:p>
          <a:p>
            <a:pPr latinLnBrk="1">
              <a:defRPr/>
            </a:pPr>
            <a:r>
              <a:rPr lang="en-US" altLang="ko-KR" sz="1000" b="0" i="0">
                <a:solidFill>
                  <a:schemeClr val="dk1"/>
                </a:solidFill>
                <a:latin typeface="+mj-ea"/>
                <a:ea typeface="+mj-ea"/>
                <a:cs typeface="+mn-cs"/>
              </a:rPr>
              <a:t>  </a:t>
            </a:r>
            <a:r>
              <a:rPr lang="ko-KR" altLang="en-US" sz="1200" b="0" i="0">
                <a:solidFill>
                  <a:schemeClr val="dk1"/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1200" b="0" i="0">
                <a:solidFill>
                  <a:schemeClr val="dk1"/>
                </a:solidFill>
                <a:latin typeface="+mj-ea"/>
                <a:ea typeface="+mj-ea"/>
                <a:cs typeface="+mn-cs"/>
              </a:rPr>
              <a:t>.</a:t>
            </a:r>
            <a:r>
              <a:rPr lang="en-US" altLang="ko-KR" sz="1200" b="1" i="0">
                <a:solidFill>
                  <a:srgbClr val="800080"/>
                </a:solidFill>
                <a:latin typeface="+mj-ea"/>
                <a:ea typeface="+mj-ea"/>
                <a:cs typeface="+mn-cs"/>
              </a:rPr>
              <a:t>ViewResolver</a:t>
            </a:r>
            <a:endParaRPr lang="en-US" altLang="ko-KR" sz="1200" b="0" i="0">
              <a:solidFill>
                <a:schemeClr val="dk1"/>
              </a:solidFill>
              <a:latin typeface="+mj-ea"/>
              <a:ea typeface="+mj-ea"/>
              <a:cs typeface="+mn-cs"/>
            </a:endParaRPr>
          </a:p>
          <a:p>
            <a:pPr latinLnBrk="1">
              <a:defRPr/>
            </a:pPr>
            <a:endParaRPr lang="en-US" altLang="ko-KR" sz="1000" b="0" i="0">
              <a:solidFill>
                <a:schemeClr val="dk1"/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778161" y="3606899"/>
            <a:ext cx="5873750" cy="301783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46043" y="1449899"/>
            <a:ext cx="71859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action-servlet.xml</a:t>
            </a:r>
            <a:r>
              <a:rPr lang="ko-KR" altLang="en-US" sz="1200">
                <a:latin typeface="+mj-ea"/>
                <a:ea typeface="+mj-ea"/>
              </a:rPr>
              <a:t>을 다음과 같이 수정합니다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8670" y="1726898"/>
            <a:ext cx="6846404" cy="36744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497205"/>
            <a:ext cx="7625090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21.3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06814" y="1367458"/>
            <a:ext cx="6309052" cy="54905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05119" y="497205"/>
            <a:ext cx="7625090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21.3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505119" y="497205"/>
            <a:ext cx="7625090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21.3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15363" name="그림 1536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1008112"/>
            <a:ext cx="4572000" cy="1815262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cxnSp>
        <p:nvCxnSpPr>
          <p:cNvPr id="15365" name="직선 연결선 15364"/>
          <p:cNvCxnSpPr/>
          <p:nvPr/>
        </p:nvCxnSpPr>
        <p:spPr>
          <a:xfrm>
            <a:off x="3095625" y="1686987"/>
            <a:ext cx="1212272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6" name="직선 연결선 15365"/>
          <p:cNvCxnSpPr/>
          <p:nvPr/>
        </p:nvCxnSpPr>
        <p:spPr>
          <a:xfrm flipV="1">
            <a:off x="904875" y="2154578"/>
            <a:ext cx="2121477" cy="865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8" name="직선 연결선 15367"/>
          <p:cNvCxnSpPr/>
          <p:nvPr/>
        </p:nvCxnSpPr>
        <p:spPr>
          <a:xfrm>
            <a:off x="4914034" y="5791396"/>
            <a:ext cx="14547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9" name="직선 연결선 15368"/>
          <p:cNvCxnSpPr/>
          <p:nvPr/>
        </p:nvCxnSpPr>
        <p:spPr>
          <a:xfrm>
            <a:off x="4914035" y="3003168"/>
            <a:ext cx="1714499" cy="865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0" name="직선 연결선 15369"/>
          <p:cNvCxnSpPr/>
          <p:nvPr/>
        </p:nvCxnSpPr>
        <p:spPr>
          <a:xfrm>
            <a:off x="6065693" y="5271850"/>
            <a:ext cx="154997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1" name="직선 연결선 15370"/>
          <p:cNvCxnSpPr/>
          <p:nvPr/>
        </p:nvCxnSpPr>
        <p:spPr>
          <a:xfrm>
            <a:off x="7070148" y="2483623"/>
            <a:ext cx="1264227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3" name="직사각형 15372"/>
          <p:cNvSpPr txBox="1"/>
          <p:nvPr/>
        </p:nvSpPr>
        <p:spPr>
          <a:xfrm>
            <a:off x="118110" y="4270062"/>
            <a:ext cx="3688080" cy="700083"/>
          </a:xfrm>
          <a:prstGeom prst="rect">
            <a:avLst/>
          </a:prstGeom>
          <a:ln w="12700" cap="flat" cmpd="sng">
            <a:solidFill>
              <a:srgbClr val="FF6600"/>
            </a:solidFill>
            <a:prstDash val="sysDot"/>
            <a:round/>
          </a:ln>
        </p:spPr>
        <p:txBody>
          <a:bodyPr wrap="square">
            <a:spAutoFit/>
          </a:bodyPr>
          <a:lstStyle/>
          <a:p>
            <a:r>
              <a:rPr lang="en-US" altLang="ko-KR" sz="1000" b="1">
                <a:latin typeface="함초롬돋움"/>
                <a:ea typeface="함초롬돋움"/>
              </a:rPr>
              <a:t>public class UserController extends </a:t>
            </a:r>
            <a:r>
              <a:rPr lang="en-US" altLang="ko-KR" sz="1000" b="1">
                <a:solidFill>
                  <a:srgbClr val="0000FF"/>
                </a:solidFill>
                <a:latin typeface="함초롬돋움"/>
                <a:ea typeface="함초롬돋움"/>
              </a:rPr>
              <a:t>MultiActionController</a:t>
            </a:r>
          </a:p>
          <a:p>
            <a:endParaRPr lang="en-US" altLang="ko-KR" sz="1000" b="1">
              <a:solidFill>
                <a:srgbClr val="0000FF"/>
              </a:solidFill>
            </a:endParaRPr>
          </a:p>
          <a:p>
            <a:r>
              <a:rPr lang="en-US" altLang="ko-KR" sz="1000" b="1">
                <a:solidFill>
                  <a:srgbClr val="0000FF"/>
                </a:solidFill>
              </a:rPr>
              <a:t>MultiActionController</a:t>
            </a:r>
            <a:r>
              <a:rPr lang="ko-KR" altLang="en-US" sz="1000"/>
              <a:t>를 이용해서 한 개의 컨트롤러에서 여러 요청명에 대해 각 메서드를 처리할 수 있다.</a:t>
            </a:r>
          </a:p>
        </p:txBody>
      </p:sp>
      <p:sp>
        <p:nvSpPr>
          <p:cNvPr id="15375" name="직사각형 15374"/>
          <p:cNvSpPr/>
          <p:nvPr/>
        </p:nvSpPr>
        <p:spPr>
          <a:xfrm>
            <a:off x="1796761" y="1193418"/>
            <a:ext cx="2320636" cy="216477"/>
          </a:xfrm>
          <a:prstGeom prst="rec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</p:sp>
      <p:sp>
        <p:nvSpPr>
          <p:cNvPr id="15376" name="직사각형 15375"/>
          <p:cNvSpPr/>
          <p:nvPr/>
        </p:nvSpPr>
        <p:spPr>
          <a:xfrm>
            <a:off x="5658716" y="3695896"/>
            <a:ext cx="2130136" cy="190500"/>
          </a:xfrm>
          <a:prstGeom prst="rec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</p:sp>
      <p:cxnSp>
        <p:nvCxnSpPr>
          <p:cNvPr id="15377" name="직선 화살표 연결선 15376"/>
          <p:cNvCxnSpPr/>
          <p:nvPr/>
        </p:nvCxnSpPr>
        <p:spPr>
          <a:xfrm>
            <a:off x="1415761" y="1331964"/>
            <a:ext cx="865909" cy="649431"/>
          </a:xfrm>
          <a:prstGeom prst="straightConnector1">
            <a:avLst/>
          </a:prstGeom>
          <a:ln w="127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8" name="직사각형 15377"/>
          <p:cNvSpPr txBox="1"/>
          <p:nvPr/>
        </p:nvSpPr>
        <p:spPr>
          <a:xfrm>
            <a:off x="165735" y="2954655"/>
            <a:ext cx="3535680" cy="701040"/>
          </a:xfrm>
          <a:prstGeom prst="rect">
            <a:avLst/>
          </a:prstGeom>
          <a:ln w="12700" cap="flat" cmpd="sng">
            <a:solidFill>
              <a:srgbClr val="FF6600"/>
            </a:solidFill>
            <a:prstDash val="sysDot"/>
            <a:round/>
          </a:ln>
        </p:spPr>
        <p:txBody>
          <a:bodyPr wrap="square">
            <a:spAutoFit/>
          </a:bodyPr>
          <a:lstStyle/>
          <a:p>
            <a:r>
              <a:rPr lang="en-US" altLang="ko-KR" sz="1000" b="1">
                <a:latin typeface="함초롬돋움"/>
                <a:ea typeface="함초롬돋움"/>
              </a:rPr>
              <a:t>public class SimpleUrlController implements </a:t>
            </a:r>
            <a:r>
              <a:rPr lang="en-US" altLang="ko-KR" sz="1000" b="1">
                <a:solidFill>
                  <a:srgbClr val="0000FF"/>
                </a:solidFill>
                <a:latin typeface="함초롬돋움"/>
                <a:ea typeface="함초롬돋움"/>
              </a:rPr>
              <a:t>Controller</a:t>
            </a:r>
          </a:p>
          <a:p>
            <a:endParaRPr lang="en-US" altLang="ko-KR" sz="1000" b="1">
              <a:latin typeface="함초롬돋움"/>
              <a:ea typeface="함초롬돋움"/>
            </a:endParaRPr>
          </a:p>
          <a:p>
            <a:r>
              <a:rPr lang="en-US" altLang="ko-KR" sz="1000" b="1">
                <a:solidFill>
                  <a:srgbClr val="0000FF"/>
                </a:solidFill>
                <a:latin typeface="함초롬돋움"/>
                <a:ea typeface="함초롬돋움"/>
              </a:rPr>
              <a:t>Controller</a:t>
            </a:r>
            <a:r>
              <a:rPr lang="ko-KR" altLang="en-US" sz="1000">
                <a:latin typeface="함초롬돋움"/>
                <a:ea typeface="함초롬돋움"/>
              </a:rPr>
              <a:t>를 사용하면 각각의 컨트롤러 클래스를 만들어야 한다.</a:t>
            </a:r>
          </a:p>
        </p:txBody>
      </p:sp>
      <p:sp>
        <p:nvSpPr>
          <p:cNvPr id="15379" name="자유형 15378"/>
          <p:cNvSpPr/>
          <p:nvPr/>
        </p:nvSpPr>
        <p:spPr>
          <a:xfrm>
            <a:off x="1355825" y="4920383"/>
            <a:ext cx="3034198" cy="810686"/>
          </a:xfrm>
          <a:custGeom>
            <a:avLst/>
            <a:gdLst>
              <a:gd name="connsiteX0" fmla="*/ -677 w 3034198"/>
              <a:gd name="connsiteY0" fmla="*/ -3555 h 810686"/>
              <a:gd name="connsiteX1" fmla="*/ 397640 w 3034198"/>
              <a:gd name="connsiteY1" fmla="*/ 689172 h 810686"/>
              <a:gd name="connsiteX2" fmla="*/ 3038663 w 3034198"/>
              <a:gd name="connsiteY2" fmla="*/ 810399 h 81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4198" h="810686">
                <a:moveTo>
                  <a:pt x="-677" y="-3555"/>
                </a:moveTo>
                <a:cubicBezTo>
                  <a:pt x="65708" y="111899"/>
                  <a:pt x="-108916" y="553513"/>
                  <a:pt x="397640" y="689172"/>
                </a:cubicBezTo>
                <a:cubicBezTo>
                  <a:pt x="904197" y="824831"/>
                  <a:pt x="2598492" y="790194"/>
                  <a:pt x="3038663" y="810399"/>
                </a:cubicBezTo>
              </a:path>
            </a:pathLst>
          </a:cu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grpSp>
        <p:nvGrpSpPr>
          <p:cNvPr id="15381" name="그룹 15380"/>
          <p:cNvGrpSpPr/>
          <p:nvPr/>
        </p:nvGrpSpPr>
        <p:grpSpPr>
          <a:xfrm>
            <a:off x="3992400" y="2158972"/>
            <a:ext cx="4918507" cy="4465027"/>
            <a:chOff x="3992400" y="2158972"/>
            <a:chExt cx="4918507" cy="4465027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3992400" y="2343600"/>
              <a:ext cx="4918507" cy="4280400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round/>
            </a:ln>
          </p:spPr>
        </p:pic>
        <p:pic>
          <p:nvPicPr>
            <p:cNvPr id="15380" name="그림 15379"/>
            <p:cNvPicPr/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4320480" y="2158972"/>
              <a:ext cx="1874392" cy="181287"/>
            </a:xfrm>
            <a:prstGeom prst="rect">
              <a:avLst/>
            </a:prstGeom>
            <a:ln w="12700" cap="flat" cmpd="sng">
              <a:solidFill>
                <a:srgbClr val="FF0000"/>
              </a:solidFill>
              <a:prstDash val="solid"/>
              <a:round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05119" y="497205"/>
            <a:ext cx="7625090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21.3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4339" name="직사각형 14338"/>
          <p:cNvSpPr txBox="1"/>
          <p:nvPr/>
        </p:nvSpPr>
        <p:spPr>
          <a:xfrm>
            <a:off x="0" y="460143"/>
            <a:ext cx="9144000" cy="593875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&lt;bean id="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viewResolver</a:t>
            </a:r>
            <a:r>
              <a:rPr lang="en-US" altLang="ko-KR" sz="1200" b="1" dirty="0">
                <a:latin typeface="한컴산뜻돋움"/>
                <a:ea typeface="한컴산뜻돋움"/>
              </a:rPr>
              <a:t>"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class="org.springframework.web.servlet.view.InternalResourceViewResolver"&gt;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&lt;property name="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viewClass</a:t>
            </a:r>
            <a:r>
              <a:rPr lang="en-US" altLang="ko-KR" sz="1200" b="1" dirty="0">
                <a:latin typeface="한컴산뜻돋움"/>
                <a:ea typeface="한컴산뜻돋움"/>
              </a:rPr>
              <a:t>"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	</a:t>
            </a:r>
            <a:r>
              <a:rPr lang="en-US" altLang="ko-KR" sz="1200" b="1" dirty="0">
                <a:latin typeface="한컴산뜻돋움"/>
                <a:ea typeface="한컴산뜻돋움"/>
              </a:rPr>
              <a:t>value="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org.springframework.web.servlet.view.JstlView</a:t>
            </a:r>
            <a:r>
              <a:rPr lang="en-US" altLang="ko-KR" sz="1200" b="1" dirty="0">
                <a:latin typeface="한컴산뜻돋움"/>
                <a:ea typeface="한컴산뜻돋움"/>
              </a:rPr>
              <a:t>" /&gt;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&lt;property name="prefix" value="/test/" /&gt;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&lt;property name="suffix" value=".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jsp</a:t>
            </a:r>
            <a:r>
              <a:rPr lang="en-US" altLang="ko-KR" sz="1200" b="1" dirty="0">
                <a:latin typeface="한컴산뜻돋움"/>
                <a:ea typeface="한컴산뜻돋움"/>
              </a:rPr>
              <a:t>" /&gt;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&lt;bean id="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userUrlMapping</a:t>
            </a:r>
            <a:r>
              <a:rPr lang="en-US" altLang="ko-KR" sz="1200" b="1" dirty="0">
                <a:latin typeface="한컴산뜻돋움"/>
                <a:ea typeface="한컴산뜻돋움"/>
              </a:rPr>
              <a:t>"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class="org.springframework.web.servlet.handler.SimpleUrlHandlerMapping"&gt;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&lt;property name="mappings"&gt;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	</a:t>
            </a:r>
            <a:r>
              <a:rPr lang="en-US" altLang="ko-KR" sz="1200" b="1" dirty="0">
                <a:latin typeface="한컴산뜻돋움"/>
                <a:ea typeface="한컴산뜻돋움"/>
              </a:rPr>
              <a:t>&lt;props&gt;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		</a:t>
            </a:r>
            <a:r>
              <a:rPr lang="en-US" altLang="ko-KR" sz="1200" b="1" dirty="0">
                <a:latin typeface="한컴산뜻돋움"/>
                <a:ea typeface="한컴산뜻돋움"/>
              </a:rPr>
              <a:t>&lt;prop key="/test/*.do"&gt;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userController</a:t>
            </a:r>
            <a:r>
              <a:rPr lang="en-US" altLang="ko-KR" sz="1200" b="1" dirty="0">
                <a:latin typeface="한컴산뜻돋움"/>
                <a:ea typeface="한컴산뜻돋움"/>
              </a:rPr>
              <a:t>&lt;/prop&gt;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	</a:t>
            </a:r>
            <a:r>
              <a:rPr lang="en-US" altLang="ko-KR" sz="1200" b="1" dirty="0">
                <a:latin typeface="한컴산뜻돋움"/>
                <a:ea typeface="한컴산뜻돋움"/>
              </a:rPr>
              <a:t>&lt;/props&gt;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&lt;/property&gt;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&lt;bean id="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userController</a:t>
            </a:r>
            <a:r>
              <a:rPr lang="en-US" altLang="ko-KR" sz="1200" b="1" dirty="0">
                <a:latin typeface="한컴산뜻돋움"/>
                <a:ea typeface="한컴산뜻돋움"/>
              </a:rPr>
              <a:t>" class="com.spring.ex02.UserController"&gt;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&lt;property name="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methodNameResolver</a:t>
            </a:r>
            <a:r>
              <a:rPr lang="en-US" altLang="ko-KR" sz="1200" b="1" dirty="0">
                <a:latin typeface="한컴산뜻돋움"/>
                <a:ea typeface="한컴산뜻돋움"/>
              </a:rPr>
              <a:t>"&gt;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	</a:t>
            </a:r>
            <a:r>
              <a:rPr lang="en-US" altLang="ko-KR" sz="1200" b="1" dirty="0">
                <a:latin typeface="한컴산뜻돋움"/>
                <a:ea typeface="한컴산뜻돋움"/>
              </a:rPr>
              <a:t>&lt;ref local="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userMethodNameResolver</a:t>
            </a:r>
            <a:r>
              <a:rPr lang="en-US" altLang="ko-KR" sz="1200" b="1" dirty="0">
                <a:latin typeface="한컴산뜻돋움"/>
                <a:ea typeface="한컴산뜻돋움"/>
              </a:rPr>
              <a:t>" /&gt;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&lt;/property&gt;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&lt;bean id="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userMethodNameResolver</a:t>
            </a:r>
            <a:r>
              <a:rPr lang="en-US" altLang="ko-KR" sz="1200" b="1" dirty="0">
                <a:latin typeface="한컴산뜻돋움"/>
                <a:ea typeface="한컴산뜻돋움"/>
              </a:rPr>
              <a:t>"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  class="org.springframework.web.servlet.mvc.multiaction.PropertiesMethodNameResolver"&gt;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&lt;property name="mappings"&gt;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	</a:t>
            </a:r>
            <a:r>
              <a:rPr lang="en-US" altLang="ko-KR" sz="1200" b="1" dirty="0">
                <a:latin typeface="한컴산뜻돋움"/>
                <a:ea typeface="한컴산뜻돋움"/>
              </a:rPr>
              <a:t>&lt;props&gt;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		</a:t>
            </a:r>
            <a:r>
              <a:rPr lang="en-US" altLang="ko-KR" sz="1200" b="1" dirty="0">
                <a:latin typeface="한컴산뜻돋움"/>
                <a:ea typeface="한컴산뜻돋움"/>
              </a:rPr>
              <a:t>&lt;prop key="/test/login.do"&gt;login&lt;/prop&gt;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	</a:t>
            </a:r>
            <a:r>
              <a:rPr lang="en-US" altLang="ko-KR" sz="1200" b="1" dirty="0">
                <a:latin typeface="한컴산뜻돋움"/>
                <a:ea typeface="한컴산뜻돋움"/>
              </a:rPr>
              <a:t>&lt;/props&gt;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&lt;/property&gt;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&lt;/beans&gt;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96348" y="1449899"/>
            <a:ext cx="73350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UserController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6348" y="1798982"/>
            <a:ext cx="7550518" cy="4705973"/>
            <a:chOff x="395586" y="1709532"/>
            <a:chExt cx="8258175" cy="5471284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00349" y="1709532"/>
              <a:ext cx="8248650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395586" y="3513691"/>
              <a:ext cx="8258175" cy="3667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505119" y="497205"/>
            <a:ext cx="7625090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21.3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8" name="TextBox 7"/>
          <p:cNvSpPr txBox="1"/>
          <p:nvPr/>
        </p:nvSpPr>
        <p:spPr>
          <a:xfrm>
            <a:off x="505119" y="497205"/>
            <a:ext cx="7625090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21.3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6388" name="직사각형 16387"/>
          <p:cNvSpPr txBox="1"/>
          <p:nvPr/>
        </p:nvSpPr>
        <p:spPr>
          <a:xfrm>
            <a:off x="212889" y="1476164"/>
            <a:ext cx="8931111" cy="429408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package com.spring.ex02;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javax.servlet.http.HttpServletRequest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javax.servlet.http.HttpServletResponse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org.springframework.web.servlet.ModelAndView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org.springframework.web.servlet.mvc.multiaction.MultiActionController;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public class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UserController</a:t>
            </a:r>
            <a:r>
              <a:rPr lang="en-US" altLang="ko-KR" sz="1200" b="1" dirty="0">
                <a:latin typeface="한컴산뜻돋움"/>
                <a:ea typeface="한컴산뜻돋움"/>
              </a:rPr>
              <a:t> extends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MultiActionController</a:t>
            </a:r>
            <a:r>
              <a:rPr lang="en-US" altLang="ko-KR" sz="12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public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 login(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HttpServletRequest</a:t>
            </a:r>
            <a:r>
              <a:rPr lang="en-US" altLang="ko-KR" sz="1200" b="1" dirty="0">
                <a:latin typeface="한컴산뜻돋움"/>
                <a:ea typeface="한컴산뜻돋움"/>
              </a:rPr>
              <a:t> request,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HttpServletResponse</a:t>
            </a:r>
            <a:r>
              <a:rPr lang="en-US" altLang="ko-KR" sz="1200" b="1" dirty="0">
                <a:latin typeface="한컴산뜻돋움"/>
                <a:ea typeface="한컴산뜻돋움"/>
              </a:rPr>
              <a:t> response) throws Exception 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String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userID</a:t>
            </a:r>
            <a:r>
              <a:rPr lang="en-US" altLang="ko-KR" sz="1200" b="1" dirty="0">
                <a:latin typeface="한컴산뜻돋움"/>
                <a:ea typeface="한컴산뜻돋움"/>
              </a:rPr>
              <a:t> = "";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String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passwd</a:t>
            </a:r>
            <a:r>
              <a:rPr lang="en-US" altLang="ko-KR" sz="1200" b="1" dirty="0">
                <a:latin typeface="한컴산뜻돋움"/>
                <a:ea typeface="한컴산뜻돋움"/>
              </a:rPr>
              <a:t> = "";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</a:t>
            </a:r>
            <a:r>
              <a:rPr lang="en-US" altLang="ko-KR" sz="1200" b="1" dirty="0">
                <a:latin typeface="한컴산뜻돋움"/>
                <a:ea typeface="한컴산뜻돋움"/>
              </a:rPr>
              <a:t> = new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request.setCharacterEncoding</a:t>
            </a:r>
            <a:r>
              <a:rPr lang="en-US" altLang="ko-KR" sz="1200" b="1" dirty="0">
                <a:latin typeface="한컴산뜻돋움"/>
                <a:ea typeface="한컴산뜻돋움"/>
              </a:rPr>
              <a:t>("utf-8");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userID</a:t>
            </a:r>
            <a:r>
              <a:rPr lang="en-US" altLang="ko-KR" sz="1200" b="1" dirty="0">
                <a:latin typeface="한컴산뜻돋움"/>
                <a:ea typeface="한컴산뜻돋움"/>
              </a:rPr>
              <a:t> =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request.getParameter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userID</a:t>
            </a:r>
            <a:r>
              <a:rPr lang="en-US" altLang="ko-KR" sz="1200" b="1" dirty="0"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passwd</a:t>
            </a:r>
            <a:r>
              <a:rPr lang="en-US" altLang="ko-KR" sz="1200" b="1" dirty="0">
                <a:latin typeface="한컴산뜻돋움"/>
                <a:ea typeface="한컴산뜻돋움"/>
              </a:rPr>
              <a:t> =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request.getParameter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passwd</a:t>
            </a:r>
            <a:r>
              <a:rPr lang="en-US" altLang="ko-KR" sz="1200" b="1" dirty="0"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mav.addObject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userID</a:t>
            </a:r>
            <a:r>
              <a:rPr lang="en-US" altLang="ko-KR" sz="1200" b="1" dirty="0">
                <a:latin typeface="한컴산뜻돋움"/>
                <a:ea typeface="한컴산뜻돋움"/>
              </a:rPr>
              <a:t>",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userID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mav.addObject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passwd</a:t>
            </a:r>
            <a:r>
              <a:rPr lang="en-US" altLang="ko-KR" sz="1200" b="1" dirty="0">
                <a:latin typeface="한컴산뜻돋움"/>
                <a:ea typeface="한컴산뜻돋움"/>
              </a:rPr>
              <a:t>",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passwd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mav.setViewName</a:t>
            </a:r>
            <a:r>
              <a:rPr lang="en-US" altLang="ko-KR" sz="1200" b="1" dirty="0">
                <a:latin typeface="한컴산뜻돋움"/>
                <a:ea typeface="한컴산뜻돋움"/>
              </a:rPr>
              <a:t>("result");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return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16226" y="1449899"/>
            <a:ext cx="74841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loginForm.jsp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로그인창에서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입력하고 로그인을 클릭하면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/test/login.do</a:t>
            </a:r>
            <a:r>
              <a:rPr lang="ko-KR" altLang="en-US" sz="1200">
                <a:latin typeface="+mj-ea"/>
                <a:ea typeface="+mj-ea"/>
              </a:rPr>
              <a:t>로 </a:t>
            </a:r>
            <a:r>
              <a:rPr lang="en-US" altLang="ko-KR" sz="1200">
                <a:latin typeface="+mj-ea"/>
                <a:ea typeface="+mj-ea"/>
              </a:rPr>
              <a:t>DispatcherServlet</a:t>
            </a:r>
            <a:r>
              <a:rPr lang="ko-KR" altLang="en-US" sz="1200">
                <a:latin typeface="+mj-ea"/>
                <a:ea typeface="+mj-ea"/>
              </a:rPr>
              <a:t>에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86344" y="1911564"/>
            <a:ext cx="7306412" cy="46556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497205"/>
            <a:ext cx="7625090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21.3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프레임워크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 특징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2635" y="1441174"/>
            <a:ext cx="36377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 dirty="0">
                <a:latin typeface="+mj-ea"/>
                <a:ea typeface="+mj-ea"/>
              </a:rPr>
              <a:t>스프링 프레임워크 의 </a:t>
            </a:r>
            <a:r>
              <a:rPr lang="en-US" altLang="ko-KR" sz="1200" b="1" dirty="0">
                <a:latin typeface="+mj-ea"/>
                <a:ea typeface="+mj-ea"/>
              </a:rPr>
              <a:t>MVC </a:t>
            </a:r>
            <a:r>
              <a:rPr lang="ko-KR" altLang="en-US" sz="1200" b="1" dirty="0">
                <a:latin typeface="+mj-ea"/>
                <a:ea typeface="+mj-ea"/>
              </a:rPr>
              <a:t>구조도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68052" y="1718173"/>
            <a:ext cx="4269156" cy="504043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그림 102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919077" y="2536095"/>
            <a:ext cx="3894380" cy="3319462"/>
          </a:xfrm>
          <a:prstGeom prst="rect">
            <a:avLst/>
          </a:prstGeom>
        </p:spPr>
      </p:pic>
      <p:sp>
        <p:nvSpPr>
          <p:cNvPr id="1028" name="직사각형 1027">
            <a:hlinkClick r:id="rId4"/>
          </p:cNvPr>
          <p:cNvSpPr txBox="1"/>
          <p:nvPr/>
        </p:nvSpPr>
        <p:spPr>
          <a:xfrm>
            <a:off x="6295488" y="2170253"/>
            <a:ext cx="2021436" cy="294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4"/>
              </a:rPr>
              <a:t>Spring MVC</a:t>
            </a:r>
            <a:r>
              <a:rPr lang="en-US" altLang="ko-KR" sz="1400" dirty="0"/>
              <a:t>   ☜</a:t>
            </a:r>
          </a:p>
        </p:txBody>
      </p:sp>
      <p:sp>
        <p:nvSpPr>
          <p:cNvPr id="1029" name="직사각형 1028"/>
          <p:cNvSpPr txBox="1"/>
          <p:nvPr/>
        </p:nvSpPr>
        <p:spPr>
          <a:xfrm>
            <a:off x="7393328" y="2257063"/>
            <a:ext cx="595270" cy="360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098181" y="5284716"/>
            <a:ext cx="1589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DAO</a:t>
            </a:r>
            <a:r>
              <a:rPr lang="ko-KR" altLang="en-US" sz="1000" dirty="0" err="1" smtClean="0"/>
              <a:t>로알면됨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919077" y="1700609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https://www.gsitm.com/pr/techblogdetail?prTechBlogSeqId=11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05119" y="497205"/>
            <a:ext cx="7625090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21.3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7411" name="직사각형 17410"/>
          <p:cNvSpPr txBox="1"/>
          <p:nvPr/>
        </p:nvSpPr>
        <p:spPr>
          <a:xfrm>
            <a:off x="613408" y="1430655"/>
            <a:ext cx="7574278" cy="356806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pageEncoding="UTF-8"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isELIgnored="false" %&gt;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taglib prefix="fmt" uri="http://java.sun.com/jsp/jstl/fmt" %&gt; 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taglib prefix="c" uri="http://java.sun.com/jsp/jstl/core" %&gt;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&lt;c:set var="contextPath"  value="${pageContext.request.contextPath}"  /&gt;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request.setCharacterEncoding("UTF-8");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%&gt;     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&lt;meta charset="UTF-8"&gt;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&lt;title&gt;로그인창&lt;/title&gt;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05119" y="497205"/>
            <a:ext cx="7625090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21.3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7411" name="직사각형 17410"/>
          <p:cNvSpPr txBox="1"/>
          <p:nvPr/>
        </p:nvSpPr>
        <p:spPr>
          <a:xfrm>
            <a:off x="222884" y="1430655"/>
            <a:ext cx="8688705" cy="484441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&lt;form name="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frmLogin</a:t>
            </a:r>
            <a:r>
              <a:rPr lang="en-US" altLang="ko-KR" sz="1200" b="1" dirty="0">
                <a:latin typeface="한컴산뜻돋움"/>
                <a:ea typeface="한컴산뜻돋움"/>
              </a:rPr>
              <a:t>" method="post"  action="${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contextPath</a:t>
            </a:r>
            <a:r>
              <a:rPr lang="en-US" altLang="ko-KR" sz="1200" b="1" dirty="0">
                <a:latin typeface="한컴산뜻돋움"/>
                <a:ea typeface="한컴산뜻돋움"/>
              </a:rPr>
              <a:t>}/test/login.do"&gt;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&lt;table border="1"  width="80%" align="center" 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&lt;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 align="center"&gt;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   &lt;td&gt;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아이디</a:t>
            </a:r>
            <a:r>
              <a:rPr lang="en-US" altLang="ko-KR" sz="1200" b="1" dirty="0">
                <a:latin typeface="한컴산뜻돋움"/>
                <a:ea typeface="한컴산뜻돋움"/>
              </a:rPr>
              <a:t>&lt;/td&gt;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   &lt;td&gt;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비밀번호</a:t>
            </a:r>
            <a:r>
              <a:rPr lang="en-US" altLang="ko-KR" sz="1200" b="1" dirty="0">
                <a:latin typeface="한컴산뜻돋움"/>
                <a:ea typeface="한컴산뜻돋움"/>
              </a:rPr>
              <a:t>&lt;/td&gt;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&lt;/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&lt;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 align="center"&gt;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   &lt;td&gt;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&lt;input type="text" name="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userID</a:t>
            </a:r>
            <a:r>
              <a:rPr lang="en-US" altLang="ko-KR" sz="1200" b="1" dirty="0">
                <a:latin typeface="한컴산뜻돋움"/>
                <a:ea typeface="한컴산뜻돋움"/>
              </a:rPr>
              <a:t>" value="" size="20"&gt;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&lt;/td&gt;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   &lt;td&gt;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&lt;input type="password" name="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passwd</a:t>
            </a:r>
            <a:r>
              <a:rPr lang="en-US" altLang="ko-KR" sz="1200" b="1" dirty="0">
                <a:latin typeface="한컴산뜻돋움"/>
                <a:ea typeface="한컴산뜻돋움"/>
              </a:rPr>
              <a:t>" value="" size="20"&gt;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&lt;/td&gt;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&lt;/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&lt;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 align="center"&gt;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   &lt;td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colspan</a:t>
            </a:r>
            <a:r>
              <a:rPr lang="en-US" altLang="ko-KR" sz="1200" b="1" dirty="0">
                <a:latin typeface="한컴산뜻돋움"/>
                <a:ea typeface="한컴산뜻돋움"/>
              </a:rPr>
              <a:t>="2"&gt;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      &lt;input type="submit" value="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로그인</a:t>
            </a:r>
            <a:r>
              <a:rPr lang="en-US" altLang="ko-KR" sz="1200" b="1" dirty="0">
                <a:latin typeface="한컴산뜻돋움"/>
                <a:ea typeface="한컴산뜻돋움"/>
              </a:rPr>
              <a:t>" &gt; 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      &lt;input type="reset"  value="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다시입력</a:t>
            </a:r>
            <a:r>
              <a:rPr lang="en-US" altLang="ko-KR" sz="1200" b="1" dirty="0">
                <a:latin typeface="한컴산뜻돋움"/>
                <a:ea typeface="한컴산뜻돋움"/>
              </a:rPr>
              <a:t>" &gt; 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   &lt;/td&gt;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&lt;/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&lt;/table&gt;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&lt;/form&gt;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&lt;/html&gt;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75861" y="1449899"/>
            <a:ext cx="67685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result.jsp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93371" y="1726898"/>
            <a:ext cx="6831703" cy="33334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497205"/>
            <a:ext cx="7625090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21.3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05119" y="497205"/>
            <a:ext cx="7625090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21.3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8435" name="직사각형 18434"/>
          <p:cNvSpPr txBox="1"/>
          <p:nvPr/>
        </p:nvSpPr>
        <p:spPr>
          <a:xfrm>
            <a:off x="418147" y="1461134"/>
            <a:ext cx="8307705" cy="5213986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&lt;%@ page language="java"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contentType</a:t>
            </a:r>
            <a:r>
              <a:rPr lang="en-US" altLang="ko-KR" sz="1200" b="1" dirty="0">
                <a:latin typeface="한컴산뜻돋움"/>
                <a:ea typeface="한컴산뜻돋움"/>
              </a:rPr>
              <a:t>="text/html; charset=UTF-8"</a:t>
            </a:r>
          </a:p>
          <a:p>
            <a:pPr>
              <a:defRPr/>
            </a:pPr>
            <a:r>
              <a:rPr lang="en-US" altLang="ko-KR" sz="1200" b="1" dirty="0" err="1">
                <a:latin typeface="한컴산뜻돋움"/>
                <a:ea typeface="한컴산뜻돋움"/>
              </a:rPr>
              <a:t>pageEncoding</a:t>
            </a:r>
            <a:r>
              <a:rPr lang="en-US" altLang="ko-KR" sz="1200" b="1" dirty="0">
                <a:latin typeface="한컴산뜻돋움"/>
                <a:ea typeface="한컴산뜻돋움"/>
              </a:rPr>
              <a:t>="UTF-8"</a:t>
            </a:r>
          </a:p>
          <a:p>
            <a:pPr>
              <a:defRPr/>
            </a:pPr>
            <a:r>
              <a:rPr lang="en-US" altLang="ko-KR" sz="1200" b="1" dirty="0" err="1">
                <a:latin typeface="한컴산뜻돋움"/>
                <a:ea typeface="한컴산뜻돋움"/>
              </a:rPr>
              <a:t>isELIgnored</a:t>
            </a:r>
            <a:r>
              <a:rPr lang="en-US" altLang="ko-KR" sz="1200" b="1" dirty="0">
                <a:latin typeface="한컴산뜻돋움"/>
                <a:ea typeface="한컴산뜻돋움"/>
              </a:rPr>
              <a:t>="false" %&gt;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&lt;%@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taglib</a:t>
            </a:r>
            <a:r>
              <a:rPr lang="en-US" altLang="ko-KR" sz="1200" b="1" dirty="0">
                <a:latin typeface="한컴산뜻돋움"/>
                <a:ea typeface="한컴산뜻돋움"/>
              </a:rPr>
              <a:t> prefix="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fmt</a:t>
            </a:r>
            <a:r>
              <a:rPr lang="en-US" altLang="ko-KR" sz="1200" b="1" dirty="0">
                <a:latin typeface="한컴산뜻돋움"/>
                <a:ea typeface="한컴산뜻돋움"/>
              </a:rPr>
              <a:t>"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uri</a:t>
            </a:r>
            <a:r>
              <a:rPr lang="en-US" altLang="ko-KR" sz="1200" b="1" dirty="0">
                <a:latin typeface="한컴산뜻돋움"/>
                <a:ea typeface="한컴산뜻돋움"/>
              </a:rPr>
              <a:t>="http://java.sun.com/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jsp</a:t>
            </a:r>
            <a:r>
              <a:rPr lang="en-US" altLang="ko-KR" sz="1200" b="1" dirty="0">
                <a:latin typeface="한컴산뜻돋움"/>
                <a:ea typeface="한컴산뜻돋움"/>
              </a:rPr>
              <a:t>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jstl</a:t>
            </a:r>
            <a:r>
              <a:rPr lang="en-US" altLang="ko-KR" sz="1200" b="1" dirty="0">
                <a:latin typeface="한컴산뜻돋움"/>
                <a:ea typeface="한컴산뜻돋움"/>
              </a:rPr>
              <a:t>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fmt</a:t>
            </a:r>
            <a:r>
              <a:rPr lang="en-US" altLang="ko-KR" sz="1200" b="1" dirty="0">
                <a:latin typeface="한컴산뜻돋움"/>
                <a:ea typeface="한컴산뜻돋움"/>
              </a:rPr>
              <a:t>" %&gt;    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&lt;%@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taglib</a:t>
            </a:r>
            <a:r>
              <a:rPr lang="en-US" altLang="ko-KR" sz="1200" b="1" dirty="0">
                <a:latin typeface="한컴산뜻돋움"/>
                <a:ea typeface="한컴산뜻돋움"/>
              </a:rPr>
              <a:t> prefix="c"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uri</a:t>
            </a:r>
            <a:r>
              <a:rPr lang="en-US" altLang="ko-KR" sz="1200" b="1" dirty="0">
                <a:latin typeface="한컴산뜻돋움"/>
                <a:ea typeface="한컴산뜻돋움"/>
              </a:rPr>
              <a:t>="http://java.sun.com/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jsp</a:t>
            </a:r>
            <a:r>
              <a:rPr lang="en-US" altLang="ko-KR" sz="1200" b="1" dirty="0">
                <a:latin typeface="한컴산뜻돋움"/>
                <a:ea typeface="한컴산뜻돋움"/>
              </a:rPr>
              <a:t>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jstl</a:t>
            </a:r>
            <a:r>
              <a:rPr lang="en-US" altLang="ko-KR" sz="1200" b="1" dirty="0">
                <a:latin typeface="한컴산뜻돋움"/>
                <a:ea typeface="한컴산뜻돋움"/>
              </a:rPr>
              <a:t>/core" %&gt;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&lt;%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request.setCharacterEncoding</a:t>
            </a:r>
            <a:r>
              <a:rPr lang="en-US" altLang="ko-KR" sz="1200" b="1" dirty="0">
                <a:latin typeface="한컴산뜻돋움"/>
                <a:ea typeface="한컴산뜻돋움"/>
              </a:rPr>
              <a:t>("UTF-8");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%&gt; 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&lt;meta charset="UTF-8"&gt;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&lt;title&gt;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결과창</a:t>
            </a:r>
            <a:r>
              <a:rPr lang="en-US" altLang="ko-KR" sz="1200" b="1" dirty="0">
                <a:latin typeface="한컴산뜻돋움"/>
                <a:ea typeface="한컴산뜻돋움"/>
              </a:rPr>
              <a:t>&lt;/title&gt;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&lt;table border="1" width="50%" align="center" &gt;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&lt;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 align="center"&gt;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&lt;td&gt;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아이디</a:t>
            </a:r>
            <a:r>
              <a:rPr lang="en-US" altLang="ko-KR" sz="1200" b="1" dirty="0">
                <a:latin typeface="한컴산뜻돋움"/>
                <a:ea typeface="한컴산뜻돋움"/>
              </a:rPr>
              <a:t>&lt;/td&gt;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&lt;td&gt;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비밀번호</a:t>
            </a:r>
            <a:r>
              <a:rPr lang="en-US" altLang="ko-KR" sz="1200" b="1" dirty="0">
                <a:latin typeface="한컴산뜻돋움"/>
                <a:ea typeface="한컴산뜻돋움"/>
              </a:rPr>
              <a:t>&lt;/td&gt;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&lt;/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&lt;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 align="center"&gt;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&lt;td&gt;${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userID</a:t>
            </a:r>
            <a:r>
              <a:rPr lang="en-US" altLang="ko-KR" sz="1200" b="1" dirty="0">
                <a:latin typeface="한컴산뜻돋움"/>
                <a:ea typeface="한컴산뜻돋움"/>
              </a:rPr>
              <a:t>}&lt;/td&gt;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&lt;td&gt;${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passwd</a:t>
            </a:r>
            <a:r>
              <a:rPr lang="en-US" altLang="ko-KR" sz="1200" b="1" dirty="0">
                <a:latin typeface="한컴산뜻돋움"/>
                <a:ea typeface="한컴산뜻돋움"/>
              </a:rPr>
              <a:t>}&lt;/td&gt;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&lt;/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&lt;/table&gt;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46043" y="1418868"/>
            <a:ext cx="7404653" cy="446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http://localhost:8090/pro21/test/loginForm.jsp</a:t>
            </a:r>
            <a:r>
              <a:rPr lang="ko-KR" altLang="en-US" sz="1200">
                <a:latin typeface="+mj-ea"/>
                <a:ea typeface="+mj-ea"/>
              </a:rPr>
              <a:t>로 요청합니다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로그인창에서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입력하고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로그인을 클릭하면 </a:t>
            </a:r>
            <a:r>
              <a:rPr lang="en-US" altLang="ko-KR" sz="1200">
                <a:latin typeface="+mj-ea"/>
                <a:ea typeface="+mj-ea"/>
              </a:rPr>
              <a:t>/test/login.do</a:t>
            </a:r>
            <a:r>
              <a:rPr lang="ko-KR" altLang="en-US" sz="1200">
                <a:latin typeface="+mj-ea"/>
                <a:ea typeface="+mj-ea"/>
              </a:rPr>
              <a:t>로 요청하여 결과를 출력합니다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123122" y="2160904"/>
            <a:ext cx="5943600" cy="1268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172818" y="3938380"/>
            <a:ext cx="527685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05119" y="497205"/>
            <a:ext cx="7625090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21.3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05119" y="711235"/>
            <a:ext cx="765490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21.4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표시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49899"/>
            <a:ext cx="76549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회원 정보 입력창에서 회원 정보를 입력한 후 요청 시 전송된 회원 정보를 표시하기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683962" y="1925431"/>
            <a:ext cx="2404873" cy="4335124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95739" y="1449899"/>
            <a:ext cx="7454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회원 정보를 표시하기 위해 </a:t>
            </a:r>
            <a:r>
              <a:rPr lang="en-US" altLang="ko-KR" sz="1200">
                <a:latin typeface="+mj-ea"/>
                <a:ea typeface="+mj-ea"/>
              </a:rPr>
              <a:t>action-servlet.xml</a:t>
            </a:r>
            <a:r>
              <a:rPr lang="ko-KR" altLang="en-US" sz="1200">
                <a:latin typeface="+mj-ea"/>
                <a:ea typeface="+mj-ea"/>
              </a:rPr>
              <a:t>을 다음과 같이 수정합니다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95739" y="1808921"/>
            <a:ext cx="7362526" cy="3390484"/>
            <a:chOff x="457200" y="2043113"/>
            <a:chExt cx="8229600" cy="4040875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57200" y="2043113"/>
              <a:ext cx="8229600" cy="2771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0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457200" y="4798113"/>
              <a:ext cx="8162925" cy="1285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505119" y="711235"/>
            <a:ext cx="765490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21.4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표시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55983" y="1449899"/>
            <a:ext cx="74742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UserController </a:t>
            </a:r>
            <a:r>
              <a:rPr lang="ko-KR" altLang="en-US" sz="1200">
                <a:latin typeface="+mj-ea"/>
                <a:ea typeface="+mj-ea"/>
              </a:rPr>
              <a:t>클래스를 다음과 같이 수정합니다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46185" y="1726898"/>
            <a:ext cx="6956977" cy="46915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65490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21.4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표시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05119" y="711235"/>
            <a:ext cx="765490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21.4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표시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2531" name="직사각형 22530"/>
          <p:cNvSpPr txBox="1"/>
          <p:nvPr/>
        </p:nvSpPr>
        <p:spPr>
          <a:xfrm>
            <a:off x="556260" y="1659255"/>
            <a:ext cx="8174355" cy="301561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public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memberInfo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HttpServletRequest</a:t>
            </a:r>
            <a:r>
              <a:rPr lang="en-US" altLang="ko-KR" sz="1200" b="1" dirty="0">
                <a:latin typeface="한컴산뜻돋움"/>
                <a:ea typeface="한컴산뜻돋움"/>
              </a:rPr>
              <a:t> request,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HttpServletResponse</a:t>
            </a:r>
            <a:r>
              <a:rPr lang="en-US" altLang="ko-KR" sz="1200" b="1" dirty="0">
                <a:latin typeface="한컴산뜻돋움"/>
                <a:ea typeface="한컴산뜻돋움"/>
              </a:rPr>
              <a:t> response) throws Exception 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request.setCharacterEncoding</a:t>
            </a:r>
            <a:r>
              <a:rPr lang="en-US" altLang="ko-KR" sz="1200" b="1" dirty="0">
                <a:latin typeface="한컴산뜻돋움"/>
                <a:ea typeface="한컴산뜻돋움"/>
              </a:rPr>
              <a:t>("utf-8");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</a:t>
            </a:r>
            <a:r>
              <a:rPr lang="en-US" altLang="ko-KR" sz="1200" b="1" dirty="0">
                <a:latin typeface="한컴산뜻돋움"/>
                <a:ea typeface="한컴산뜻돋움"/>
              </a:rPr>
              <a:t>=new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String id=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request.getParameter</a:t>
            </a:r>
            <a:r>
              <a:rPr lang="en-US" altLang="ko-KR" sz="1200" b="1" dirty="0">
                <a:latin typeface="한컴산뜻돋움"/>
                <a:ea typeface="한컴산뜻돋움"/>
              </a:rPr>
              <a:t>("id");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String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pwd</a:t>
            </a:r>
            <a:r>
              <a:rPr lang="en-US" altLang="ko-KR" sz="1200" b="1" dirty="0">
                <a:latin typeface="한컴산뜻돋움"/>
                <a:ea typeface="한컴산뜻돋움"/>
              </a:rPr>
              <a:t>=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request.getParameter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pwd</a:t>
            </a:r>
            <a:r>
              <a:rPr lang="en-US" altLang="ko-KR" sz="1200" b="1" dirty="0"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String name=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request.getParameter</a:t>
            </a:r>
            <a:r>
              <a:rPr lang="en-US" altLang="ko-KR" sz="1200" b="1" dirty="0">
                <a:latin typeface="한컴산뜻돋움"/>
                <a:ea typeface="한컴산뜻돋움"/>
              </a:rPr>
              <a:t>("name");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String email=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request.getParameter</a:t>
            </a:r>
            <a:r>
              <a:rPr lang="en-US" altLang="ko-KR" sz="1200" b="1" dirty="0">
                <a:latin typeface="한컴산뜻돋움"/>
                <a:ea typeface="한컴산뜻돋움"/>
              </a:rPr>
              <a:t>("email");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mav.addObject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id",id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mav.addObject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pwd</a:t>
            </a:r>
            <a:r>
              <a:rPr lang="en-US" altLang="ko-KR" sz="1200" b="1" dirty="0">
                <a:latin typeface="한컴산뜻돋움"/>
                <a:ea typeface="한컴산뜻돋움"/>
              </a:rPr>
              <a:t>",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pwd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mav.addObject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name",name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mav.addObject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email",email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mav.setViewName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memberInfo</a:t>
            </a:r>
            <a:r>
              <a:rPr lang="en-US" altLang="ko-KR" sz="1200" b="1" dirty="0"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return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49899"/>
            <a:ext cx="76052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회원 가입창에서 회원 정보를 입력한 후 </a:t>
            </a:r>
            <a:r>
              <a:rPr lang="en-US" altLang="ko-KR" sz="1200">
                <a:latin typeface="+mj-ea"/>
                <a:ea typeface="+mj-ea"/>
              </a:rPr>
              <a:t>/test/memberInfo.do</a:t>
            </a:r>
            <a:r>
              <a:rPr lang="ko-KR" altLang="en-US" sz="1200">
                <a:latin typeface="+mj-ea"/>
                <a:ea typeface="+mj-ea"/>
              </a:rPr>
              <a:t>로 요청하도록 </a:t>
            </a:r>
            <a:r>
              <a:rPr lang="en-US" altLang="ko-KR" sz="1200">
                <a:latin typeface="+mj-ea"/>
                <a:ea typeface="+mj-ea"/>
              </a:rPr>
              <a:t>action </a:t>
            </a:r>
            <a:r>
              <a:rPr lang="ko-KR" altLang="en-US" sz="1200">
                <a:latin typeface="+mj-ea"/>
                <a:ea typeface="+mj-ea"/>
              </a:rPr>
              <a:t>속성을 설정합니다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24874" y="1726898"/>
            <a:ext cx="7165699" cy="27554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65490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21.4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표시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프레임워크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 특징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6782" y="1485108"/>
            <a:ext cx="2539808" cy="265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스프링 프레임워크 </a:t>
            </a:r>
            <a:r>
              <a:rPr lang="en-US" altLang="ko-KR" sz="1200" b="1">
                <a:latin typeface="+mj-ea"/>
                <a:ea typeface="+mj-ea"/>
              </a:rPr>
              <a:t>MVC </a:t>
            </a:r>
            <a:r>
              <a:rPr lang="ko-KR" altLang="en-US" sz="1200" b="1">
                <a:latin typeface="+mj-ea"/>
                <a:ea typeface="+mj-ea"/>
              </a:rPr>
              <a:t>구성 요소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80102" y="1731628"/>
          <a:ext cx="7181142" cy="2028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구성 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DispatcherServlet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클라이언트의 요청을 전달받아 해당 요청에 대한 컨트롤러를 선택하여 클라이언트의 요청을전달합니다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</a:p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또한 컨트롤러가 반환한 값을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View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전달하여 알맞은 응답을 생성합니다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HandlerMapping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클라이언트가 요청한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처리할 컨트롤러를 지정합니다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Controller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클라이언트의 요청을 처리한 후 그 결과를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DispatcherServlet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전달합니다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ModelAndView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컨트롤러가 처리한 결과 및 뷰 선택에 필요한 정보를 저장합니다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ViewResolver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컨트롤러의 처리 결과를 전달할 뷰를 지정합니다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View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컨트롤러의 처리 결과 화면을 생성합니다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05119" y="711235"/>
            <a:ext cx="765490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21.4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표시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3555" name="직사각형 23554"/>
          <p:cNvSpPr txBox="1"/>
          <p:nvPr/>
        </p:nvSpPr>
        <p:spPr>
          <a:xfrm>
            <a:off x="480059" y="1430654"/>
            <a:ext cx="7907655" cy="3920491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&lt;%@ page language="java"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contentType</a:t>
            </a:r>
            <a:r>
              <a:rPr lang="en-US" altLang="ko-KR" sz="1200" b="1" dirty="0">
                <a:latin typeface="한컴산뜻돋움"/>
                <a:ea typeface="한컴산뜻돋움"/>
              </a:rPr>
              <a:t>="text/html; charset=UTF-8"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pageEncoding</a:t>
            </a:r>
            <a:r>
              <a:rPr lang="en-US" altLang="ko-KR" sz="1200" b="1" dirty="0">
                <a:latin typeface="한컴산뜻돋움"/>
                <a:ea typeface="한컴산뜻돋움"/>
              </a:rPr>
              <a:t>="UTF-8"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isELIgnored</a:t>
            </a:r>
            <a:r>
              <a:rPr lang="en-US" altLang="ko-KR" sz="1200" b="1" dirty="0">
                <a:latin typeface="한컴산뜻돋움"/>
                <a:ea typeface="한컴산뜻돋움"/>
              </a:rPr>
              <a:t>="false" %&gt;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&lt;%@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taglib</a:t>
            </a:r>
            <a:r>
              <a:rPr lang="en-US" altLang="ko-KR" sz="1200" b="1" dirty="0">
                <a:latin typeface="한컴산뜻돋움"/>
                <a:ea typeface="한컴산뜻돋움"/>
              </a:rPr>
              <a:t> prefix="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fmt</a:t>
            </a:r>
            <a:r>
              <a:rPr lang="en-US" altLang="ko-KR" sz="1200" b="1" dirty="0">
                <a:latin typeface="한컴산뜻돋움"/>
                <a:ea typeface="한컴산뜻돋움"/>
              </a:rPr>
              <a:t>"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uri</a:t>
            </a:r>
            <a:r>
              <a:rPr lang="en-US" altLang="ko-KR" sz="1200" b="1" dirty="0">
                <a:latin typeface="한컴산뜻돋움"/>
                <a:ea typeface="한컴산뜻돋움"/>
              </a:rPr>
              <a:t>="http://java.sun.com/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jsp</a:t>
            </a:r>
            <a:r>
              <a:rPr lang="en-US" altLang="ko-KR" sz="1200" b="1" dirty="0">
                <a:latin typeface="한컴산뜻돋움"/>
                <a:ea typeface="한컴산뜻돋움"/>
              </a:rPr>
              <a:t>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jstl</a:t>
            </a:r>
            <a:r>
              <a:rPr lang="en-US" altLang="ko-KR" sz="1200" b="1" dirty="0">
                <a:latin typeface="한컴산뜻돋움"/>
                <a:ea typeface="한컴산뜻돋움"/>
              </a:rPr>
              <a:t>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fmt</a:t>
            </a:r>
            <a:r>
              <a:rPr lang="en-US" altLang="ko-KR" sz="1200" b="1" dirty="0">
                <a:latin typeface="한컴산뜻돋움"/>
                <a:ea typeface="한컴산뜻돋움"/>
              </a:rPr>
              <a:t>" %&gt;    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&lt;%@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taglib</a:t>
            </a:r>
            <a:r>
              <a:rPr lang="en-US" altLang="ko-KR" sz="1200" b="1" dirty="0">
                <a:latin typeface="한컴산뜻돋움"/>
                <a:ea typeface="한컴산뜻돋움"/>
              </a:rPr>
              <a:t> prefix="c"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uri</a:t>
            </a:r>
            <a:r>
              <a:rPr lang="en-US" altLang="ko-KR" sz="1200" b="1" dirty="0">
                <a:latin typeface="한컴산뜻돋움"/>
                <a:ea typeface="한컴산뜻돋움"/>
              </a:rPr>
              <a:t>="http://java.sun.com/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jsp</a:t>
            </a:r>
            <a:r>
              <a:rPr lang="en-US" altLang="ko-KR" sz="1200" b="1" dirty="0">
                <a:latin typeface="한컴산뜻돋움"/>
                <a:ea typeface="한컴산뜻돋움"/>
              </a:rPr>
              <a:t>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jstl</a:t>
            </a:r>
            <a:r>
              <a:rPr lang="en-US" altLang="ko-KR" sz="1200" b="1" dirty="0">
                <a:latin typeface="한컴산뜻돋움"/>
                <a:ea typeface="한컴산뜻돋움"/>
              </a:rPr>
              <a:t>/core" %&gt;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c:set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var</a:t>
            </a:r>
            <a:r>
              <a:rPr lang="en-US" altLang="ko-KR" sz="1200" b="1" dirty="0">
                <a:latin typeface="한컴산뜻돋움"/>
                <a:ea typeface="한컴산뜻돋움"/>
              </a:rPr>
              <a:t>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contextPath</a:t>
            </a:r>
            <a:r>
              <a:rPr lang="en-US" altLang="ko-KR" sz="1200" b="1" dirty="0">
                <a:latin typeface="한컴산뜻돋움"/>
                <a:ea typeface="한컴산뜻돋움"/>
              </a:rPr>
              <a:t>"  value="${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pageContext.request.contextPath</a:t>
            </a:r>
            <a:r>
              <a:rPr lang="en-US" altLang="ko-KR" sz="1200" b="1" dirty="0">
                <a:latin typeface="한컴산뜻돋움"/>
                <a:ea typeface="한컴산뜻돋움"/>
              </a:rPr>
              <a:t>}"  /&gt;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&lt;%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request.setCharacterEncoding</a:t>
            </a:r>
            <a:r>
              <a:rPr lang="en-US" altLang="ko-KR" sz="1200" b="1" dirty="0">
                <a:latin typeface="한컴산뜻돋움"/>
                <a:ea typeface="한컴산뜻돋움"/>
              </a:rPr>
              <a:t>("UTF-8");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%&gt; 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&lt;meta charset="UTF-8"&gt;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&lt;title&gt;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회원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가입창</a:t>
            </a:r>
            <a:r>
              <a:rPr lang="en-US" altLang="ko-KR" sz="1200" b="1" dirty="0">
                <a:latin typeface="한컴산뜻돋움"/>
                <a:ea typeface="한컴산뜻돋움"/>
              </a:rPr>
              <a:t>&lt;/title&gt;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&lt;style&gt;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.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text_center</a:t>
            </a:r>
            <a:r>
              <a:rPr lang="en-US" altLang="ko-KR" sz="1200" b="1" dirty="0">
                <a:latin typeface="한컴산뜻돋움"/>
                <a:ea typeface="한컴산뜻돋움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text-align:center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}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&lt;/style&gt;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9329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05119" y="711235"/>
            <a:ext cx="765490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21.4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표시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3555" name="직사각형 23554"/>
          <p:cNvSpPr txBox="1"/>
          <p:nvPr/>
        </p:nvSpPr>
        <p:spPr>
          <a:xfrm>
            <a:off x="-1" y="1430654"/>
            <a:ext cx="9144001" cy="5015866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&lt;form method="post"   action="${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contextPath</a:t>
            </a:r>
            <a:r>
              <a:rPr lang="en-US" altLang="ko-KR" sz="1200" b="1" dirty="0">
                <a:latin typeface="한컴산뜻돋움"/>
                <a:ea typeface="한컴산뜻돋움"/>
              </a:rPr>
              <a:t>}/test/memberInfo.do"&gt;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&lt;h1  class="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text_center</a:t>
            </a:r>
            <a:r>
              <a:rPr lang="en-US" altLang="ko-KR" sz="1200" b="1" dirty="0">
                <a:latin typeface="한컴산뜻돋움"/>
                <a:ea typeface="한컴산뜻돋움"/>
              </a:rPr>
              <a:t>"&gt;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회원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가입창</a:t>
            </a:r>
            <a:r>
              <a:rPr lang="en-US" altLang="ko-KR" sz="1200" b="1" dirty="0">
                <a:latin typeface="한컴산뜻돋움"/>
                <a:ea typeface="한컴산뜻돋움"/>
              </a:rPr>
              <a:t>&lt;/h1&gt;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&lt;table  align="center"&gt;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&lt;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&lt;td width="200"&gt;&lt;p align="right"&gt;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아이디</a:t>
            </a:r>
            <a:r>
              <a:rPr lang="en-US" altLang="ko-KR" sz="1200" b="1" dirty="0">
                <a:latin typeface="한컴산뜻돋움"/>
                <a:ea typeface="한컴산뜻돋움"/>
              </a:rPr>
              <a:t>&lt;/td&gt;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&lt;td width="400"&gt;&lt;input type="text" name="id"&gt;&lt;/td&gt;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&lt;/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&lt;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&lt;td width="200"&gt;&lt;p align="right"&gt;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비밀번호</a:t>
            </a:r>
            <a:r>
              <a:rPr lang="en-US" altLang="ko-KR" sz="1200" b="1" dirty="0">
                <a:latin typeface="한컴산뜻돋움"/>
                <a:ea typeface="한컴산뜻돋움"/>
              </a:rPr>
              <a:t>&lt;/td&gt;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&lt;td width="400"&gt;&lt;input type="password" name="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pwd</a:t>
            </a:r>
            <a:r>
              <a:rPr lang="en-US" altLang="ko-KR" sz="1200" b="1" dirty="0">
                <a:latin typeface="한컴산뜻돋움"/>
                <a:ea typeface="한컴산뜻돋움"/>
              </a:rPr>
              <a:t>"&gt;&lt;/td&gt;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&lt;/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&lt;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 &lt;td width="200"&gt;&lt;p align="right"&gt;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이름</a:t>
            </a:r>
            <a:r>
              <a:rPr lang="en-US" altLang="ko-KR" sz="1200" b="1" dirty="0">
                <a:latin typeface="한컴산뜻돋움"/>
                <a:ea typeface="한컴산뜻돋움"/>
              </a:rPr>
              <a:t>&lt;/td&gt;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 &lt;td width="400"&gt;&lt;p&gt;&lt;input type="text" name="name"&gt;&lt;/td&gt;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&lt;/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&lt;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 &lt;td width="200"&gt;&lt;p align="right"&gt;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이메일</a:t>
            </a:r>
            <a:r>
              <a:rPr lang="en-US" altLang="ko-KR" sz="1200" b="1" dirty="0">
                <a:latin typeface="한컴산뜻돋움"/>
                <a:ea typeface="한컴산뜻돋움"/>
              </a:rPr>
              <a:t>&lt;/td&gt;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 &lt;td width="400"&gt;&lt;p&gt;&lt;input type="text" name="email"&gt;&lt;/td&gt;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&lt;/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&lt;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 &lt;td width="200"&gt;&lt;p&gt;&amp;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nbsp</a:t>
            </a:r>
            <a:r>
              <a:rPr lang="en-US" altLang="ko-KR" sz="1200" b="1" dirty="0">
                <a:latin typeface="한컴산뜻돋움"/>
                <a:ea typeface="한컴산뜻돋움"/>
              </a:rPr>
              <a:t>;&lt;/p&gt;&lt;/td&gt;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 &lt;td width="400"&gt;&lt;input type="submit" value="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가입하기</a:t>
            </a:r>
            <a:r>
              <a:rPr lang="en-US" altLang="ko-KR" sz="1200" b="1" dirty="0">
                <a:latin typeface="한컴산뜻돋움"/>
                <a:ea typeface="한컴산뜻돋움"/>
              </a:rPr>
              <a:t>"&gt;&lt;input type="reset" value="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다시입력</a:t>
            </a:r>
            <a:r>
              <a:rPr lang="en-US" altLang="ko-KR" sz="1200" b="1" dirty="0">
                <a:latin typeface="한컴산뜻돋움"/>
                <a:ea typeface="한컴산뜻돋움"/>
              </a:rPr>
              <a:t>"&gt;&lt;/td&gt;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&lt;/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&lt;/table&gt;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&lt;/form&gt;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&lt;/body&gt;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49899"/>
            <a:ext cx="7724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memberInfo.jsp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 UserController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memberInfo() </a:t>
            </a:r>
            <a:r>
              <a:rPr lang="ko-KR" altLang="en-US" sz="1200">
                <a:latin typeface="+mj-ea"/>
                <a:ea typeface="+mj-ea"/>
              </a:rPr>
              <a:t>메서드에서 바인딩해 전달된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회원 정보를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01666" y="1911564"/>
            <a:ext cx="7046015" cy="44484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65490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21.4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표시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05119" y="711235"/>
            <a:ext cx="765490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21.4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표시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4579" name="직사각형 24578"/>
          <p:cNvSpPr txBox="1"/>
          <p:nvPr/>
        </p:nvSpPr>
        <p:spPr>
          <a:xfrm>
            <a:off x="499110" y="1440180"/>
            <a:ext cx="8136255" cy="521589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&lt;%@ page language="java"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contentType</a:t>
            </a:r>
            <a:r>
              <a:rPr lang="en-US" altLang="ko-KR" sz="1200" b="1" dirty="0">
                <a:latin typeface="한컴산뜻돋움"/>
                <a:ea typeface="한컴산뜻돋움"/>
              </a:rPr>
              <a:t>="text/html; charset=UTF-8"</a:t>
            </a:r>
          </a:p>
          <a:p>
            <a:pPr>
              <a:defRPr/>
            </a:pPr>
            <a:r>
              <a:rPr lang="en-US" altLang="ko-KR" sz="1200" b="1" dirty="0" err="1">
                <a:latin typeface="한컴산뜻돋움"/>
                <a:ea typeface="한컴산뜻돋움"/>
              </a:rPr>
              <a:t>pageEncoding</a:t>
            </a:r>
            <a:r>
              <a:rPr lang="en-US" altLang="ko-KR" sz="1200" b="1" dirty="0">
                <a:latin typeface="한컴산뜻돋움"/>
                <a:ea typeface="한컴산뜻돋움"/>
              </a:rPr>
              <a:t>="UTF-8"</a:t>
            </a:r>
          </a:p>
          <a:p>
            <a:pPr>
              <a:defRPr/>
            </a:pPr>
            <a:r>
              <a:rPr lang="en-US" altLang="ko-KR" sz="1200" b="1" dirty="0" err="1">
                <a:latin typeface="한컴산뜻돋움"/>
                <a:ea typeface="한컴산뜻돋움"/>
              </a:rPr>
              <a:t>isELIgnored</a:t>
            </a:r>
            <a:r>
              <a:rPr lang="en-US" altLang="ko-KR" sz="1200" b="1" dirty="0">
                <a:latin typeface="한컴산뜻돋움"/>
                <a:ea typeface="한컴산뜻돋움"/>
              </a:rPr>
              <a:t>="false" %&gt;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&lt;%@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taglib</a:t>
            </a:r>
            <a:r>
              <a:rPr lang="en-US" altLang="ko-KR" sz="1200" b="1" dirty="0">
                <a:latin typeface="한컴산뜻돋움"/>
                <a:ea typeface="한컴산뜻돋움"/>
              </a:rPr>
              <a:t> prefix="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fmt</a:t>
            </a:r>
            <a:r>
              <a:rPr lang="en-US" altLang="ko-KR" sz="1200" b="1" dirty="0">
                <a:latin typeface="한컴산뜻돋움"/>
                <a:ea typeface="한컴산뜻돋움"/>
              </a:rPr>
              <a:t>"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uri</a:t>
            </a:r>
            <a:r>
              <a:rPr lang="en-US" altLang="ko-KR" sz="1200" b="1" dirty="0">
                <a:latin typeface="한컴산뜻돋움"/>
                <a:ea typeface="한컴산뜻돋움"/>
              </a:rPr>
              <a:t>="http://java.sun.com/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jsp</a:t>
            </a:r>
            <a:r>
              <a:rPr lang="en-US" altLang="ko-KR" sz="1200" b="1" dirty="0">
                <a:latin typeface="한컴산뜻돋움"/>
                <a:ea typeface="한컴산뜻돋움"/>
              </a:rPr>
              <a:t>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jstl</a:t>
            </a:r>
            <a:r>
              <a:rPr lang="en-US" altLang="ko-KR" sz="1200" b="1" dirty="0">
                <a:latin typeface="한컴산뜻돋움"/>
                <a:ea typeface="한컴산뜻돋움"/>
              </a:rPr>
              <a:t>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fmt</a:t>
            </a:r>
            <a:r>
              <a:rPr lang="en-US" altLang="ko-KR" sz="1200" b="1" dirty="0">
                <a:latin typeface="한컴산뜻돋움"/>
                <a:ea typeface="한컴산뜻돋움"/>
              </a:rPr>
              <a:t>" %&gt;    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&lt;%@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taglib</a:t>
            </a:r>
            <a:r>
              <a:rPr lang="en-US" altLang="ko-KR" sz="1200" b="1" dirty="0">
                <a:latin typeface="한컴산뜻돋움"/>
                <a:ea typeface="한컴산뜻돋움"/>
              </a:rPr>
              <a:t> prefix="c"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uri</a:t>
            </a:r>
            <a:r>
              <a:rPr lang="en-US" altLang="ko-KR" sz="1200" b="1" dirty="0">
                <a:latin typeface="한컴산뜻돋움"/>
                <a:ea typeface="한컴산뜻돋움"/>
              </a:rPr>
              <a:t>="http://java.sun.com/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jsp</a:t>
            </a:r>
            <a:r>
              <a:rPr lang="en-US" altLang="ko-KR" sz="1200" b="1" dirty="0">
                <a:latin typeface="한컴산뜻돋움"/>
                <a:ea typeface="한컴산뜻돋움"/>
              </a:rPr>
              <a:t>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jstl</a:t>
            </a:r>
            <a:r>
              <a:rPr lang="en-US" altLang="ko-KR" sz="1200" b="1" dirty="0">
                <a:latin typeface="한컴산뜻돋움"/>
                <a:ea typeface="한컴산뜻돋움"/>
              </a:rPr>
              <a:t>/core" %&gt;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&lt;meta charset="UTF-8"&gt;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&lt;title&gt;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회원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정보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출력창</a:t>
            </a:r>
            <a:r>
              <a:rPr lang="en-US" altLang="ko-KR" sz="1200" b="1" dirty="0">
                <a:latin typeface="한컴산뜻돋움"/>
                <a:ea typeface="한컴산뜻돋움"/>
              </a:rPr>
              <a:t>&lt;/title&gt;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&lt;table border="1" align="center" width="100%" 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&lt;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 align=center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bgcolor</a:t>
            </a:r>
            <a:r>
              <a:rPr lang="en-US" altLang="ko-KR" sz="1200" b="1" dirty="0">
                <a:latin typeface="한컴산뜻돋움"/>
                <a:ea typeface="한컴산뜻돋움"/>
              </a:rPr>
              <a:t>="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lightgreen</a:t>
            </a:r>
            <a:r>
              <a:rPr lang="en-US" altLang="ko-KR" sz="1200" b="1" dirty="0">
                <a:latin typeface="한컴산뜻돋움"/>
                <a:ea typeface="한컴산뜻돋움"/>
              </a:rPr>
              <a:t>"&gt;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&lt;td &gt;&lt;b&gt;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아이디</a:t>
            </a:r>
            <a:r>
              <a:rPr lang="en-US" altLang="ko-KR" sz="1200" b="1" dirty="0">
                <a:latin typeface="한컴산뜻돋움"/>
                <a:ea typeface="한컴산뜻돋움"/>
              </a:rPr>
              <a:t>&lt;/b&gt;&lt;/td&gt;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&lt;td&gt;&lt;b&gt;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비밀번호</a:t>
            </a:r>
            <a:r>
              <a:rPr lang="en-US" altLang="ko-KR" sz="1200" b="1" dirty="0">
                <a:latin typeface="한컴산뜻돋움"/>
                <a:ea typeface="한컴산뜻돋움"/>
              </a:rPr>
              <a:t>&lt;/b&gt;&lt;/td&gt;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&lt;td&gt;&lt;b&gt;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이름</a:t>
            </a:r>
            <a:r>
              <a:rPr lang="en-US" altLang="ko-KR" sz="1200" b="1" dirty="0">
                <a:latin typeface="한컴산뜻돋움"/>
                <a:ea typeface="한컴산뜻돋움"/>
              </a:rPr>
              <a:t>&lt;/b&gt;&lt;/td&gt;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&lt;td&gt;&lt;b&gt;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이메일</a:t>
            </a:r>
            <a:r>
              <a:rPr lang="en-US" altLang="ko-KR" sz="1200" b="1" dirty="0">
                <a:latin typeface="한컴산뜻돋움"/>
                <a:ea typeface="한컴산뜻돋움"/>
              </a:rPr>
              <a:t>&lt;/b&gt;&lt;/td&gt;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&lt;/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&lt;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 align="center"&gt;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&lt;td&gt;${id}&lt;/td&gt;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&lt;td&gt;${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pwd</a:t>
            </a:r>
            <a:r>
              <a:rPr lang="en-US" altLang="ko-KR" sz="1200" b="1" dirty="0">
                <a:latin typeface="한컴산뜻돋움"/>
                <a:ea typeface="한컴산뜻돋움"/>
              </a:rPr>
              <a:t>}&lt;/td&gt;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&lt;td&gt;${name}&lt;/td&gt;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&lt;td&gt;${email}&lt;/td&gt;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&lt;/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tr</a:t>
            </a:r>
            <a:r>
              <a:rPr lang="en-US" altLang="ko-KR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&lt;/table&gt;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03687" y="1448685"/>
            <a:ext cx="7841974" cy="44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http://localhost:8090/pro21/test/memberForm.jsp</a:t>
            </a:r>
            <a:r>
              <a:rPr lang="ko-KR" altLang="en-US" sz="1200" dirty="0">
                <a:latin typeface="+mj-ea"/>
                <a:ea typeface="+mj-ea"/>
              </a:rPr>
              <a:t>로 요청하여 새 회원 정보를 입력하고 가입하기를 클릭하면</a:t>
            </a:r>
          </a:p>
          <a:p>
            <a:pPr lvl="0"/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/test/memberInfo.do</a:t>
            </a:r>
            <a:r>
              <a:rPr lang="ko-KR" altLang="en-US" sz="1200" dirty="0">
                <a:latin typeface="+mj-ea"/>
                <a:ea typeface="+mj-ea"/>
              </a:rPr>
              <a:t>로 요청한 후 전송된 회원 정보를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585278" y="1910350"/>
            <a:ext cx="2640013" cy="343217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</p:pic>
      <p:pic>
        <p:nvPicPr>
          <p:cNvPr id="7" name="그림 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103244" y="5650823"/>
            <a:ext cx="5943600" cy="9036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05119" y="711235"/>
            <a:ext cx="765490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21.4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표시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715616" y="1580322"/>
            <a:ext cx="7098909" cy="265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latin typeface="+mj-ea"/>
                <a:ea typeface="+mj-ea"/>
              </a:rPr>
              <a:t>MutliActionController</a:t>
            </a:r>
            <a:r>
              <a:rPr lang="ko-KR" altLang="en-US" sz="1200">
                <a:latin typeface="+mj-ea"/>
                <a:ea typeface="+mj-ea"/>
              </a:rPr>
              <a:t>와 </a:t>
            </a:r>
            <a:r>
              <a:rPr lang="en-US" altLang="ko-KR" sz="1200">
                <a:latin typeface="+mj-ea"/>
                <a:ea typeface="+mj-ea"/>
              </a:rPr>
              <a:t>PropertiesMethodNameResolver</a:t>
            </a:r>
            <a:r>
              <a:rPr lang="ko-KR" altLang="en-US" sz="1200">
                <a:latin typeface="+mj-ea"/>
                <a:ea typeface="+mj-ea"/>
              </a:rPr>
              <a:t>를 이용한 메서드 이름 설정 방법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24945" y="1847382"/>
          <a:ext cx="72308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8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요청명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호출 메서드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/test/login.do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login()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/test/memberInfo.do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memberInfo()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3906077" y="2812774"/>
            <a:ext cx="358993" cy="37768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5616" y="3329609"/>
            <a:ext cx="7384774" cy="64041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 b="1">
                <a:latin typeface="+mj-ea"/>
                <a:ea typeface="+mj-ea"/>
              </a:rPr>
              <a:t>MutliActionController</a:t>
            </a:r>
            <a:r>
              <a:rPr lang="ko-KR" altLang="en-US" sz="1200" b="1">
                <a:latin typeface="+mj-ea"/>
                <a:ea typeface="+mj-ea"/>
              </a:rPr>
              <a:t>와 </a:t>
            </a:r>
            <a:r>
              <a:rPr lang="en-US" altLang="ko-KR" sz="1200" b="1">
                <a:latin typeface="+mj-ea"/>
                <a:ea typeface="+mj-ea"/>
              </a:rPr>
              <a:t>PropertiesMethodNameResolver</a:t>
            </a:r>
            <a:r>
              <a:rPr lang="ko-KR" altLang="en-US" sz="1200" b="1">
                <a:latin typeface="+mj-ea"/>
                <a:ea typeface="+mj-ea"/>
              </a:rPr>
              <a:t>를 이용하면 요청명과 같은 이름으로 메서드를 설정할 수 있어 코드 가독성이 좋아짐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65490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21.4 MultiActionController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회원 정보 표시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요청명과 동일한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표시하기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540565"/>
            <a:ext cx="7305261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21.3</a:t>
            </a:r>
            <a:r>
              <a:rPr lang="ko-KR" altLang="en-US" sz="1200">
                <a:latin typeface="+mj-ea"/>
                <a:ea typeface="+mj-ea"/>
              </a:rPr>
              <a:t>절에서 사용했던 </a:t>
            </a:r>
            <a:r>
              <a:rPr lang="en-US" altLang="ko-KR" sz="1200">
                <a:latin typeface="+mj-ea"/>
                <a:ea typeface="+mj-ea"/>
              </a:rPr>
              <a:t>UserController </a:t>
            </a:r>
            <a:r>
              <a:rPr lang="ko-KR" altLang="en-US" sz="1200">
                <a:latin typeface="+mj-ea"/>
                <a:ea typeface="+mj-ea"/>
              </a:rPr>
              <a:t>클래스를 다음과 같이 수정합니다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20599" y="1915216"/>
            <a:ext cx="7160523" cy="4381081"/>
            <a:chOff x="1150804" y="2074465"/>
            <a:chExt cx="7160523" cy="4381081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209490" y="2074465"/>
              <a:ext cx="7101837" cy="22961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150804" y="4347418"/>
              <a:ext cx="6381005" cy="1777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2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1447575" y="6137049"/>
              <a:ext cx="483285" cy="31849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629" name="직선 연결선 26628"/>
          <p:cNvCxnSpPr/>
          <p:nvPr/>
        </p:nvCxnSpPr>
        <p:spPr>
          <a:xfrm>
            <a:off x="2696766" y="3779240"/>
            <a:ext cx="15478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요청명과 동일한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표시하기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57574" y="1080120"/>
            <a:ext cx="6667500" cy="54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요청명과 동일한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표시하기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79160" y="1431234"/>
            <a:ext cx="7194072" cy="2967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요청명과 동일한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표시하기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8675" name="직사각형 28674"/>
          <p:cNvSpPr txBox="1"/>
          <p:nvPr/>
        </p:nvSpPr>
        <p:spPr>
          <a:xfrm>
            <a:off x="441960" y="1430655"/>
            <a:ext cx="8126730" cy="301561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public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 login(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HttpServletRequest</a:t>
            </a:r>
            <a:r>
              <a:rPr lang="en-US" altLang="ko-KR" sz="1200" b="1" dirty="0">
                <a:latin typeface="한컴산뜻돋움"/>
                <a:ea typeface="한컴산뜻돋움"/>
              </a:rPr>
              <a:t> request,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HttpServletResponse</a:t>
            </a:r>
            <a:r>
              <a:rPr lang="en-US" altLang="ko-KR" sz="1200" b="1" dirty="0">
                <a:latin typeface="한컴산뜻돋움"/>
                <a:ea typeface="한컴산뜻돋움"/>
              </a:rPr>
              <a:t> response) throws Exception 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String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userID</a:t>
            </a:r>
            <a:r>
              <a:rPr lang="en-US" altLang="ko-KR" sz="1200" b="1" dirty="0">
                <a:latin typeface="한컴산뜻돋움"/>
                <a:ea typeface="한컴산뜻돋움"/>
              </a:rPr>
              <a:t> = "";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String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passwd</a:t>
            </a:r>
            <a:r>
              <a:rPr lang="en-US" altLang="ko-KR" sz="1200" b="1" dirty="0">
                <a:latin typeface="한컴산뜻돋움"/>
                <a:ea typeface="한컴산뜻돋움"/>
              </a:rPr>
              <a:t> = "";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</a:t>
            </a:r>
            <a:r>
              <a:rPr lang="en-US" altLang="ko-KR" sz="1200" b="1" dirty="0">
                <a:latin typeface="한컴산뜻돋움"/>
                <a:ea typeface="한컴산뜻돋움"/>
              </a:rPr>
              <a:t> = new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request.setCharacterEncoding</a:t>
            </a:r>
            <a:r>
              <a:rPr lang="en-US" altLang="ko-KR" sz="1200" b="1" dirty="0">
                <a:latin typeface="한컴산뜻돋움"/>
                <a:ea typeface="한컴산뜻돋움"/>
              </a:rPr>
              <a:t>("utf-8");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userID</a:t>
            </a:r>
            <a:r>
              <a:rPr lang="en-US" altLang="ko-KR" sz="1200" b="1" dirty="0">
                <a:latin typeface="한컴산뜻돋움"/>
                <a:ea typeface="한컴산뜻돋움"/>
              </a:rPr>
              <a:t> =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request.getParameter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userID</a:t>
            </a:r>
            <a:r>
              <a:rPr lang="en-US" altLang="ko-KR" sz="1200" b="1" dirty="0"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passwd</a:t>
            </a:r>
            <a:r>
              <a:rPr lang="en-US" altLang="ko-KR" sz="1200" b="1" dirty="0">
                <a:latin typeface="한컴산뜻돋움"/>
                <a:ea typeface="한컴산뜻돋움"/>
              </a:rPr>
              <a:t> =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request.getParameter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passwd</a:t>
            </a:r>
            <a:r>
              <a:rPr lang="en-US" altLang="ko-KR" sz="1200" b="1" dirty="0"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String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viewName</a:t>
            </a:r>
            <a:r>
              <a:rPr lang="en-US" altLang="ko-KR" sz="1200" b="1" dirty="0">
                <a:latin typeface="한컴산뜻돋움"/>
                <a:ea typeface="한컴산뜻돋움"/>
              </a:rPr>
              <a:t>=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getViewName</a:t>
            </a:r>
            <a:r>
              <a:rPr lang="en-US" altLang="ko-KR" sz="1200" b="1" dirty="0">
                <a:latin typeface="한컴산뜻돋움"/>
                <a:ea typeface="한컴산뜻돋움"/>
              </a:rPr>
              <a:t>(request);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mav.addObject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userID</a:t>
            </a:r>
            <a:r>
              <a:rPr lang="en-US" altLang="ko-KR" sz="1200" b="1" dirty="0">
                <a:latin typeface="한컴산뜻돋움"/>
                <a:ea typeface="한컴산뜻돋움"/>
              </a:rPr>
              <a:t>",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userID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mav.addObject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passwd</a:t>
            </a:r>
            <a:r>
              <a:rPr lang="en-US" altLang="ko-KR" sz="1200" b="1" dirty="0">
                <a:latin typeface="한컴산뜻돋움"/>
                <a:ea typeface="한컴산뜻돋움"/>
              </a:rPr>
              <a:t>",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passwd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//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mav.setViewName</a:t>
            </a:r>
            <a:r>
              <a:rPr lang="en-US" altLang="ko-KR" sz="1200" b="1" dirty="0">
                <a:latin typeface="한컴산뜻돋움"/>
                <a:ea typeface="한컴산뜻돋움"/>
              </a:rPr>
              <a:t>("result");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mav.setViewName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viewName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System.out.println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ViewName</a:t>
            </a:r>
            <a:r>
              <a:rPr lang="en-US" altLang="ko-KR" sz="1200" b="1" dirty="0">
                <a:latin typeface="한컴산뜻돋움"/>
                <a:ea typeface="한컴산뜻돋움"/>
              </a:rPr>
              <a:t>:"+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viewName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return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프레임워크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의 특징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3790" y="4184975"/>
            <a:ext cx="7742583" cy="255681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브라우저가 </a:t>
            </a:r>
            <a:r>
              <a:rPr lang="en-US" altLang="ko-KR" sz="1200">
                <a:latin typeface="+mj-ea"/>
                <a:ea typeface="+mj-ea"/>
              </a:rPr>
              <a:t>DispatcherServlet</a:t>
            </a:r>
            <a:r>
              <a:rPr lang="ko-KR" altLang="en-US" sz="1200">
                <a:latin typeface="+mj-ea"/>
                <a:ea typeface="+mj-ea"/>
              </a:rPr>
              <a:t>에 </a:t>
            </a:r>
            <a:r>
              <a:rPr lang="en-US" altLang="ko-KR" sz="1200">
                <a:latin typeface="+mj-ea"/>
                <a:ea typeface="+mj-ea"/>
              </a:rPr>
              <a:t>URL</a:t>
            </a:r>
            <a:r>
              <a:rPr lang="ko-KR" altLang="en-US" sz="1200">
                <a:latin typeface="+mj-ea"/>
                <a:ea typeface="+mj-ea"/>
              </a:rPr>
              <a:t>로 접근하여 해당 정보를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핸들러 매핑에서 해당 요청에 대해 매핑된 컨트롤러가 있는지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매핑된 컨트롤러에 대해 처리를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컨트롤러가 클라이언트의 요청을 처리한 결과와 </a:t>
            </a:r>
            <a:r>
              <a:rPr lang="en-US" altLang="ko-KR" sz="1200">
                <a:latin typeface="+mj-ea"/>
                <a:ea typeface="+mj-ea"/>
              </a:rPr>
              <a:t>View </a:t>
            </a:r>
            <a:r>
              <a:rPr lang="ko-KR" altLang="en-US" sz="1200">
                <a:latin typeface="+mj-ea"/>
                <a:ea typeface="+mj-ea"/>
              </a:rPr>
              <a:t>이름을 </a:t>
            </a:r>
            <a:r>
              <a:rPr lang="en-US" altLang="ko-KR" sz="1200">
                <a:latin typeface="+mj-ea"/>
                <a:ea typeface="+mj-ea"/>
              </a:rPr>
              <a:t>ModelAndView</a:t>
            </a:r>
            <a:r>
              <a:rPr lang="ko-KR" altLang="en-US" sz="1200">
                <a:latin typeface="+mj-ea"/>
                <a:ea typeface="+mj-ea"/>
              </a:rPr>
              <a:t>에 저장해서 </a:t>
            </a:r>
            <a:r>
              <a:rPr lang="en-US" altLang="ko-KR" sz="1200">
                <a:latin typeface="+mj-ea"/>
                <a:ea typeface="+mj-ea"/>
              </a:rPr>
              <a:t>DispatcherServlet</a:t>
            </a:r>
            <a:r>
              <a:rPr lang="ko-KR" altLang="en-US" sz="1200">
                <a:latin typeface="+mj-ea"/>
                <a:ea typeface="+mj-ea"/>
              </a:rPr>
              <a:t>으로 반환합니다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>
                <a:latin typeface="+mj-ea"/>
                <a:ea typeface="+mj-ea"/>
              </a:rPr>
              <a:t>DispatcherServlet</a:t>
            </a:r>
            <a:r>
              <a:rPr lang="ko-KR" altLang="en-US" sz="1200">
                <a:latin typeface="+mj-ea"/>
                <a:ea typeface="+mj-ea"/>
              </a:rPr>
              <a:t>에서는 컨트롤러에서 보내온 </a:t>
            </a:r>
            <a:r>
              <a:rPr lang="en-US" altLang="ko-KR" sz="1200">
                <a:latin typeface="+mj-ea"/>
                <a:ea typeface="+mj-ea"/>
              </a:rPr>
              <a:t>View </a:t>
            </a:r>
            <a:r>
              <a:rPr lang="ko-KR" altLang="en-US" sz="1200">
                <a:latin typeface="+mj-ea"/>
                <a:ea typeface="+mj-ea"/>
              </a:rPr>
              <a:t>이름을 </a:t>
            </a:r>
            <a:r>
              <a:rPr lang="en-US" altLang="ko-KR" sz="1200">
                <a:latin typeface="+mj-ea"/>
                <a:ea typeface="+mj-ea"/>
              </a:rPr>
              <a:t>ViewResolver</a:t>
            </a:r>
            <a:r>
              <a:rPr lang="ko-KR" altLang="en-US" sz="1200">
                <a:latin typeface="+mj-ea"/>
                <a:ea typeface="+mj-ea"/>
              </a:rPr>
              <a:t>로 보내 해당 </a:t>
            </a:r>
            <a:r>
              <a:rPr lang="en-US" altLang="ko-KR" sz="1200">
                <a:latin typeface="+mj-ea"/>
                <a:ea typeface="+mj-ea"/>
              </a:rPr>
              <a:t>View</a:t>
            </a:r>
            <a:r>
              <a:rPr lang="ko-KR" altLang="en-US" sz="1200">
                <a:latin typeface="+mj-ea"/>
                <a:ea typeface="+mj-ea"/>
              </a:rPr>
              <a:t>를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>
                <a:latin typeface="+mj-ea"/>
                <a:ea typeface="+mj-ea"/>
              </a:rPr>
              <a:t>ViewResolver</a:t>
            </a:r>
            <a:r>
              <a:rPr lang="ko-KR" altLang="en-US" sz="1200">
                <a:latin typeface="+mj-ea"/>
                <a:ea typeface="+mj-ea"/>
              </a:rPr>
              <a:t>는 요청한 </a:t>
            </a:r>
            <a:r>
              <a:rPr lang="en-US" altLang="ko-KR" sz="1200">
                <a:latin typeface="+mj-ea"/>
                <a:ea typeface="+mj-ea"/>
              </a:rPr>
              <a:t>View</a:t>
            </a:r>
            <a:r>
              <a:rPr lang="ko-KR" altLang="en-US" sz="1200">
                <a:latin typeface="+mj-ea"/>
                <a:ea typeface="+mj-ea"/>
              </a:rPr>
              <a:t>를 보냅니다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>
                <a:latin typeface="+mj-ea"/>
                <a:ea typeface="+mj-ea"/>
              </a:rPr>
              <a:t>View</a:t>
            </a:r>
            <a:r>
              <a:rPr lang="ko-KR" altLang="en-US" sz="1200">
                <a:latin typeface="+mj-ea"/>
                <a:ea typeface="+mj-ea"/>
              </a:rPr>
              <a:t>의 처리 결과를 </a:t>
            </a:r>
            <a:r>
              <a:rPr lang="en-US" altLang="ko-KR" sz="1200">
                <a:latin typeface="+mj-ea"/>
                <a:ea typeface="+mj-ea"/>
              </a:rPr>
              <a:t>DispatcherServlet</a:t>
            </a:r>
            <a:r>
              <a:rPr lang="ko-KR" altLang="en-US" sz="1200">
                <a:latin typeface="+mj-ea"/>
                <a:ea typeface="+mj-ea"/>
              </a:rPr>
              <a:t>으로 보냅니다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>
                <a:latin typeface="+mj-ea"/>
                <a:ea typeface="+mj-ea"/>
              </a:rPr>
              <a:t>DispatcherServlet</a:t>
            </a:r>
            <a:r>
              <a:rPr lang="ko-KR" altLang="en-US" sz="1200">
                <a:latin typeface="+mj-ea"/>
                <a:ea typeface="+mj-ea"/>
              </a:rPr>
              <a:t>은 최종 결과를 브라우저로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5556" y="1234455"/>
            <a:ext cx="39259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스프링 프레임워크 </a:t>
            </a:r>
            <a:r>
              <a:rPr lang="en-US" altLang="ko-KR" sz="1200" b="1">
                <a:latin typeface="+mj-ea"/>
                <a:ea typeface="+mj-ea"/>
              </a:rPr>
              <a:t>MVC </a:t>
            </a:r>
            <a:r>
              <a:rPr lang="ko-KR" altLang="en-US" sz="1200" b="1">
                <a:latin typeface="+mj-ea"/>
                <a:ea typeface="+mj-ea"/>
              </a:rPr>
              <a:t>기능</a:t>
            </a:r>
            <a:r>
              <a:rPr lang="en-US" altLang="ko-KR" sz="1200" b="1">
                <a:latin typeface="+mj-ea"/>
                <a:ea typeface="+mj-ea"/>
              </a:rPr>
              <a:t> </a:t>
            </a:r>
            <a:r>
              <a:rPr lang="ko-KR" altLang="en-US" sz="1200" b="1">
                <a:latin typeface="+mj-ea"/>
                <a:ea typeface="+mj-ea"/>
              </a:rPr>
              <a:t>수행 과정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426404" y="1234455"/>
            <a:ext cx="5873750" cy="301783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648072"/>
            <a:ext cx="6400800" cy="52015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요청명과 동일한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표시하기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8675" name="직사각형 28674"/>
          <p:cNvSpPr txBox="1"/>
          <p:nvPr/>
        </p:nvSpPr>
        <p:spPr>
          <a:xfrm>
            <a:off x="-1" y="554252"/>
            <a:ext cx="9144001" cy="612086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private  String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getViewName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HttpServletRequest</a:t>
            </a:r>
            <a:r>
              <a:rPr lang="en-US" altLang="ko-KR" sz="1200" b="1" dirty="0">
                <a:latin typeface="한컴산뜻돋움"/>
                <a:ea typeface="한컴산뜻돋움"/>
              </a:rPr>
              <a:t> request) throws Exception 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String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contextPath</a:t>
            </a:r>
            <a:r>
              <a:rPr lang="en-US" altLang="ko-KR" sz="1200" b="1" dirty="0">
                <a:latin typeface="한컴산뜻돋움"/>
                <a:ea typeface="한컴산뜻돋움"/>
              </a:rPr>
              <a:t> =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request.getContextPath</a:t>
            </a:r>
            <a:r>
              <a:rPr lang="en-US" altLang="ko-KR" sz="12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String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uri</a:t>
            </a:r>
            <a:r>
              <a:rPr lang="en-US" altLang="ko-KR" sz="1200" b="1" dirty="0">
                <a:latin typeface="한컴산뜻돋움"/>
                <a:ea typeface="한컴산뜻돋움"/>
              </a:rPr>
              <a:t> = (String)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request.getAttribute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javax.servlet.include.request_uri</a:t>
            </a:r>
            <a:r>
              <a:rPr lang="en-US" altLang="ko-KR" sz="1200" b="1" dirty="0"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if(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uri</a:t>
            </a:r>
            <a:r>
              <a:rPr lang="en-US" altLang="ko-KR" sz="1200" b="1" dirty="0">
                <a:latin typeface="한컴산뜻돋움"/>
                <a:ea typeface="한컴산뜻돋움"/>
              </a:rPr>
              <a:t> == null ||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uri.trim</a:t>
            </a:r>
            <a:r>
              <a:rPr lang="en-US" altLang="ko-KR" sz="1200" b="1" dirty="0">
                <a:latin typeface="한컴산뜻돋움"/>
                <a:ea typeface="한컴산뜻돋움"/>
              </a:rPr>
              <a:t>().equals("")) 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uri</a:t>
            </a:r>
            <a:r>
              <a:rPr lang="en-US" altLang="ko-KR" sz="1200" b="1" dirty="0">
                <a:latin typeface="한컴산뜻돋움"/>
                <a:ea typeface="한컴산뜻돋움"/>
              </a:rPr>
              <a:t> =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request.getRequestURI</a:t>
            </a:r>
            <a:r>
              <a:rPr lang="en-US" altLang="ko-KR" sz="12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}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int</a:t>
            </a:r>
            <a:r>
              <a:rPr lang="en-US" altLang="ko-KR" sz="1200" b="1" dirty="0">
                <a:latin typeface="한컴산뜻돋움"/>
                <a:ea typeface="한컴산뜻돋움"/>
              </a:rPr>
              <a:t> begin = 0;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if(!((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contextPath</a:t>
            </a:r>
            <a:r>
              <a:rPr lang="en-US" altLang="ko-KR" sz="1200" b="1" dirty="0">
                <a:latin typeface="한컴산뜻돋움"/>
                <a:ea typeface="한컴산뜻돋움"/>
              </a:rPr>
              <a:t>==null)||("".equals(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contextPath</a:t>
            </a:r>
            <a:r>
              <a:rPr lang="en-US" altLang="ko-KR" sz="1200" b="1" dirty="0">
                <a:latin typeface="한컴산뜻돋움"/>
                <a:ea typeface="한컴산뜻돋움"/>
              </a:rPr>
              <a:t>)))){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   begin =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contextPath.length</a:t>
            </a:r>
            <a:r>
              <a:rPr lang="en-US" altLang="ko-KR" sz="1200" b="1" dirty="0">
                <a:latin typeface="한컴산뜻돋움"/>
                <a:ea typeface="한컴산뜻돋움"/>
              </a:rPr>
              <a:t>();</a:t>
            </a:r>
            <a:r>
              <a:rPr lang="ko-KR" altLang="en-US" sz="1200" b="1" dirty="0">
                <a:latin typeface="한컴산뜻돋움"/>
                <a:ea typeface="한컴산뜻돋움"/>
              </a:rPr>
              <a:t>   </a:t>
            </a:r>
            <a:r>
              <a:rPr lang="en-US" altLang="ko-KR" sz="1200" b="1" dirty="0">
                <a:latin typeface="한컴산뜻돋움"/>
                <a:ea typeface="한컴산뜻돋움"/>
              </a:rPr>
              <a:t>//</a:t>
            </a:r>
            <a:r>
              <a:rPr lang="ko-KR" altLang="en-US" sz="1200" b="1" dirty="0">
                <a:latin typeface="한컴산뜻돋움"/>
                <a:ea typeface="한컴산뜻돋움"/>
              </a:rPr>
              <a:t> 전체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요청명의</a:t>
            </a:r>
            <a:r>
              <a:rPr lang="ko-KR" altLang="en-US" sz="1200" b="1" dirty="0">
                <a:latin typeface="한컴산뜻돋움"/>
                <a:ea typeface="한컴산뜻돋움"/>
              </a:rPr>
              <a:t> 길이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}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int</a:t>
            </a:r>
            <a:r>
              <a:rPr lang="en-US" altLang="ko-KR" sz="1200" b="1" dirty="0">
                <a:latin typeface="한컴산뜻돋움"/>
                <a:ea typeface="한컴산뜻돋움"/>
              </a:rPr>
              <a:t> end;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if(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uri.indexOf</a:t>
            </a:r>
            <a:r>
              <a:rPr lang="en-US" altLang="ko-KR" sz="1200" b="1" dirty="0">
                <a:latin typeface="한컴산뜻돋움"/>
                <a:ea typeface="한컴산뜻돋움"/>
              </a:rPr>
              <a:t>(";")!=-1){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   end=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uri.indexOf</a:t>
            </a:r>
            <a:r>
              <a:rPr lang="en-US" altLang="ko-KR" sz="1200" b="1" dirty="0">
                <a:latin typeface="한컴산뜻돋움"/>
                <a:ea typeface="한컴산뜻돋움"/>
              </a:rPr>
              <a:t>(";");</a:t>
            </a:r>
            <a:r>
              <a:rPr lang="ko-KR" altLang="en-US" sz="1200" b="1" dirty="0">
                <a:latin typeface="한컴산뜻돋움"/>
                <a:ea typeface="한컴산뜻돋움"/>
              </a:rPr>
              <a:t>      </a:t>
            </a:r>
            <a:r>
              <a:rPr lang="en-US" altLang="ko-KR" sz="1200" b="1" dirty="0">
                <a:latin typeface="한컴산뜻돋움"/>
                <a:ea typeface="한컴산뜻돋움"/>
              </a:rPr>
              <a:t>//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uri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에 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;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이 있을 경우 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;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문자 위치를 구함</a:t>
            </a:r>
            <a:endParaRPr lang="ko-KR" altLang="en-US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}else if(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uri.indexOf</a:t>
            </a:r>
            <a:r>
              <a:rPr lang="en-US" altLang="ko-KR" sz="1200" b="1" dirty="0">
                <a:latin typeface="한컴산뜻돋움"/>
                <a:ea typeface="한컴산뜻돋움"/>
              </a:rPr>
              <a:t>("?")!=-1){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   end=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uri.indexOf</a:t>
            </a:r>
            <a:r>
              <a:rPr lang="en-US" altLang="ko-KR" sz="1200" b="1" dirty="0">
                <a:latin typeface="한컴산뜻돋움"/>
                <a:ea typeface="한컴산뜻돋움"/>
              </a:rPr>
              <a:t>("?");</a:t>
            </a:r>
            <a:r>
              <a:rPr lang="ko-KR" altLang="en-US" sz="1200" b="1" dirty="0">
                <a:latin typeface="한컴산뜻돋움"/>
                <a:ea typeface="한컴산뜻돋움"/>
              </a:rPr>
              <a:t>    </a:t>
            </a:r>
            <a:r>
              <a:rPr lang="en-US" altLang="ko-KR" sz="1200" b="1" dirty="0">
                <a:latin typeface="한컴산뜻돋움"/>
                <a:ea typeface="한컴산뜻돋움"/>
              </a:rPr>
              <a:t>//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uri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에 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?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가 있을 경우 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?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문자 위치를 구함</a:t>
            </a:r>
            <a:endParaRPr lang="ko-KR" altLang="en-US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}else{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   end=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uri.length</a:t>
            </a:r>
            <a:r>
              <a:rPr lang="en-US" altLang="ko-KR" sz="12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}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String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fileName</a:t>
            </a:r>
            <a:r>
              <a:rPr lang="en-US" altLang="ko-KR" sz="1200" b="1" dirty="0">
                <a:latin typeface="한컴산뜻돋움"/>
                <a:ea typeface="한컴산뜻돋움"/>
              </a:rPr>
              <a:t>=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uri.substring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begin,end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if(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fileName.indexOf</a:t>
            </a:r>
            <a:r>
              <a:rPr lang="en-US" altLang="ko-KR" sz="1200" b="1" dirty="0">
                <a:latin typeface="한컴산뜻돋움"/>
                <a:ea typeface="한컴산뜻돋움"/>
              </a:rPr>
              <a:t>(".")!=-1){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fileName</a:t>
            </a:r>
            <a:r>
              <a:rPr lang="en-US" altLang="ko-KR" sz="1200" b="1" dirty="0">
                <a:latin typeface="한컴산뜻돋움"/>
                <a:ea typeface="한컴산뜻돋움"/>
              </a:rPr>
              <a:t>=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fileName.substring</a:t>
            </a:r>
            <a:r>
              <a:rPr lang="en-US" altLang="ko-KR" sz="1200" b="1" dirty="0">
                <a:latin typeface="한컴산뜻돋움"/>
                <a:ea typeface="한컴산뜻돋움"/>
              </a:rPr>
              <a:t>(0,fileName.lastIndexOf("."));</a:t>
            </a:r>
            <a:r>
              <a:rPr lang="ko-KR" altLang="en-US" sz="1200" b="1" dirty="0">
                <a:latin typeface="한컴산뜻돋움"/>
                <a:ea typeface="한컴산뜻돋움"/>
              </a:rPr>
              <a:t>  </a:t>
            </a: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                              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요청명에서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역순 최초 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.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위치를 구한 후 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.do</a:t>
            </a:r>
            <a:r>
              <a:rPr lang="ko-KR" altLang="en-US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앞에까지의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문자열 구함</a:t>
            </a:r>
            <a:endParaRPr lang="ko-KR" altLang="en-US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}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if(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fileName.lastIndexOf</a:t>
            </a:r>
            <a:r>
              <a:rPr lang="en-US" altLang="ko-KR" sz="1200" b="1" dirty="0">
                <a:latin typeface="한컴산뜻돋움"/>
                <a:ea typeface="한컴산뜻돋움"/>
              </a:rPr>
              <a:t>("/")!=-1){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fileName</a:t>
            </a:r>
            <a:r>
              <a:rPr lang="en-US" altLang="ko-KR" sz="1200" b="1" dirty="0">
                <a:latin typeface="한컴산뜻돋움"/>
                <a:ea typeface="한컴산뜻돋움"/>
              </a:rPr>
              <a:t>=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fileName.substring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fileName.lastIndexOf</a:t>
            </a:r>
            <a:r>
              <a:rPr lang="en-US" altLang="ko-KR" sz="1200" b="1" dirty="0">
                <a:latin typeface="한컴산뜻돋움"/>
                <a:ea typeface="한컴산뜻돋움"/>
              </a:rPr>
              <a:t>("/"),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fileName.length</a:t>
            </a:r>
            <a:r>
              <a:rPr lang="en-US" altLang="ko-KR" sz="1200" b="1" dirty="0">
                <a:latin typeface="한컴산뜻돋움"/>
                <a:ea typeface="한컴산뜻돋움"/>
              </a:rPr>
              <a:t>());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                            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요청명에서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역순 최초 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/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위치를 구한 후 </a:t>
            </a:r>
            <a:r>
              <a:rPr lang="en-US" altLang="ko-KR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/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다음부터의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문자열을 구함</a:t>
            </a:r>
            <a:endParaRPr lang="ko-KR" altLang="en-US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}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   return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fileName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   }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}</a:t>
            </a:r>
          </a:p>
        </p:txBody>
      </p:sp>
      <p:pic>
        <p:nvPicPr>
          <p:cNvPr id="28676" name="그림 2867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30099" y="3837623"/>
            <a:ext cx="5315789" cy="43268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요청명과 동일한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표시하기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164" y="1560443"/>
            <a:ext cx="8110331" cy="447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http://localhost:8090/pro21/test/loginForm.jsp</a:t>
            </a:r>
            <a:r>
              <a:rPr lang="ko-KR" altLang="en-US" sz="1200">
                <a:latin typeface="+mj-ea"/>
                <a:ea typeface="+mj-ea"/>
              </a:rPr>
              <a:t>로 요청한 후 아이디와 비밀번호를 입력하고로그인을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그러면 </a:t>
            </a:r>
            <a:r>
              <a:rPr lang="en-US" altLang="ko-KR" sz="1200">
                <a:latin typeface="+mj-ea"/>
                <a:ea typeface="+mj-ea"/>
              </a:rPr>
              <a:t>/test/login.do</a:t>
            </a:r>
            <a:r>
              <a:rPr lang="ko-KR" altLang="en-US" sz="1200">
                <a:latin typeface="+mj-ea"/>
                <a:ea typeface="+mj-ea"/>
              </a:rPr>
              <a:t>로 요청하므로 </a:t>
            </a:r>
            <a:r>
              <a:rPr lang="en-US" altLang="ko-KR" sz="1200">
                <a:latin typeface="+mj-ea"/>
                <a:ea typeface="+mj-ea"/>
              </a:rPr>
              <a:t>login.jsp</a:t>
            </a:r>
            <a:r>
              <a:rPr lang="ko-KR" altLang="en-US" sz="1200">
                <a:latin typeface="+mj-ea"/>
                <a:ea typeface="+mj-ea"/>
              </a:rPr>
              <a:t>에 결과를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74664" y="2630170"/>
            <a:ext cx="5943600" cy="798830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562399" y="3726655"/>
            <a:ext cx="5162550" cy="7715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25448" y="3110240"/>
            <a:ext cx="458977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6490" y="2069703"/>
            <a:ext cx="3199806" cy="27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※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login.jsp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는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result.jsp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를 복사하여 사용한다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요청명과 동일한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표시하기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57325" y="1476164"/>
            <a:ext cx="6229350" cy="250507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요청명과 동일한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표시하기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4" name="직사각형 13"/>
          <p:cNvSpPr txBox="1"/>
          <p:nvPr/>
        </p:nvSpPr>
        <p:spPr>
          <a:xfrm>
            <a:off x="505063" y="1735454"/>
            <a:ext cx="7701677" cy="3739516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ko-KR" sz="1200" b="1">
                <a:latin typeface="한컴산뜻돋움"/>
                <a:ea typeface="한컴산뜻돋움"/>
              </a:rPr>
              <a:t>http://localhost:8080/project/list.jsp</a:t>
            </a:r>
          </a:p>
          <a:p>
            <a:pPr>
              <a:defRPr/>
            </a:pPr>
            <a:r>
              <a:rPr lang="ko-KR" altLang="ko-KR" sz="1200" b="1">
                <a:latin typeface="한컴산뜻돋움"/>
                <a:ea typeface="한컴산뜻돋움"/>
              </a:rPr>
              <a:t>  </a:t>
            </a:r>
          </a:p>
          <a:p>
            <a:pPr>
              <a:defRPr/>
            </a:pPr>
            <a:r>
              <a:rPr lang="ko-KR" altLang="ko-KR" sz="1200" b="1">
                <a:latin typeface="한컴산뜻돋움"/>
                <a:ea typeface="한컴산뜻돋움"/>
              </a:rPr>
              <a:t>request.getContextPath()  = 프로젝트 Path만</a:t>
            </a:r>
          </a:p>
          <a:p>
            <a:pPr>
              <a:defRPr/>
            </a:pPr>
            <a:r>
              <a:rPr lang="ko-KR" altLang="ko-KR" sz="1200" b="1">
                <a:latin typeface="한컴산뜻돋움"/>
                <a:ea typeface="한컴산뜻돋움"/>
              </a:rPr>
              <a:t>[return]        /project </a:t>
            </a:r>
          </a:p>
          <a:p>
            <a:pPr>
              <a:defRPr/>
            </a:pPr>
            <a:r>
              <a:rPr lang="ko-KR" altLang="ko-KR" sz="1200" b="1">
                <a:latin typeface="한컴산뜻돋움"/>
                <a:ea typeface="한컴산뜻돋움"/>
              </a:rPr>
              <a:t>  </a:t>
            </a:r>
          </a:p>
          <a:p>
            <a:pPr>
              <a:defRPr/>
            </a:pPr>
            <a:r>
              <a:rPr lang="ko-KR" altLang="ko-KR" sz="1200" b="1">
                <a:latin typeface="한컴산뜻돋움"/>
                <a:ea typeface="한컴산뜻돋움"/>
              </a:rPr>
              <a:t>request.getRequestURI()  = 프로젝트/ 파일경로까지</a:t>
            </a:r>
          </a:p>
          <a:p>
            <a:pPr>
              <a:defRPr/>
            </a:pPr>
            <a:r>
              <a:rPr lang="ko-KR" altLang="ko-KR" sz="1200" b="1">
                <a:latin typeface="한컴산뜻돋움"/>
                <a:ea typeface="한컴산뜻돋움"/>
              </a:rPr>
              <a:t>[return]        /project/list.jsp </a:t>
            </a:r>
          </a:p>
          <a:p>
            <a:pPr>
              <a:defRPr/>
            </a:pPr>
            <a:endParaRPr lang="ko-KR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String url=request.getRequestURI.split(''/");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String Name=url[url.length-1];                      //list.jsp</a:t>
            </a:r>
          </a:p>
          <a:p>
            <a:pPr>
              <a:defRPr/>
            </a:pPr>
            <a:endParaRPr lang="ko-KR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ko-KR" sz="1200" b="1">
                <a:latin typeface="한컴산뜻돋움"/>
                <a:ea typeface="한컴산뜻돋움"/>
              </a:rPr>
              <a:t>request.getRequestURL()  = 전체 경로</a:t>
            </a:r>
          </a:p>
          <a:p>
            <a:pPr>
              <a:defRPr/>
            </a:pPr>
            <a:r>
              <a:rPr lang="ko-KR" altLang="ko-KR" sz="1200" b="1">
                <a:latin typeface="한컴산뜻돋움"/>
                <a:ea typeface="한컴산뜻돋움"/>
              </a:rPr>
              <a:t>[return]   http://localhost:8080/project/list.jsp</a:t>
            </a:r>
          </a:p>
          <a:p>
            <a:pPr>
              <a:defRPr/>
            </a:pPr>
            <a:r>
              <a:rPr lang="ko-KR" altLang="ko-KR" sz="1200" b="1">
                <a:latin typeface="한컴산뜻돋움"/>
                <a:ea typeface="한컴산뜻돋움"/>
              </a:rPr>
              <a:t>  </a:t>
            </a:r>
          </a:p>
          <a:p>
            <a:pPr>
              <a:defRPr/>
            </a:pPr>
            <a:r>
              <a:rPr lang="ko-KR" altLang="ko-KR" sz="1200" b="1">
                <a:latin typeface="한컴산뜻돋움"/>
                <a:ea typeface="한컴산뜻돋움"/>
              </a:rPr>
              <a:t>request.ServletPath()  = 파일명만</a:t>
            </a:r>
          </a:p>
          <a:p>
            <a:pPr>
              <a:defRPr/>
            </a:pPr>
            <a:r>
              <a:rPr lang="ko-KR" altLang="ko-KR" sz="1200" b="1">
                <a:latin typeface="한컴산뜻돋움"/>
                <a:ea typeface="한컴산뜻돋움"/>
              </a:rPr>
              <a:t>[return]          /list.jsp</a:t>
            </a:r>
          </a:p>
          <a:p>
            <a:pPr>
              <a:defRPr/>
            </a:pPr>
            <a:r>
              <a:rPr lang="ko-KR" altLang="ko-KR" sz="1200" b="1">
                <a:latin typeface="한컴산뜻돋움"/>
                <a:ea typeface="한컴산뜻돋움"/>
              </a:rPr>
              <a:t>  </a:t>
            </a:r>
          </a:p>
          <a:p>
            <a:pPr>
              <a:defRPr/>
            </a:pPr>
            <a:r>
              <a:rPr lang="ko-KR" altLang="ko-KR" sz="1200" b="1">
                <a:latin typeface="한컴산뜻돋움"/>
                <a:ea typeface="한컴산뜻돋움"/>
              </a:rPr>
              <a:t>request.getRealPath("")  = 서버 or 로컬 웹 애플리케이션 절대경로</a:t>
            </a:r>
          </a:p>
          <a:p>
            <a:pPr>
              <a:defRPr/>
            </a:pPr>
            <a:r>
              <a:rPr lang="ko-KR" altLang="ko-KR" sz="1200" b="1">
                <a:latin typeface="한컴산뜻돋움"/>
                <a:ea typeface="한컴산뜻돋움"/>
              </a:rPr>
              <a:t>[return]         c:\project\webapps\project\</a:t>
            </a:r>
          </a:p>
          <a:p>
            <a:pPr>
              <a:defRPr/>
            </a:pPr>
            <a:r>
              <a:rPr lang="ko-KR" altLang="ko-KR" sz="1200" b="1">
                <a:latin typeface="한컴산뜻돋움"/>
                <a:ea typeface="한컴산뜻돋움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05119" y="497205"/>
            <a:ext cx="7605211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21.2 SimpleUrlController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3304" y="5039139"/>
            <a:ext cx="7345018" cy="90255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브라우저에서 </a:t>
            </a:r>
            <a:r>
              <a:rPr lang="en-US" altLang="ko-KR" sz="1200">
                <a:latin typeface="+mj-ea"/>
                <a:ea typeface="+mj-ea"/>
              </a:rPr>
              <a:t>http://locahost:8090/pro21/test/index.do</a:t>
            </a:r>
            <a:r>
              <a:rPr lang="ko-KR" altLang="en-US" sz="1200">
                <a:latin typeface="+mj-ea"/>
                <a:ea typeface="+mj-ea"/>
              </a:rPr>
              <a:t>로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>
                <a:latin typeface="+mj-ea"/>
                <a:ea typeface="+mj-ea"/>
              </a:rPr>
              <a:t>DispatcherServlet</a:t>
            </a:r>
            <a:r>
              <a:rPr lang="ko-KR" altLang="en-US" sz="1200">
                <a:latin typeface="+mj-ea"/>
                <a:ea typeface="+mj-ea"/>
              </a:rPr>
              <a:t>은 요청에 대해 미리 </a:t>
            </a:r>
            <a:r>
              <a:rPr lang="en-US" altLang="ko-KR" sz="1200">
                <a:latin typeface="+mj-ea"/>
                <a:ea typeface="+mj-ea"/>
              </a:rPr>
              <a:t>action-servlet.xml</a:t>
            </a:r>
            <a:r>
              <a:rPr lang="ko-KR" altLang="en-US" sz="1200">
                <a:latin typeface="+mj-ea"/>
                <a:ea typeface="+mj-ea"/>
              </a:rPr>
              <a:t>에 매핑된 </a:t>
            </a:r>
            <a:r>
              <a:rPr lang="en-US" altLang="ko-KR" sz="1200">
                <a:latin typeface="+mj-ea"/>
                <a:ea typeface="+mj-ea"/>
              </a:rPr>
              <a:t>SimpleUrlController</a:t>
            </a:r>
            <a:r>
              <a:rPr lang="ko-KR" altLang="en-US" sz="1200">
                <a:latin typeface="+mj-ea"/>
                <a:ea typeface="+mj-ea"/>
              </a:rPr>
              <a:t>를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컨트롤러는 요청에 대해 </a:t>
            </a:r>
            <a:r>
              <a:rPr lang="en-US" altLang="ko-KR" sz="1200">
                <a:latin typeface="+mj-ea"/>
                <a:ea typeface="+mj-ea"/>
              </a:rPr>
              <a:t>test </a:t>
            </a:r>
            <a:r>
              <a:rPr lang="ko-KR" altLang="en-US" sz="1200">
                <a:latin typeface="+mj-ea"/>
                <a:ea typeface="+mj-ea"/>
              </a:rPr>
              <a:t>폴더에 있는 </a:t>
            </a:r>
            <a:r>
              <a:rPr lang="en-US" altLang="ko-KR" sz="1200">
                <a:latin typeface="+mj-ea"/>
                <a:ea typeface="+mj-ea"/>
              </a:rPr>
              <a:t>index.jsp</a:t>
            </a:r>
            <a:r>
              <a:rPr lang="ko-KR" altLang="en-US" sz="1200">
                <a:latin typeface="+mj-ea"/>
                <a:ea typeface="+mj-ea"/>
              </a:rPr>
              <a:t>를 브라우저로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4217" y="1520687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SimpleUrlController </a:t>
            </a:r>
            <a:r>
              <a:rPr lang="ko-KR" altLang="en-US" sz="1200" b="1">
                <a:latin typeface="+mj-ea"/>
                <a:ea typeface="+mj-ea"/>
              </a:rPr>
              <a:t>실행 과정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587005" y="1797686"/>
            <a:ext cx="5875337" cy="301783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80930"/>
            <a:ext cx="8241316" cy="45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새 프로젝트 </a:t>
            </a:r>
            <a:r>
              <a:rPr lang="en-US" altLang="ko-KR" sz="1200">
                <a:latin typeface="+mj-ea"/>
                <a:ea typeface="+mj-ea"/>
              </a:rPr>
              <a:t>pro21</a:t>
            </a:r>
            <a:r>
              <a:rPr lang="ko-KR" altLang="en-US" sz="1200">
                <a:latin typeface="+mj-ea"/>
                <a:ea typeface="+mj-ea"/>
              </a:rPr>
              <a:t>을 만들고 이 책과 함께 제공하는 스프링 </a:t>
            </a:r>
            <a:r>
              <a:rPr lang="en-US" altLang="ko-KR" sz="1200">
                <a:latin typeface="+mj-ea"/>
                <a:ea typeface="+mj-ea"/>
              </a:rPr>
              <a:t>3.0 </a:t>
            </a:r>
            <a:r>
              <a:rPr lang="ko-KR" altLang="en-US" sz="1200">
                <a:latin typeface="+mj-ea"/>
                <a:ea typeface="+mj-ea"/>
              </a:rPr>
              <a:t>라이브러리 파일들을 복사해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 /WebContent/WEB-INF/lib </a:t>
            </a:r>
            <a:r>
              <a:rPr lang="ko-KR" altLang="en-US" sz="1200">
                <a:latin typeface="+mj-ea"/>
                <a:ea typeface="+mj-ea"/>
              </a:rPr>
              <a:t>폴더에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21545" y="1942595"/>
            <a:ext cx="2576218" cy="4820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5119" y="497205"/>
            <a:ext cx="7605211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21.2 SimpleUrlController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46043" y="1530626"/>
            <a:ext cx="7792279" cy="44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com.spring.ex01 </a:t>
            </a:r>
            <a:r>
              <a:rPr lang="ko-KR" altLang="en-US" sz="1200">
                <a:latin typeface="+mj-ea"/>
                <a:ea typeface="+mj-ea"/>
              </a:rPr>
              <a:t>패키지와 </a:t>
            </a:r>
            <a:r>
              <a:rPr lang="en-US" altLang="ko-KR" sz="1200">
                <a:latin typeface="+mj-ea"/>
                <a:ea typeface="+mj-ea"/>
              </a:rPr>
              <a:t>test </a:t>
            </a:r>
            <a:r>
              <a:rPr lang="ko-KR" altLang="en-US" sz="1200">
                <a:latin typeface="+mj-ea"/>
                <a:ea typeface="+mj-ea"/>
              </a:rPr>
              <a:t>폴더를 만들고 요청 처리에 사용할 파일인 </a:t>
            </a:r>
            <a:r>
              <a:rPr lang="en-US" altLang="ko-KR" sz="1200">
                <a:latin typeface="+mj-ea"/>
                <a:ea typeface="+mj-ea"/>
              </a:rPr>
              <a:t>web.xml, actionservlet.xml,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 SimpleUrlController.java, index.jsp</a:t>
            </a:r>
            <a:r>
              <a:rPr lang="ko-KR" altLang="en-US" sz="1200">
                <a:latin typeface="+mj-ea"/>
                <a:ea typeface="+mj-ea"/>
              </a:rPr>
              <a:t>를 각각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888697" y="2041193"/>
            <a:ext cx="2273300" cy="308451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5119" y="497205"/>
            <a:ext cx="7605211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21.2 SimpleUrlController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4" name="직사각형 3"/>
          <p:cNvSpPr/>
          <p:nvPr/>
        </p:nvSpPr>
        <p:spPr>
          <a:xfrm>
            <a:off x="689119" y="1426120"/>
            <a:ext cx="2964671" cy="267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b="1"/>
              <a:t>실습에 필요한 여러 가지 파일에 관한 설명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09919" y="1717883"/>
          <a:ext cx="733022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5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4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web.xml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브라우저에서 *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.do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요청 시 스프링의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DispatcherServlet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클래스가 요청을 받을 수 있게 서블릿 매핑을 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action-servlet.xml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스프링 프레임워크에서 필요한 빈들을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SimpleUrlController.java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매핑된 요청에 대해 컨트롤러의 기능을 수행합니다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index.jsp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요청에 대해 컨트롤러가 브라우저로 전송하는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입니다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5119" y="497205"/>
            <a:ext cx="7605211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21.2 SimpleUrlController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2427</Words>
  <Application>Microsoft Office PowerPoint</Application>
  <PresentationFormat>화면 슬라이드 쇼(4:3)</PresentationFormat>
  <Paragraphs>586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맑은 고딕</vt:lpstr>
      <vt:lpstr>한컴산뜻돋움</vt:lpstr>
      <vt:lpstr>함초롬돋움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BIG603-02</cp:lastModifiedBy>
  <cp:revision>678</cp:revision>
  <dcterms:created xsi:type="dcterms:W3CDTF">2018-08-29T04:30:46Z</dcterms:created>
  <dcterms:modified xsi:type="dcterms:W3CDTF">2023-03-03T07:22:43Z</dcterms:modified>
  <cp:version/>
</cp:coreProperties>
</file>