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87" r:id="rId33"/>
    <p:sldId id="288" r:id="rId34"/>
    <p:sldId id="290" r:id="rId35"/>
    <p:sldId id="291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9"/>
    <p:restoredTop sz="94660"/>
  </p:normalViewPr>
  <p:slideViewPr>
    <p:cSldViewPr snapToGrid="0">
      <p:cViewPr varScale="1">
        <p:scale>
          <a:sx n="105" d="100"/>
          <a:sy n="105" d="100"/>
        </p:scale>
        <p:origin x="1244" y="8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ithseungryu.tistory.com/9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22</a:t>
            </a:r>
            <a:r>
              <a:rPr lang="ko-KR" altLang="en-US" sz="2800"/>
              <a:t>장</a:t>
            </a:r>
            <a:r>
              <a:rPr lang="en-US" altLang="ko-KR" sz="2800"/>
              <a:t> </a:t>
            </a:r>
            <a:r>
              <a:rPr lang="ko-KR" altLang="en-US" sz="2800"/>
              <a:t>스프링 </a:t>
            </a:r>
            <a:r>
              <a:rPr lang="en-US" altLang="ko-KR" sz="2800"/>
              <a:t>JDBC </a:t>
            </a:r>
            <a:r>
              <a:rPr lang="ko-KR" altLang="en-US" sz="2800"/>
              <a:t>기능</a:t>
            </a:r>
            <a:endParaRPr lang="ko-KR" altLang="en-US" sz="2800" spc="-88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22.1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스프링 </a:t>
            </a: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JDBC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로 데이터베이스와 연동 설정하기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2">
                    <a:lumMod val="90000"/>
                  </a:schemeClr>
                </a:solidFill>
              </a:rPr>
              <a:t>22.2  JdbcTemplate </a:t>
            </a:r>
            <a:r>
              <a:rPr lang="ko-KR" altLang="en-US" sz="2000">
                <a:solidFill>
                  <a:schemeClr val="bg2">
                    <a:lumMod val="90000"/>
                  </a:schemeClr>
                </a:solidFill>
              </a:rPr>
              <a:t>클래스 이용해 회원 정보 조회하기</a:t>
            </a:r>
            <a:endParaRPr lang="en-US" altLang="ko-KR" sz="20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1449899"/>
            <a:ext cx="7040839" cy="46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6148" name="그림 614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785524" y="981075"/>
            <a:ext cx="4359492" cy="5876925"/>
          </a:xfrm>
          <a:prstGeom prst="rect">
            <a:avLst/>
          </a:prstGeom>
          <a:ln w="9525" cap="flat" cmpd="sng">
            <a:solidFill>
              <a:srgbClr val="800080"/>
            </a:solidFill>
            <a:prstDash val="solid"/>
            <a:round/>
          </a:ln>
        </p:spPr>
      </p:pic>
      <p:pic>
        <p:nvPicPr>
          <p:cNvPr id="6149" name="그림 6148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547812" y="2758963"/>
            <a:ext cx="1724025" cy="533400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</p:pic>
      <p:sp>
        <p:nvSpPr>
          <p:cNvPr id="6150" name="자유형 6149"/>
          <p:cNvSpPr/>
          <p:nvPr/>
        </p:nvSpPr>
        <p:spPr>
          <a:xfrm>
            <a:off x="3295466" y="2672357"/>
            <a:ext cx="455001" cy="383382"/>
          </a:xfrm>
          <a:custGeom>
            <a:avLst/>
            <a:gdLst>
              <a:gd name="connsiteX0" fmla="*/ -4579 w 455001"/>
              <a:gd name="connsiteY0" fmla="*/ 356788 h 383382"/>
              <a:gd name="connsiteX1" fmla="*/ 414520 w 455001"/>
              <a:gd name="connsiteY1" fmla="*/ 356788 h 383382"/>
              <a:gd name="connsiteX2" fmla="*/ 443095 w 455001"/>
              <a:gd name="connsiteY2" fmla="*/ -5161 h 38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01" h="383382">
                <a:moveTo>
                  <a:pt x="-4579" y="356788"/>
                </a:moveTo>
                <a:cubicBezTo>
                  <a:pt x="65270" y="356788"/>
                  <a:pt x="339908" y="417113"/>
                  <a:pt x="414520" y="356788"/>
                </a:cubicBezTo>
                <a:cubicBezTo>
                  <a:pt x="489133" y="296463"/>
                  <a:pt x="438333" y="55163"/>
                  <a:pt x="443095" y="-5161"/>
                </a:cubicBezTo>
              </a:path>
            </a:pathLst>
          </a:cu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152" name="직사각형 6151"/>
          <p:cNvSpPr/>
          <p:nvPr/>
        </p:nvSpPr>
        <p:spPr>
          <a:xfrm>
            <a:off x="5662612" y="981271"/>
            <a:ext cx="581025" cy="15240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6153" name="직사각형 6152"/>
          <p:cNvSpPr/>
          <p:nvPr/>
        </p:nvSpPr>
        <p:spPr>
          <a:xfrm>
            <a:off x="7100887" y="2286196"/>
            <a:ext cx="790575" cy="15240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6154" name="자유형 6153"/>
          <p:cNvSpPr/>
          <p:nvPr/>
        </p:nvSpPr>
        <p:spPr>
          <a:xfrm>
            <a:off x="2531008" y="1146851"/>
            <a:ext cx="3475116" cy="3535281"/>
          </a:xfrm>
          <a:custGeom>
            <a:avLst/>
            <a:gdLst>
              <a:gd name="connsiteX0" fmla="*/ 3426879 w 3475116"/>
              <a:gd name="connsiteY0" fmla="*/ -3655 h 3535281"/>
              <a:gd name="connsiteX1" fmla="*/ 3398304 w 3475116"/>
              <a:gd name="connsiteY1" fmla="*/ 224944 h 3535281"/>
              <a:gd name="connsiteX2" fmla="*/ 2483904 w 3475116"/>
              <a:gd name="connsiteY2" fmla="*/ 1482244 h 3535281"/>
              <a:gd name="connsiteX3" fmla="*/ 2360079 w 3475116"/>
              <a:gd name="connsiteY3" fmla="*/ 3415819 h 3535281"/>
              <a:gd name="connsiteX4" fmla="*/ 340779 w 3475116"/>
              <a:gd name="connsiteY4" fmla="*/ 3349144 h 3535281"/>
              <a:gd name="connsiteX5" fmla="*/ -2120 w 3475116"/>
              <a:gd name="connsiteY5" fmla="*/ 3511069 h 35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75116" h="3535281">
                <a:moveTo>
                  <a:pt x="3426879" y="-3655"/>
                </a:moveTo>
                <a:cubicBezTo>
                  <a:pt x="3422117" y="34444"/>
                  <a:pt x="3555466" y="-22705"/>
                  <a:pt x="3398304" y="224944"/>
                </a:cubicBezTo>
                <a:cubicBezTo>
                  <a:pt x="3241142" y="472594"/>
                  <a:pt x="2656941" y="950431"/>
                  <a:pt x="2483904" y="1482244"/>
                </a:cubicBezTo>
                <a:cubicBezTo>
                  <a:pt x="2310867" y="2014056"/>
                  <a:pt x="2717266" y="3104668"/>
                  <a:pt x="2360079" y="3415819"/>
                </a:cubicBezTo>
                <a:cubicBezTo>
                  <a:pt x="2002892" y="3726969"/>
                  <a:pt x="734479" y="3333268"/>
                  <a:pt x="340779" y="3349144"/>
                </a:cubicBezTo>
                <a:cubicBezTo>
                  <a:pt x="-52920" y="3365019"/>
                  <a:pt x="55029" y="3484081"/>
                  <a:pt x="-2120" y="351106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155" name="자유형 6154"/>
          <p:cNvSpPr/>
          <p:nvPr/>
        </p:nvSpPr>
        <p:spPr>
          <a:xfrm>
            <a:off x="2521867" y="1541859"/>
            <a:ext cx="5595236" cy="751311"/>
          </a:xfrm>
          <a:custGeom>
            <a:avLst/>
            <a:gdLst>
              <a:gd name="connsiteX0" fmla="*/ 5169570 w 5595236"/>
              <a:gd name="connsiteY0" fmla="*/ 753861 h 751311"/>
              <a:gd name="connsiteX1" fmla="*/ 5283870 w 5595236"/>
              <a:gd name="connsiteY1" fmla="*/ 153786 h 751311"/>
              <a:gd name="connsiteX2" fmla="*/ 645195 w 5595236"/>
              <a:gd name="connsiteY2" fmla="*/ 1386 h 751311"/>
              <a:gd name="connsiteX3" fmla="*/ -2504 w 5595236"/>
              <a:gd name="connsiteY3" fmla="*/ 220461 h 75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5236" h="751311">
                <a:moveTo>
                  <a:pt x="5169570" y="753861"/>
                </a:moveTo>
                <a:cubicBezTo>
                  <a:pt x="5188620" y="653849"/>
                  <a:pt x="6037933" y="279199"/>
                  <a:pt x="5283870" y="153786"/>
                </a:cubicBezTo>
                <a:cubicBezTo>
                  <a:pt x="4529808" y="28374"/>
                  <a:pt x="1526257" y="-9725"/>
                  <a:pt x="645195" y="1386"/>
                </a:cubicBezTo>
                <a:cubicBezTo>
                  <a:pt x="-235867" y="12499"/>
                  <a:pt x="105445" y="183949"/>
                  <a:pt x="-2504" y="220461"/>
                </a:cubicBezTo>
              </a:path>
            </a:pathLst>
          </a:cu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156" name="직사각형 6155"/>
          <p:cNvSpPr/>
          <p:nvPr/>
        </p:nvSpPr>
        <p:spPr>
          <a:xfrm>
            <a:off x="8205787" y="2429071"/>
            <a:ext cx="762000" cy="161925"/>
          </a:xfrm>
          <a:prstGeom prst="rect">
            <a:avLst/>
          </a:prstGeom>
          <a:ln w="12700"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sp>
      <p:sp>
        <p:nvSpPr>
          <p:cNvPr id="6157" name="자유형 6156"/>
          <p:cNvSpPr/>
          <p:nvPr/>
        </p:nvSpPr>
        <p:spPr>
          <a:xfrm>
            <a:off x="4024608" y="1259085"/>
            <a:ext cx="4827698" cy="1147275"/>
          </a:xfrm>
          <a:custGeom>
            <a:avLst/>
            <a:gdLst>
              <a:gd name="connsiteX0" fmla="*/ 4619329 w 4827698"/>
              <a:gd name="connsiteY0" fmla="*/ 1150935 h 1147275"/>
              <a:gd name="connsiteX1" fmla="*/ 4657429 w 4827698"/>
              <a:gd name="connsiteY1" fmla="*/ 65085 h 1147275"/>
              <a:gd name="connsiteX2" fmla="*/ 2209503 w 4827698"/>
              <a:gd name="connsiteY2" fmla="*/ 112710 h 1147275"/>
              <a:gd name="connsiteX3" fmla="*/ 256878 w 4827698"/>
              <a:gd name="connsiteY3" fmla="*/ 65085 h 1147275"/>
              <a:gd name="connsiteX4" fmla="*/ -296 w 4827698"/>
              <a:gd name="connsiteY4" fmla="*/ 503235 h 114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98" h="1147275">
                <a:moveTo>
                  <a:pt x="4619329" y="1150935"/>
                </a:moveTo>
                <a:cubicBezTo>
                  <a:pt x="4625679" y="969960"/>
                  <a:pt x="5059066" y="238122"/>
                  <a:pt x="4657429" y="65085"/>
                </a:cubicBezTo>
                <a:cubicBezTo>
                  <a:pt x="4255792" y="-107952"/>
                  <a:pt x="2942928" y="112710"/>
                  <a:pt x="2209503" y="112710"/>
                </a:cubicBezTo>
                <a:cubicBezTo>
                  <a:pt x="1476078" y="112710"/>
                  <a:pt x="625178" y="-2"/>
                  <a:pt x="256878" y="65085"/>
                </a:cubicBezTo>
                <a:cubicBezTo>
                  <a:pt x="-111421" y="130172"/>
                  <a:pt x="42566" y="430210"/>
                  <a:pt x="-296" y="503235"/>
                </a:cubicBezTo>
              </a:path>
            </a:pathLst>
          </a:cu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147" name="직사각형 6146"/>
          <p:cNvSpPr txBox="1"/>
          <p:nvPr/>
        </p:nvSpPr>
        <p:spPr>
          <a:xfrm>
            <a:off x="270510" y="684926"/>
            <a:ext cx="8602980" cy="39300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xmlns:p="http://www.springframework.org/schema/p"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xmlns:aop="http://www.springframework.org/schema/aop"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viewResolver</a:t>
            </a:r>
            <a:r>
              <a:rPr lang="en-US" altLang="ko-KR" sz="1200" b="1">
                <a:latin typeface="한컴산뜻돋움"/>
                <a:ea typeface="한컴산뜻돋움"/>
              </a:rPr>
              <a:t>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class="org.springframework.web.servlet.view.InternalResourceViewResolver"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 name="viewClass" value="org.springframework.web.servlet.view.JstlView"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 name="prefix" value="/WEB-INF/views/"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 name="suffix" value=".jsp"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6147" name="직사각형 6146"/>
          <p:cNvSpPr txBox="1"/>
          <p:nvPr/>
        </p:nvSpPr>
        <p:spPr>
          <a:xfrm>
            <a:off x="275272" y="509111"/>
            <a:ext cx="8593455" cy="53968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66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memberController</a:t>
            </a:r>
            <a:r>
              <a:rPr lang="en-US" altLang="ko-KR" sz="1200" b="1">
                <a:latin typeface="한컴산뜻돋움"/>
                <a:ea typeface="한컴산뜻돋움"/>
              </a:rPr>
              <a:t>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class="com.spring.member.controller.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MemberControllerImpl"</a:t>
            </a:r>
            <a:r>
              <a:rPr lang="en-US" altLang="ko-KR" sz="1200" b="1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name="methodNameResolver"&gt;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&lt;ref local="methodResolver"/&gt;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name="memberService" ref="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memberService</a:t>
            </a:r>
            <a:r>
              <a:rPr lang="en-US" altLang="ko-KR" sz="1200" b="1">
                <a:latin typeface="한컴산뜻돋움"/>
                <a:ea typeface="한컴산뜻돋움"/>
              </a:rPr>
              <a:t>"/&gt;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&lt;bean 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methodResolver</a:t>
            </a:r>
            <a:r>
              <a:rPr lang="en-US" altLang="ko-KR" sz="12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class="org.springframework.web.servlet.mvc.multiaction.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PropertiesMethodNameResolver</a:t>
            </a:r>
            <a:r>
              <a:rPr lang="en-US" altLang="ko-KR" sz="1200" b="1">
                <a:latin typeface="한컴산뜻돋움"/>
                <a:ea typeface="한컴산뜻돋움"/>
              </a:rPr>
              <a:t>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 name="mappings"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&lt;props&gt;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&lt;prop key="/member/listMembers.do" &gt;listMembers&lt;/prop&gt;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&lt;prop key="/member/addMember.do" &gt;addMember&lt;/prop&gt;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&lt;prop key="/member/memberForm.do" &gt;memberForm&lt;/prop&gt;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&lt;prop key="/member/memberDetail.do"&gt;memberDetail&lt;/prop&gt;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</a:t>
            </a:r>
            <a:r>
              <a:rPr lang="en-US" altLang="ko-KR" sz="1200" b="1">
                <a:latin typeface="한컴산뜻돋움"/>
                <a:ea typeface="한컴산뜻돋움"/>
              </a:rPr>
              <a:t>&lt;/props&gt;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userUrlMapping</a:t>
            </a:r>
            <a:r>
              <a:rPr lang="en-US" altLang="ko-KR" sz="1200" b="1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class="org.springframework.web.servlet.handler.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SimpleUrlHandlerMapping"</a:t>
            </a:r>
            <a:r>
              <a:rPr lang="en-US" altLang="ko-KR" sz="1200" b="1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name="mappings"&gt;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&lt;props&gt;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&lt;prop key="/member/*.do"&gt;memberController&lt;/prop&gt;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&lt;/props&gt;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55983" y="1560443"/>
            <a:ext cx="7643190" cy="44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action-service.xml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memberService </a:t>
            </a:r>
            <a:r>
              <a:rPr lang="ko-KR" altLang="en-US" sz="1200">
                <a:latin typeface="+mj-ea"/>
                <a:ea typeface="+mj-ea"/>
              </a:rPr>
              <a:t>빈을 설정하도록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데이터베이스와 연동할 때 필요한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memberDAO </a:t>
            </a:r>
            <a:r>
              <a:rPr lang="ko-KR" altLang="en-US" sz="1200">
                <a:latin typeface="+mj-ea"/>
                <a:ea typeface="+mj-ea"/>
              </a:rPr>
              <a:t>빈을 주입하는 기능을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75253" y="2022108"/>
            <a:ext cx="7298842" cy="20698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7171" name="직사각형 7170"/>
          <p:cNvSpPr txBox="1"/>
          <p:nvPr/>
        </p:nvSpPr>
        <p:spPr>
          <a:xfrm>
            <a:off x="475298" y="625394"/>
            <a:ext cx="8193404" cy="3192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xmlns:p="http://www.springframework.org/schema/p"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xmlns:aop="http://www.springframework.org/schema/aop"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&lt;bean id="memberService" class="com.spring.member.service.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MemberServiceImpl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name="memberDAO"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ref="memberDAO"</a:t>
            </a:r>
            <a:r>
              <a:rPr lang="en-US" altLang="ko-KR" sz="1200" b="1">
                <a:latin typeface="한컴산뜻돋움"/>
                <a:ea typeface="한컴산뜻돋움"/>
              </a:rPr>
              <a:t>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26165" y="1520687"/>
            <a:ext cx="7394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다음으로 </a:t>
            </a:r>
            <a:r>
              <a:rPr lang="en-US" altLang="ko-KR" sz="1200">
                <a:latin typeface="+mj-ea"/>
                <a:ea typeface="+mj-ea"/>
              </a:rPr>
              <a:t>action-dataSource.xml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2083" y="1797686"/>
            <a:ext cx="6626698" cy="50769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480058" y="1516380"/>
            <a:ext cx="7664769" cy="228219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 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&lt;beans xmlns="http://www.springframework.org/schema/beans"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xmlns:p="http://www.springframework.org/schema/p"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xmlns:aop="http://www.springframework.org/schema/aop"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xmlns:context="http://www.springframework.org/schema/context"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xmlns:xsi="http://www.w3.org/2001/XMLSchema-instance"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xsi:schemaLocation="http://www.springframework.org/schema/beans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http://www.springframework.org/schema/beans/spring-beans-3.0.xsd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http://www.springframework.org/schema/aop/spring-aop-3.0.xsd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http://www.springframework.org/schema/context/spring-context-3.0.xsd"&gt;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8195" name="직사각형 8194"/>
          <p:cNvSpPr txBox="1"/>
          <p:nvPr/>
        </p:nvSpPr>
        <p:spPr>
          <a:xfrm>
            <a:off x="480059" y="1516379"/>
            <a:ext cx="7962423" cy="3930015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 id="propertyConfigurer"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class="org.springframework.beans.factory.config.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PropertyPlaceholderConfigurer</a:t>
            </a:r>
            <a:r>
              <a:rPr lang="en-US" altLang="ko-KR" sz="1200" b="1">
                <a:latin typeface="한컴산뜻돋움"/>
                <a:ea typeface="한컴산뜻돋움"/>
              </a:rPr>
              <a:t>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name="locations"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&lt;list&gt;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&lt;value&gt;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/WEB-INF/config/jdbc.properties</a:t>
            </a:r>
            <a:r>
              <a:rPr lang="en-US" altLang="ko-KR" sz="1200" b="1">
                <a:latin typeface="한컴산뜻돋움"/>
                <a:ea typeface="한컴산뜻돋움"/>
              </a:rPr>
              <a:t>&lt;/value&gt;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&lt;/list&gt;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&lt;/property&gt;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&lt;bean id="dataSource"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class="org.springframework.jdbc.datasource.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SimpleDriverDataSource</a:t>
            </a:r>
            <a:r>
              <a:rPr lang="en-US" altLang="ko-KR" sz="1200" b="1">
                <a:latin typeface="한컴산뜻돋움"/>
                <a:ea typeface="한컴산뜻돋움"/>
              </a:rPr>
              <a:t>"&gt;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&lt;property name="driverClass"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latin typeface="한컴산뜻돋움"/>
                <a:ea typeface="한컴산뜻돋움"/>
              </a:rPr>
              <a:t>value="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${jdbc.driverClassName}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&lt;property name="url" value="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${jdbc.url}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&lt;property name="username" value="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${jdbc.username}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&lt;property name="password" value="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${jdbc.password}</a:t>
            </a:r>
            <a:r>
              <a:rPr lang="en-US" altLang="ko-KR" sz="1200" b="1">
                <a:latin typeface="한컴산뜻돋움"/>
                <a:ea typeface="한컴산뜻돋움"/>
              </a:rPr>
              <a:t>" /&gt;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&lt;/bean&gt;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&lt;bean  id="memberDAO"   class="com.spring.member.dao.MemberDAOImpl"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&lt;property name="dataSource"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ref="dataSource"</a:t>
            </a:r>
            <a:r>
              <a:rPr lang="en-US" altLang="ko-KR" sz="1200" b="1">
                <a:latin typeface="한컴산뜻돋움"/>
                <a:ea typeface="한컴산뜻돋움"/>
              </a:rPr>
              <a:t> 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&lt;/bean&gt;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&lt;/beans&gt;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8072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config </a:t>
            </a:r>
            <a:r>
              <a:rPr lang="ko-KR" altLang="en-US" sz="1200">
                <a:latin typeface="+mj-ea"/>
                <a:ea typeface="+mj-ea"/>
              </a:rPr>
              <a:t>폴더를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File</a:t>
            </a:r>
            <a:r>
              <a:rPr lang="ko-KR" altLang="en-US" sz="1200">
                <a:latin typeface="+mj-ea"/>
                <a:ea typeface="+mj-ea"/>
              </a:rPr>
              <a:t>을 선택하여 파일 이름을  </a:t>
            </a:r>
            <a:r>
              <a:rPr lang="en-US" altLang="ko-KR" sz="1200">
                <a:latin typeface="+mj-ea"/>
                <a:ea typeface="+mj-ea"/>
              </a:rPr>
              <a:t>jdbc.properties</a:t>
            </a:r>
            <a:r>
              <a:rPr lang="ko-KR" altLang="en-US" sz="1200">
                <a:latin typeface="+mj-ea"/>
                <a:ea typeface="+mj-ea"/>
              </a:rPr>
              <a:t>로 입력합니다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다음과 같이 데이터베이스 연결 정보를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24338" y="1911564"/>
            <a:ext cx="6925857" cy="149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36104" y="3816626"/>
            <a:ext cx="5387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XML </a:t>
            </a:r>
            <a:r>
              <a:rPr lang="ko-KR" altLang="en-US" sz="1200" b="1">
                <a:latin typeface="+mj-ea"/>
                <a:ea typeface="+mj-ea"/>
              </a:rPr>
              <a:t>파일 설정에 의한 빈 주입 과정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68644" y="4093625"/>
            <a:ext cx="587375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219" name="직사각형 9218"/>
          <p:cNvSpPr txBox="1"/>
          <p:nvPr/>
        </p:nvSpPr>
        <p:spPr>
          <a:xfrm>
            <a:off x="2051685" y="4231005"/>
            <a:ext cx="335280" cy="2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9220" name="직사각형 9219"/>
          <p:cNvSpPr txBox="1"/>
          <p:nvPr/>
        </p:nvSpPr>
        <p:spPr>
          <a:xfrm>
            <a:off x="3514723" y="4275268"/>
            <a:ext cx="337705" cy="26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9221" name="직사각형 9220"/>
          <p:cNvSpPr txBox="1"/>
          <p:nvPr/>
        </p:nvSpPr>
        <p:spPr>
          <a:xfrm>
            <a:off x="4990887" y="4284476"/>
            <a:ext cx="337705" cy="26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ref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220" name="직사각형 9219"/>
          <p:cNvSpPr txBox="1"/>
          <p:nvPr/>
        </p:nvSpPr>
        <p:spPr>
          <a:xfrm>
            <a:off x="537210" y="1621155"/>
            <a:ext cx="7631429" cy="88201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>
                <a:latin typeface="한컴산뜻돋움"/>
                <a:ea typeface="한컴산뜻돋움"/>
              </a:rPr>
              <a:t>jdbc.driverClassName=oracle.jdbc.driver.OracleDriver</a:t>
            </a:r>
          </a:p>
          <a:p>
            <a:pPr>
              <a:defRPr/>
            </a:pPr>
            <a:r>
              <a:rPr lang="en-US" altLang="ko-KR" sz="1300" b="1">
                <a:latin typeface="한컴산뜻돋움"/>
                <a:ea typeface="한컴산뜻돋움"/>
              </a:rPr>
              <a:t>jdbc.url=jdbc:oracle:thin:@localhost:1521:XE</a:t>
            </a:r>
          </a:p>
          <a:p>
            <a:pPr>
              <a:defRPr/>
            </a:pPr>
            <a:r>
              <a:rPr lang="en-US" altLang="ko-KR" sz="1300" b="1">
                <a:latin typeface="한컴산뜻돋움"/>
                <a:ea typeface="한컴산뜻돋움"/>
              </a:rPr>
              <a:t>jdbc.username=</a:t>
            </a:r>
            <a:r>
              <a:rPr lang="en-US" altLang="ko-KR" sz="1300" b="1">
                <a:solidFill>
                  <a:srgbClr val="FF0000"/>
                </a:solidFill>
                <a:latin typeface="한컴산뜻돋움"/>
                <a:ea typeface="한컴산뜻돋움"/>
              </a:rPr>
              <a:t>scott</a:t>
            </a:r>
            <a:endParaRPr lang="en-US" altLang="ko-KR" sz="13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300" b="1">
                <a:latin typeface="한컴산뜻돋움"/>
                <a:ea typeface="한컴산뜻돋움"/>
              </a:rPr>
              <a:t>jdbc.password=</a:t>
            </a:r>
            <a:r>
              <a:rPr lang="en-US" altLang="ko-KR" sz="1300" b="1">
                <a:solidFill>
                  <a:srgbClr val="FF0000"/>
                </a:solidFill>
                <a:latin typeface="한컴산뜻돋움"/>
                <a:ea typeface="한컴산뜻돋움"/>
              </a:rPr>
              <a:t>tiger</a:t>
            </a:r>
          </a:p>
        </p:txBody>
      </p:sp>
      <p:sp>
        <p:nvSpPr>
          <p:cNvPr id="9221" name="TextBox 9220"/>
          <p:cNvSpPr txBox="1"/>
          <p:nvPr/>
        </p:nvSpPr>
        <p:spPr>
          <a:xfrm>
            <a:off x="1535906" y="2635250"/>
            <a:ext cx="1944688" cy="27154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※</a:t>
            </a:r>
            <a:r>
              <a:rPr lang="ko-KR" altLang="en-US" sz="1200" b="1">
                <a:solidFill>
                  <a:srgbClr val="FF0000"/>
                </a:solidFill>
              </a:rPr>
              <a:t> 실제 사용자의 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4413" y="1495694"/>
            <a:ext cx="3619048" cy="26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스프링에서 제공하는 </a:t>
            </a:r>
            <a:r>
              <a:rPr lang="en-US" altLang="ko-KR" sz="1200" b="1">
                <a:latin typeface="+mj-ea"/>
                <a:ea typeface="+mj-ea"/>
              </a:rPr>
              <a:t>JDBC</a:t>
            </a:r>
            <a:r>
              <a:rPr lang="ko-KR" altLang="en-US" sz="1200" b="1">
                <a:latin typeface="+mj-ea"/>
                <a:ea typeface="+mj-ea"/>
              </a:rPr>
              <a:t>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948" y="1772693"/>
            <a:ext cx="7026965" cy="63522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기존 </a:t>
            </a:r>
            <a:r>
              <a:rPr lang="en-US" altLang="ko-KR" sz="1200">
                <a:latin typeface="+mj-ea"/>
                <a:ea typeface="+mj-ea"/>
              </a:rPr>
              <a:t>JDBC</a:t>
            </a:r>
            <a:r>
              <a:rPr lang="ko-KR" altLang="en-US" sz="1200">
                <a:latin typeface="+mj-ea"/>
                <a:ea typeface="+mj-ea"/>
              </a:rPr>
              <a:t>의 장점과 단순함을 유지하면서 단점을 보완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간결한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뿐만 아니라 확장된 </a:t>
            </a:r>
            <a:r>
              <a:rPr lang="en-US" altLang="ko-KR" sz="1200">
                <a:latin typeface="+mj-ea"/>
                <a:ea typeface="+mj-ea"/>
              </a:rPr>
              <a:t>JDBC</a:t>
            </a:r>
            <a:r>
              <a:rPr lang="ko-KR" altLang="en-US" sz="1200">
                <a:latin typeface="+mj-ea"/>
                <a:ea typeface="+mj-ea"/>
              </a:rPr>
              <a:t>의 기능도 제공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948" y="3110948"/>
            <a:ext cx="7106478" cy="6001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100">
                <a:latin typeface="+mj-ea"/>
                <a:ea typeface="+mj-ea"/>
              </a:rPr>
              <a:t>실제 개발을 진행할 때는 스프링 </a:t>
            </a:r>
            <a:r>
              <a:rPr lang="en-US" altLang="ko-KR" sz="1100">
                <a:latin typeface="+mj-ea"/>
                <a:ea typeface="+mj-ea"/>
              </a:rPr>
              <a:t>JDBC </a:t>
            </a:r>
            <a:r>
              <a:rPr lang="ko-KR" altLang="en-US" sz="1100">
                <a:latin typeface="+mj-ea"/>
                <a:ea typeface="+mj-ea"/>
              </a:rPr>
              <a:t>기능보다는 마이바티스나 하이버네이트 같은 데이터베이스 연동 관련 프레임워크를 사용하지만 스프링 </a:t>
            </a:r>
            <a:r>
              <a:rPr lang="en-US" altLang="ko-KR" sz="1100">
                <a:latin typeface="+mj-ea"/>
                <a:ea typeface="+mj-ea"/>
              </a:rPr>
              <a:t>JDBC</a:t>
            </a:r>
            <a:r>
              <a:rPr lang="ko-KR" altLang="en-US" sz="1100">
                <a:latin typeface="+mj-ea"/>
                <a:ea typeface="+mj-ea"/>
              </a:rPr>
              <a:t>의 기본적인 기능을 알아두면 도움이 됩니다</a:t>
            </a:r>
            <a:r>
              <a:rPr lang="en-US" altLang="ko-KR" sz="1100">
                <a:latin typeface="+mj-ea"/>
                <a:ea typeface="+mj-ea"/>
              </a:rPr>
              <a:t>. </a:t>
            </a:r>
          </a:p>
          <a:p>
            <a:pPr lvl="0"/>
            <a:r>
              <a:rPr lang="ko-KR" altLang="en-US" sz="1100">
                <a:latin typeface="+mj-ea"/>
                <a:ea typeface="+mj-ea"/>
              </a:rPr>
              <a:t>따라서 이 장에서는 아주기초적인 것만 짚고 넘어가겠습니다</a:t>
            </a:r>
            <a:r>
              <a:rPr lang="en-US" altLang="ko-KR" sz="1100">
                <a:latin typeface="+mj-ea"/>
                <a:ea typeface="+mj-ea"/>
              </a:rPr>
              <a:t>. </a:t>
            </a:r>
            <a:r>
              <a:rPr lang="ko-KR" altLang="en-US" sz="1100">
                <a:latin typeface="+mj-ea"/>
                <a:ea typeface="+mj-ea"/>
              </a:rPr>
              <a:t>마이바티스에 관해서는 </a:t>
            </a:r>
            <a:r>
              <a:rPr lang="en-US" altLang="ko-KR" sz="1100">
                <a:latin typeface="+mj-ea"/>
                <a:ea typeface="+mj-ea"/>
              </a:rPr>
              <a:t>23</a:t>
            </a:r>
            <a:r>
              <a:rPr lang="ko-KR" altLang="en-US" sz="1100">
                <a:latin typeface="+mj-ea"/>
                <a:ea typeface="+mj-ea"/>
              </a:rPr>
              <a:t>장에서 따로 다룹니다</a:t>
            </a:r>
            <a:r>
              <a:rPr lang="en-US" altLang="ko-KR" sz="1100">
                <a:latin typeface="+mj-ea"/>
                <a:ea typeface="+mj-ea"/>
              </a:rPr>
              <a:t>.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14" y="2802835"/>
            <a:ext cx="15008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altLang="ko-KR" sz="1400" b="1"/>
              <a:t>Note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983" y="1570383"/>
            <a:ext cx="7394711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실습에 필요한 파일들을 다음과 같이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39617" y="1918529"/>
            <a:ext cx="2177415" cy="3975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824948" y="1530626"/>
            <a:ext cx="4750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JdbcTemplate</a:t>
            </a:r>
            <a:r>
              <a:rPr lang="ko-KR" altLang="en-US" sz="1200" b="1">
                <a:latin typeface="+mj-ea"/>
                <a:ea typeface="+mj-ea"/>
              </a:rPr>
              <a:t>를 이용한 회원 조회 과정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33463" y="1807625"/>
            <a:ext cx="6446837" cy="36242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705678" y="152104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  <a:hlinkClick r:id="rId2"/>
              </a:rPr>
              <a:t>JdbcTemplate </a:t>
            </a:r>
            <a:r>
              <a:rPr lang="ko-KR" altLang="en-US" sz="1200" b="1">
                <a:latin typeface="+mj-ea"/>
                <a:ea typeface="+mj-ea"/>
                <a:hlinkClick r:id="rId2"/>
              </a:rPr>
              <a:t>클래스에서 제공하는 </a:t>
            </a:r>
            <a:r>
              <a:rPr lang="en-US" altLang="ko-KR" sz="1200" b="1">
                <a:latin typeface="+mj-ea"/>
                <a:ea typeface="+mj-ea"/>
                <a:hlinkClick r:id="rId2"/>
              </a:rPr>
              <a:t>SQL </a:t>
            </a:r>
            <a:r>
              <a:rPr lang="ko-KR" altLang="en-US" sz="1200" b="1">
                <a:latin typeface="+mj-ea"/>
                <a:ea typeface="+mj-ea"/>
                <a:hlinkClick r:id="rId2"/>
              </a:rPr>
              <a:t>관련 메서드</a:t>
            </a:r>
            <a:endParaRPr lang="ko-KR" altLang="en-US" sz="1200" b="1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90041" y="1806659"/>
          <a:ext cx="7419681" cy="272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4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57">
                <a:tc rowSpan="3"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insert, update, delete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관련 메서드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 update(String query)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 update(String query, Object[] args)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7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 update(String query, Object[] args, int[] argTypes)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68">
                <a:tc rowSpan="7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select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기능 메서드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latin typeface="+mj-ea"/>
                          <a:ea typeface="+mj-ea"/>
                        </a:rPr>
                        <a:t>int queryForInt(String query)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3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 queryForInt(String query, Object[] args)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5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long queryForLong(String query)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long queryForLong(String query, Object[] args)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4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Object queryForObject(String query, Class requiredType)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18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List queryForList(String query)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List queryForList(String query, Object[] args)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97557" y="1539059"/>
            <a:ext cx="212047" cy="225136"/>
          </a:xfrm>
          <a:prstGeom prst="rect">
            <a:avLst/>
          </a:prstGeom>
        </p:spPr>
      </p:pic>
      <p:sp>
        <p:nvSpPr>
          <p:cNvPr id="8" name="직사각형 7"/>
          <p:cNvSpPr txBox="1"/>
          <p:nvPr/>
        </p:nvSpPr>
        <p:spPr>
          <a:xfrm>
            <a:off x="1546860" y="4802505"/>
            <a:ext cx="4658115" cy="596265"/>
          </a:xfrm>
          <a:prstGeom prst="rect">
            <a:avLst/>
          </a:prstGeom>
          <a:ln w="12700" cap="flat" cmpd="sng">
            <a:solidFill>
              <a:srgbClr val="FF6600"/>
            </a:solidFill>
            <a:prstDash val="sysDot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예: </a:t>
            </a:r>
            <a:r>
              <a:rPr lang="en-US" altLang="ko-KR" sz="1100"/>
              <a:t>sql</a:t>
            </a:r>
            <a:r>
              <a:rPr lang="ko-KR" altLang="en-US" sz="1100"/>
              <a:t> 쿼리 실행 후 정수의 값을 가져올 때 사용하는 메서드</a:t>
            </a:r>
          </a:p>
          <a:p>
            <a:pPr>
              <a:defRPr/>
            </a:pPr>
            <a:endParaRPr lang="ko-KR" altLang="en-US" sz="1100"/>
          </a:p>
          <a:p>
            <a:pPr>
              <a:defRPr/>
            </a:pPr>
            <a:r>
              <a:rPr lang="en-US" altLang="ko-KR" sz="1100"/>
              <a:t>this.jdbcTemplate.query(query, new RowMapper() { ...} );</a:t>
            </a:r>
          </a:p>
        </p:txBody>
      </p:sp>
      <p:sp>
        <p:nvSpPr>
          <p:cNvPr id="9" name="자유형 8"/>
          <p:cNvSpPr/>
          <p:nvPr/>
        </p:nvSpPr>
        <p:spPr>
          <a:xfrm>
            <a:off x="1852016" y="2899915"/>
            <a:ext cx="738177" cy="1882928"/>
          </a:xfrm>
          <a:custGeom>
            <a:avLst/>
            <a:gdLst>
              <a:gd name="connsiteX0" fmla="*/ 741381 w 738177"/>
              <a:gd name="connsiteY0" fmla="*/ -656 h 1882928"/>
              <a:gd name="connsiteX1" fmla="*/ 48653 w 738177"/>
              <a:gd name="connsiteY1" fmla="*/ 259116 h 1882928"/>
              <a:gd name="connsiteX2" fmla="*/ 57312 w 738177"/>
              <a:gd name="connsiteY2" fmla="*/ 1887025 h 18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77" h="1882928">
                <a:moveTo>
                  <a:pt x="741381" y="-656"/>
                </a:moveTo>
                <a:cubicBezTo>
                  <a:pt x="625926" y="42639"/>
                  <a:pt x="162665" y="-55497"/>
                  <a:pt x="48653" y="259116"/>
                </a:cubicBezTo>
                <a:cubicBezTo>
                  <a:pt x="-65357" y="573729"/>
                  <a:pt x="55869" y="1615706"/>
                  <a:pt x="57312" y="1887025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901432" y="3149798"/>
            <a:ext cx="670939" cy="44012"/>
          </a:xfrm>
          <a:custGeom>
            <a:avLst/>
            <a:gdLst>
              <a:gd name="connsiteX0" fmla="*/ 674647 w 670939"/>
              <a:gd name="connsiteY0" fmla="*/ 43870 h 44012"/>
              <a:gd name="connsiteX1" fmla="*/ 380238 w 670939"/>
              <a:gd name="connsiteY1" fmla="*/ 9234 h 44012"/>
              <a:gd name="connsiteX2" fmla="*/ 51193 w 670939"/>
              <a:gd name="connsiteY2" fmla="*/ 574 h 44012"/>
              <a:gd name="connsiteX3" fmla="*/ -761 w 670939"/>
              <a:gd name="connsiteY3" fmla="*/ 26552 h 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39" h="44012">
                <a:moveTo>
                  <a:pt x="674647" y="43870"/>
                </a:moveTo>
                <a:cubicBezTo>
                  <a:pt x="625579" y="38097"/>
                  <a:pt x="484147" y="16449"/>
                  <a:pt x="380238" y="9234"/>
                </a:cubicBezTo>
                <a:cubicBezTo>
                  <a:pt x="276329" y="2017"/>
                  <a:pt x="114692" y="-2311"/>
                  <a:pt x="51193" y="574"/>
                </a:cubicBezTo>
                <a:cubicBezTo>
                  <a:pt x="-12306" y="3461"/>
                  <a:pt x="7897" y="22222"/>
                  <a:pt x="-761" y="26552"/>
                </a:cubicBez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755374" y="1484543"/>
            <a:ext cx="4572000" cy="2661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MemberControllerImpl </a:t>
            </a:r>
            <a:r>
              <a:rPr lang="ko-KR" altLang="en-US" sz="1200">
                <a:latin typeface="+mj-ea"/>
                <a:ea typeface="+mj-ea"/>
              </a:rPr>
              <a:t>클래스를 다음과 같이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39584" y="1761541"/>
            <a:ext cx="6570179" cy="48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직사각형 12290"/>
          <p:cNvSpPr txBox="1"/>
          <p:nvPr/>
        </p:nvSpPr>
        <p:spPr>
          <a:xfrm>
            <a:off x="0" y="545620"/>
            <a:ext cx="9144001" cy="41101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com.spring.member.controller;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org.springframework.web.servlet.mvc.multiaction.MultiActionController;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com.spring.member.service.MemberService;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MemberControllerImpl extends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MultiActionController</a:t>
            </a:r>
            <a:r>
              <a:rPr lang="en-US" altLang="ko-KR" sz="1200" b="1">
                <a:latin typeface="한컴산뜻돋움"/>
                <a:ea typeface="한컴산뜻돋움"/>
              </a:rPr>
              <a:t> implements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MemberController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private MemberService memberService;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void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setMemberService(MemberService memberService)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  <a:r>
              <a:rPr lang="ko-KR" altLang="en-US" sz="1200" b="1">
                <a:latin typeface="한컴산뜻돋움"/>
                <a:ea typeface="한컴산뜻돋움"/>
              </a:rPr>
              <a:t> 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0000FF"/>
                </a:solidFill>
                <a:latin typeface="한컴산뜻돋움"/>
                <a:ea typeface="한컴산뜻돋움"/>
              </a:rPr>
              <a:t> 의존주입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this.memberService = memberService;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listMembers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request, HttpServletResponse response)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viewName = getViewName(request);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List membersList = memberService.listMembers();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ModelAndView mav = new ModelAndView(viewName);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mav.addObject("membersList", membersList);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mav;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직사각형 12290"/>
          <p:cNvSpPr txBox="1"/>
          <p:nvPr/>
        </p:nvSpPr>
        <p:spPr>
          <a:xfrm>
            <a:off x="-1" y="554354"/>
            <a:ext cx="9144001" cy="57492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private String getViewName(HttpServletRequest request) throws 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contextPath = request.getContextPath();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uri = (String) request.getAttribute("javax.servlet.include.request_uri");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if (uri == null || uri.trim().equals(""))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uri = request.getRequestURI();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int begin = 0;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if (!((contextPath == null) || ("".equals(contextPath))))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begin = contextPath.length();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int end;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if (uri.indexOf(";") != -1)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end = uri.indexOf(";");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 else if (uri.indexOf("?") != -1)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end = uri.indexOf("?");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 else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end = uri.length();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fileName = uri.substring(begin, end);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if (fileName.indexOf(".") != -1)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fileName = fileName.substring(0, fileName.lastIndexOf("."));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if (fileName.lastIndexOf("/") != -1)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	</a:t>
            </a:r>
            <a:r>
              <a:rPr lang="en-US" altLang="ko-KR" sz="1200" b="1">
                <a:latin typeface="한컴산뜻돋움"/>
                <a:ea typeface="한컴산뜻돋움"/>
              </a:rPr>
              <a:t>fileName = fileName.substring(fileName.lastIndexOf("/"), fileName.length());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fileName;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2291" name="직사각형 12290"/>
          <p:cNvSpPr txBox="1"/>
          <p:nvPr/>
        </p:nvSpPr>
        <p:spPr>
          <a:xfrm>
            <a:off x="0" y="1468754"/>
            <a:ext cx="9144000" cy="1910716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com.spring.member.controller;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public interface MemberController</a:t>
            </a:r>
            <a:r>
              <a:rPr lang="en-US" altLang="ko-KR" sz="1200" b="1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ModelAndView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listMembers</a:t>
            </a:r>
            <a:r>
              <a:rPr lang="en-US" altLang="ko-KR" sz="1200" b="1">
                <a:latin typeface="한컴산뜻돋움"/>
                <a:ea typeface="한컴산뜻돋움"/>
              </a:rPr>
              <a:t>(HttpServletRequest request, HttpServletResponse response) throws Exception;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744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MemberServiceImpl </a:t>
            </a:r>
            <a:r>
              <a:rPr lang="ko-KR" altLang="en-US" sz="1200">
                <a:latin typeface="+mj-ea"/>
                <a:ea typeface="+mj-ea"/>
              </a:rPr>
              <a:t>클래스에서는 자신의 속성인 </a:t>
            </a:r>
            <a:r>
              <a:rPr lang="en-US" altLang="ko-KR" sz="1200">
                <a:latin typeface="+mj-ea"/>
                <a:ea typeface="+mj-ea"/>
              </a:rPr>
              <a:t>memberDAO</a:t>
            </a:r>
            <a:r>
              <a:rPr lang="ko-KR" altLang="en-US" sz="1200">
                <a:latin typeface="+mj-ea"/>
                <a:ea typeface="+mj-ea"/>
              </a:rPr>
              <a:t>에 빈을 주입하기 위해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 구현합니다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14119" y="1726898"/>
            <a:ext cx="7126357" cy="4247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3315" name="직사각형 13314"/>
          <p:cNvSpPr txBox="1"/>
          <p:nvPr/>
        </p:nvSpPr>
        <p:spPr>
          <a:xfrm>
            <a:off x="-1" y="569589"/>
            <a:ext cx="9144001" cy="374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com.spring.member.dao.MemberDAO;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MemberServiceImpl implements MemberService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private MemberDAO memberDAO;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void setMemberDAO(MemberDAO memberDAO)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this.memberDAO = memberDAO;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List listMembers() throws DataAccessException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List membersList = null;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membersList = memberDAO.selectAllMembers();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membersList;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3315" name="직사각형 13314"/>
          <p:cNvSpPr txBox="1"/>
          <p:nvPr/>
        </p:nvSpPr>
        <p:spPr>
          <a:xfrm>
            <a:off x="-1" y="1512168"/>
            <a:ext cx="9144001" cy="1552977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interface</a:t>
            </a:r>
            <a:r>
              <a:rPr lang="en-US" altLang="ko-KR" sz="1200" b="1">
                <a:latin typeface="한컴산뜻돋움"/>
                <a:ea typeface="한컴산뜻돋움"/>
              </a:rPr>
              <a:t> MemberService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List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listMembers()</a:t>
            </a:r>
            <a:r>
              <a:rPr lang="en-US" altLang="ko-KR" sz="1200" b="1">
                <a:latin typeface="한컴산뜻돋움"/>
                <a:ea typeface="한컴산뜻돋움"/>
              </a:rPr>
              <a:t> throws DataAccessException;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65922" y="1590261"/>
            <a:ext cx="7474225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새 프로젝트 </a:t>
            </a:r>
            <a:r>
              <a:rPr lang="en-US" altLang="ko-KR" sz="1200">
                <a:latin typeface="+mj-ea"/>
                <a:ea typeface="+mj-ea"/>
              </a:rPr>
              <a:t>pro22</a:t>
            </a:r>
            <a:r>
              <a:rPr lang="ko-KR" altLang="en-US" sz="1200">
                <a:latin typeface="+mj-ea"/>
                <a:ea typeface="+mj-ea"/>
              </a:rPr>
              <a:t>를 만들고 </a:t>
            </a:r>
            <a:r>
              <a:rPr lang="en-US" altLang="ko-KR" sz="1200">
                <a:latin typeface="+mj-ea"/>
                <a:ea typeface="+mj-ea"/>
              </a:rPr>
              <a:t>pro21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폴더의 라이브러리와 </a:t>
            </a:r>
            <a:r>
              <a:rPr lang="en-US" altLang="ko-KR" sz="1200">
                <a:latin typeface="+mj-ea"/>
                <a:ea typeface="+mj-ea"/>
              </a:rPr>
              <a:t>web.xml, action-servlet.xml</a:t>
            </a:r>
            <a:r>
              <a:rPr lang="ko-KR" altLang="en-US" sz="1200">
                <a:latin typeface="+mj-ea"/>
                <a:ea typeface="+mj-ea"/>
              </a:rPr>
              <a:t>를 복사한 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동일한 위치에 붙여 넣습니다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355" y="2121590"/>
            <a:ext cx="22193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391478"/>
            <a:ext cx="7951304" cy="444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MemberDAOImpl </a:t>
            </a:r>
            <a:r>
              <a:rPr lang="ko-KR" altLang="en-US" sz="1200">
                <a:latin typeface="+mj-ea"/>
                <a:ea typeface="+mj-ea"/>
              </a:rPr>
              <a:t>클래스에서는 자신의 속성 </a:t>
            </a:r>
            <a:r>
              <a:rPr lang="en-US" altLang="ko-KR" sz="1200">
                <a:latin typeface="+mj-ea"/>
                <a:ea typeface="+mj-ea"/>
              </a:rPr>
              <a:t>jdbcTemplate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dataSource </a:t>
            </a:r>
            <a:r>
              <a:rPr lang="ko-KR" altLang="en-US" sz="1200">
                <a:latin typeface="+mj-ea"/>
                <a:ea typeface="+mj-ea"/>
              </a:rPr>
              <a:t>빈을 주입하기 위해 </a:t>
            </a:r>
            <a:r>
              <a:rPr lang="en-US" altLang="ko-KR" sz="1200">
                <a:latin typeface="+mj-ea"/>
                <a:ea typeface="+mj-ea"/>
              </a:rPr>
              <a:t>setter</a:t>
            </a:r>
            <a:r>
              <a:rPr lang="ko-KR" altLang="en-US" sz="1200">
                <a:latin typeface="+mj-ea"/>
                <a:ea typeface="+mj-ea"/>
              </a:rPr>
              <a:t>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이용합니다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18284" y="1853143"/>
            <a:ext cx="5707431" cy="4962022"/>
            <a:chOff x="328911" y="2032048"/>
            <a:chExt cx="8391525" cy="7740927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328911" y="2032048"/>
              <a:ext cx="8391525" cy="226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8535" y="4229425"/>
              <a:ext cx="8172450" cy="5543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grpSp>
        <p:nvGrpSpPr>
          <p:cNvPr id="3" name="그룹 2"/>
          <p:cNvGrpSpPr/>
          <p:nvPr/>
        </p:nvGrpSpPr>
        <p:grpSpPr>
          <a:xfrm>
            <a:off x="994832" y="1656184"/>
            <a:ext cx="6849512" cy="4234275"/>
            <a:chOff x="507518" y="1409700"/>
            <a:chExt cx="8210550" cy="539115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557213" y="1409700"/>
              <a:ext cx="8029575" cy="403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507518" y="5448300"/>
              <a:ext cx="8210550" cy="1352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48071" y="1692188"/>
            <a:ext cx="7465868" cy="323763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0" name="직사각형 9"/>
          <p:cNvSpPr txBox="1"/>
          <p:nvPr/>
        </p:nvSpPr>
        <p:spPr>
          <a:xfrm>
            <a:off x="874861" y="4059555"/>
            <a:ext cx="7982123" cy="2682239"/>
          </a:xfrm>
          <a:prstGeom prst="rect">
            <a:avLst/>
          </a:prstGeom>
          <a:ln w="25400" cap="flat" cmpd="sng">
            <a:solidFill>
              <a:srgbClr val="80008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public List selectAllMembers() throws DataAccessException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String query = "select id,pwd,name,email,joinDate" + " from t_member " + " order by joinDate desc";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List membersList = new ArrayList();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membersList = this.jdbcTemplate.query(query, new RowMapper()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public Object mapRow(ResultSet rs, int rowNum) throws SQLException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 memberVO = new MemberVO();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memberVO.setId(rs.getString("id"));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memberVO.setPwd(rs.getString("pwd"));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memberVO.setName(rs.getString("name"));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memberVO.setEmail(rs.getString("email"));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memberVO.setJoinDate(rs.getDate("joinDate"));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return memberVO;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});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return membersList;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188248" y="1332148"/>
            <a:ext cx="8275667" cy="2675972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ea typeface="한컴산뜻돋움"/>
              </a:rPr>
              <a:t>	</a:t>
            </a:r>
            <a:r>
              <a:rPr lang="en-US" altLang="ko-KR" sz="1000" b="1">
                <a:latin typeface="한컴산뜻돋움"/>
                <a:ea typeface="한컴산뜻돋움"/>
              </a:rPr>
              <a:t>public List&lt;MemberVO&gt; listMembers()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List&lt;MemberVO&gt; membersList = new ArrayList();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</a:t>
            </a:r>
            <a:r>
              <a:rPr lang="en-US" altLang="ko-KR" sz="1000" b="1">
                <a:latin typeface="한컴산뜻돋움"/>
                <a:ea typeface="한컴산뜻돋움"/>
              </a:rPr>
              <a:t>try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conn = dataFactory.getConnection();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String query = "select * from  t_member order by joinDate desc";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System.out.println(query);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pstmt = conn.prepareStatement(query);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ResultSet rs = pstmt.executeQuery();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while (rs.next()) {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String id = rs.getString("id");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String pwd = rs.getString("pwd");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String name = rs.getString("name");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String email = rs.getString("email");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Date joinDate = rs.getDate("joinDate");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MemberVO memberVO = new MemberVO(id, pwd, name, email, joinDate);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	</a:t>
            </a:r>
            <a:r>
              <a:rPr lang="en-US" altLang="ko-KR" sz="1000" b="1">
                <a:latin typeface="한컴산뜻돋움"/>
                <a:ea typeface="한컴산뜻돋움"/>
              </a:rPr>
              <a:t>membersList.add(memberVO);</a:t>
            </a:r>
          </a:p>
          <a:p>
            <a:pPr>
              <a:defRPr/>
            </a:pPr>
            <a:r>
              <a:rPr lang="en-US" altLang="ko-KR" sz="1000" b="1">
                <a:ea typeface="한컴산뜻돋움"/>
              </a:rPr>
              <a:t>			</a:t>
            </a:r>
            <a:r>
              <a:rPr lang="en-US" altLang="ko-KR" sz="10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12661" y="2580755"/>
            <a:ext cx="5394613" cy="1326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78726" y="4729815"/>
            <a:ext cx="1762187" cy="145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69070" y="4029758"/>
            <a:ext cx="529531" cy="731075"/>
          </a:xfrm>
          <a:custGeom>
            <a:avLst/>
            <a:gdLst>
              <a:gd name="connsiteX0" fmla="*/ 55645 w 529531"/>
              <a:gd name="connsiteY0" fmla="*/ -4817 h 731075"/>
              <a:gd name="connsiteX1" fmla="*/ 29667 w 529531"/>
              <a:gd name="connsiteY1" fmla="*/ 462774 h 731075"/>
              <a:gd name="connsiteX2" fmla="*/ 531895 w 529531"/>
              <a:gd name="connsiteY2" fmla="*/ 731206 h 73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31" h="731075">
                <a:moveTo>
                  <a:pt x="55645" y="-4817"/>
                </a:moveTo>
                <a:cubicBezTo>
                  <a:pt x="51315" y="73114"/>
                  <a:pt x="-49707" y="340103"/>
                  <a:pt x="29667" y="462774"/>
                </a:cubicBezTo>
                <a:cubicBezTo>
                  <a:pt x="109042" y="585444"/>
                  <a:pt x="448190" y="686467"/>
                  <a:pt x="531895" y="731206"/>
                </a:cubicBezTo>
              </a:path>
            </a:pathLst>
          </a:custGeom>
          <a:ln w="254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직사각형 15363"/>
          <p:cNvSpPr txBox="1"/>
          <p:nvPr/>
        </p:nvSpPr>
        <p:spPr>
          <a:xfrm>
            <a:off x="0" y="183397"/>
            <a:ext cx="9144000" cy="64917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java.sql.ResultSet;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java.sql.SQLException;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java.util.ArrayList;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javax.sql.DataSource;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org.springframework.jdbc.core.JdbcTemplate;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org.springframework.jdbc.core.RowMapper;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MemberDAOImpl implements MemberDAO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private JdbcTemplate jdbcTemplate;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void setDataSource(DataSource dataSource)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this.jdbcTemplate = new JdbcTemplate(dataSource);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List selectAllMembers() throws DataAccessException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query = "select id,pwd,name,email,joinDate" + " from t_member " + " order by joinDate desc";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List membersList = new ArrayList();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membersList = this.jdbcTemplate.query(query, new RowMapper() {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public Object mapRow(ResultSet rs, int rowNum) throws SQLException {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 memberVO = new MemberVO();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memberVO.setId(rs.getString("id"));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memberVO.setPwd(rs.getString("pwd"));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memberVO.setName(rs.getString("name"));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memberVO.setEmail(rs.getString("email"));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memberVO.setJoinDate(rs.getDate("joinDate"));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return memberVO;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});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membersList;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5364" name="직사각형 15363"/>
          <p:cNvSpPr txBox="1"/>
          <p:nvPr/>
        </p:nvSpPr>
        <p:spPr>
          <a:xfrm>
            <a:off x="0" y="497070"/>
            <a:ext cx="9144000" cy="31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int addMember(MemberVO memberVO) throws DataAccessException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id = memberVO.getId();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pwd = memberVO.getPwd();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name = memberVO.getName();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email = memberVO.getEmail();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String query = "insert into t_member(id,pwd, name,email) values  ("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                 + "'" + id + "' ,"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</a:t>
            </a: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              + "'" + pwd + "' ,"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                 + "'" + name + "' ,"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                 + "'" + email + "') ";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System.out.println(query);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int result = jdbcTemplate.update(query);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System.out.println(result);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	</a:t>
            </a:r>
            <a:r>
              <a:rPr lang="en-US" altLang="ko-KR" sz="1200" b="1">
                <a:latin typeface="한컴산뜻돋움"/>
                <a:ea typeface="한컴산뜻돋움"/>
              </a:rPr>
              <a:t>return result;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15365" name="직사각형 15364"/>
          <p:cNvSpPr txBox="1"/>
          <p:nvPr/>
        </p:nvSpPr>
        <p:spPr>
          <a:xfrm>
            <a:off x="0" y="4116160"/>
            <a:ext cx="9144000" cy="2096317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com.spring.member.dao;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</a:t>
            </a:r>
            <a:r>
              <a:rPr lang="en-US" altLang="ko-KR" sz="1200" b="1">
                <a:solidFill>
                  <a:srgbClr val="0000FF"/>
                </a:solidFill>
                <a:latin typeface="한컴산뜻돋움"/>
                <a:ea typeface="한컴산뜻돋움"/>
              </a:rPr>
              <a:t>interface</a:t>
            </a:r>
            <a:r>
              <a:rPr lang="en-US" altLang="ko-KR" sz="1200" b="1">
                <a:latin typeface="한컴산뜻돋움"/>
                <a:ea typeface="한컴산뜻돋움"/>
              </a:rPr>
              <a:t> MemberDAO {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List selectAllMembers() throws DataAccessException ;</a:t>
            </a:r>
          </a:p>
          <a:p>
            <a:pPr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public int addMember(MemberVO memberVO) throws DataAccessException 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616225" y="1548077"/>
            <a:ext cx="73450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listMembers.jsp</a:t>
            </a:r>
            <a:r>
              <a:rPr lang="ko-KR" altLang="en-US" sz="1200">
                <a:latin typeface="+mj-ea"/>
                <a:ea typeface="+mj-ea"/>
              </a:rPr>
              <a:t>에서는 조회한 회원 정보를 표시해 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18364" y="1825076"/>
            <a:ext cx="6340739" cy="48999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6387" name="직사각형 16386"/>
          <p:cNvSpPr txBox="1"/>
          <p:nvPr/>
        </p:nvSpPr>
        <p:spPr>
          <a:xfrm>
            <a:off x="0" y="484504"/>
            <a:ext cx="9144000" cy="48444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pageEncoding="UTF-8"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isELIgnored="false"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&lt;%@ taglib prefix="c" uri="http://java.sun.com/jsp/jstl/core"  %&gt;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&lt;%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%&gt;  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charset=UTF-8"&gt;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&lt;title&gt;회원 정보 출력창&lt;/title&gt;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&lt;table border="1"  align="center"  width="80%"&gt;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&lt;tr align="center"   bgcolor="lightgreen"&gt;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 &gt;&lt;b&gt;아이디&lt;/b&gt;&lt;/td&gt;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&lt;td&gt;&lt;b&gt;비밀번호&lt;/b&gt;&lt;/td&gt;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&lt;td&gt;&lt;b&gt;이름&lt;/b&gt;&lt;/td&gt;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&lt;td&gt;&lt;b&gt;이메일&lt;/b&gt;&lt;/td&gt;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&lt;td&gt;&lt;b&gt;가입일&lt;/b&gt;&lt;/td&gt;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&lt;/tr&gt;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16387" name="직사각형 16386"/>
          <p:cNvSpPr txBox="1"/>
          <p:nvPr/>
        </p:nvSpPr>
        <p:spPr>
          <a:xfrm>
            <a:off x="-12790" y="518160"/>
            <a:ext cx="9156790" cy="28346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&lt;c:forEach var="member" items="${membersList}" &gt;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&lt;tr align="center"&gt;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&lt;td&gt;${member.id}&lt;/td&gt;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&lt;td&gt;${member.pwd}&lt;/td&gt;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&lt;td&gt;${member.name}&lt;/td&gt;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&lt;td&gt;${member.email}&lt;/td&gt;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&lt;td&gt;${member.joinDate}&lt;/td&gt;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&lt;/tr&gt;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&lt;/c:forEach&gt;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&lt;/table&gt;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&lt;a  href="${contextPath}/member/memberForm.do"&gt;&lt;h1 style="text-align:center"&gt;회원가입&lt;/h1&gt;&lt;/a&gt;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4" y="1560444"/>
            <a:ext cx="7265505" cy="26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http:localhost:8090/pro22/member/listMembers.do</a:t>
            </a:r>
            <a:r>
              <a:rPr lang="ko-KR" altLang="en-US" sz="1200">
                <a:latin typeface="+mj-ea"/>
                <a:ea typeface="+mj-ea"/>
              </a:rPr>
              <a:t>로 요청하여 회원 목록을 표시합니다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77176" y="1837443"/>
            <a:ext cx="5943600" cy="1957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6" y="1540565"/>
            <a:ext cx="7573617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그리고 스프링 </a:t>
            </a:r>
            <a:r>
              <a:rPr lang="en-US" altLang="ko-KR" sz="1200">
                <a:latin typeface="+mj-ea"/>
                <a:ea typeface="+mj-ea"/>
              </a:rPr>
              <a:t>JDBC </a:t>
            </a:r>
            <a:r>
              <a:rPr lang="ko-KR" altLang="en-US" sz="1200">
                <a:latin typeface="+mj-ea"/>
                <a:ea typeface="+mj-ea"/>
              </a:rPr>
              <a:t>실습에 필요한 </a:t>
            </a: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파일들을 다음과 같이 만들어 준비합니다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33067" y="1936834"/>
            <a:ext cx="230505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230832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latin typeface="한컴산뜻돋움"/>
                <a:ea typeface="한컴산뜻돋움"/>
              </a:rPr>
              <a:t>※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http:localhost:8090/pro22/member/listMembers.do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외 추가기능 해보기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methodResolver</a:t>
            </a:r>
            <a:r>
              <a:rPr lang="ko-KR" altLang="en-US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b="1" dirty="0">
                <a:latin typeface="한컴산뜻돋움"/>
                <a:ea typeface="한컴산뜻돋움"/>
              </a:rPr>
              <a:t>="org.springframework.web.servlet.mvc.multiaction.PropertiesMethodNameResolver" 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name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mappings</a:t>
            </a:r>
            <a:r>
              <a:rPr lang="ko-KR" altLang="en-US" sz="1200" b="1" dirty="0">
                <a:latin typeface="한컴산뜻돋움"/>
                <a:ea typeface="한컴산뜻돋움"/>
              </a:rPr>
              <a:t>" 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listMembers.do</a:t>
            </a:r>
            <a:r>
              <a:rPr lang="ko-KR" altLang="en-US" sz="1200" b="1" dirty="0">
                <a:latin typeface="한컴산뜻돋움"/>
                <a:ea typeface="한컴산뜻돋움"/>
              </a:rPr>
              <a:t>" &gt;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listMembers</a:t>
            </a: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  <a:endParaRPr lang="ko-KR" altLang="en-US" sz="1200" b="1" dirty="0">
              <a:solidFill>
                <a:srgbClr val="FF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memberForm.do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 &gt;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memberForm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    &lt;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mod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"&gt;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odMember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495066" y="4057276"/>
            <a:ext cx="5557520" cy="2063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841653" y="1559508"/>
            <a:ext cx="1955985" cy="267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</a:t>
            </a:r>
            <a:r>
              <a:rPr lang="en-US" altLang="ko-KR" sz="1200" b="1">
                <a:latin typeface="+mj-ea"/>
                <a:ea typeface="+mj-ea"/>
              </a:rPr>
              <a:t>JDBC </a:t>
            </a:r>
            <a:r>
              <a:rPr lang="ko-KR" altLang="en-US" sz="1200" b="1">
                <a:latin typeface="+mj-ea"/>
                <a:ea typeface="+mj-ea"/>
              </a:rPr>
              <a:t>설정 파일들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7652" y="1836507"/>
          <a:ext cx="73417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ContextLoaderListener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이용해 빈 설정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XML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파일들을 읽어 들입니다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action-servlet.xml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스프링에서 필요한 여러 가지 빈을 설정합니다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action-dataSource.xml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JDBC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설정에 필요한 정보를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jdbc.properties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데이터베이스 연결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action-service.xml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서비스 빈 생성을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53771" y="3524575"/>
            <a:ext cx="7564672" cy="445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action-dataSource.xml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&lt;beans&gt; </a:t>
            </a:r>
            <a:r>
              <a:rPr lang="ko-KR" altLang="en-US" sz="1200">
                <a:latin typeface="+mj-ea"/>
                <a:ea typeface="+mj-ea"/>
              </a:rPr>
              <a:t>태그는 </a:t>
            </a:r>
            <a:r>
              <a:rPr lang="en-US" altLang="ko-KR" sz="1200">
                <a:latin typeface="+mj-ea"/>
                <a:ea typeface="+mj-ea"/>
              </a:rPr>
              <a:t>21</a:t>
            </a:r>
            <a:r>
              <a:rPr lang="ko-KR" altLang="en-US" sz="1200">
                <a:latin typeface="+mj-ea"/>
                <a:ea typeface="+mj-ea"/>
              </a:rPr>
              <a:t>장에서 실습한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의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것을 복사해서 붙여 넣으면 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90261" y="4363278"/>
            <a:ext cx="5315658" cy="17571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7052586" y="4134678"/>
            <a:ext cx="1581785" cy="552826"/>
          </a:xfrm>
          <a:prstGeom prst="wedgeRectCallout">
            <a:avLst>
              <a:gd name="adj1" fmla="val -55392"/>
              <a:gd name="adj2" fmla="val 50233"/>
            </a:avLst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algn="l" latinLnBrk="1">
              <a:spcAft>
                <a:spcPct val="3000"/>
              </a:spcAft>
            </a:pP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복사한 후 각각의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XML </a:t>
            </a:r>
            <a:r>
              <a:rPr lang="ko-KR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파일에 붙여 넣기 하세요</a:t>
            </a:r>
            <a:r>
              <a:rPr lang="en-US" altLang="en-US" sz="1000" b="1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.</a:t>
            </a:r>
            <a:endParaRPr lang="ko-KR" altLang="en-US" sz="1000" b="1">
              <a:latin typeface="+mj-ea"/>
              <a:ea typeface="+mj-ea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5" y="1311399"/>
            <a:ext cx="7742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1588398"/>
            <a:ext cx="5802083" cy="5269602"/>
            <a:chOff x="423863" y="790575"/>
            <a:chExt cx="8296275" cy="83915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423863" y="790575"/>
              <a:ext cx="8296275" cy="527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455424" y="6067425"/>
              <a:ext cx="8258175" cy="3114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100" name="직사각형 4099"/>
          <p:cNvSpPr/>
          <p:nvPr/>
        </p:nvSpPr>
        <p:spPr>
          <a:xfrm>
            <a:off x="3957637" y="2867221"/>
            <a:ext cx="1390650" cy="276225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4101" name="자유형 4100"/>
          <p:cNvSpPr/>
          <p:nvPr/>
        </p:nvSpPr>
        <p:spPr>
          <a:xfrm>
            <a:off x="3875518" y="3150810"/>
            <a:ext cx="594250" cy="1052068"/>
          </a:xfrm>
          <a:custGeom>
            <a:avLst/>
            <a:gdLst>
              <a:gd name="connsiteX0" fmla="*/ 596902 w 594250"/>
              <a:gd name="connsiteY0" fmla="*/ -437 h 1052068"/>
              <a:gd name="connsiteX1" fmla="*/ 120652 w 594250"/>
              <a:gd name="connsiteY1" fmla="*/ 242017 h 1052068"/>
              <a:gd name="connsiteX2" fmla="*/ -574 w 594250"/>
              <a:gd name="connsiteY2" fmla="*/ 1055971 h 105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250" h="1052068">
                <a:moveTo>
                  <a:pt x="596902" y="-437"/>
                </a:moveTo>
                <a:cubicBezTo>
                  <a:pt x="517527" y="39971"/>
                  <a:pt x="220231" y="65949"/>
                  <a:pt x="120652" y="242017"/>
                </a:cubicBezTo>
                <a:cubicBezTo>
                  <a:pt x="21072" y="418085"/>
                  <a:pt x="19629" y="920312"/>
                  <a:pt x="-574" y="1055971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102" name="직사각형 4101"/>
          <p:cNvSpPr/>
          <p:nvPr/>
        </p:nvSpPr>
        <p:spPr>
          <a:xfrm>
            <a:off x="4801466" y="5202578"/>
            <a:ext cx="1151659" cy="294408"/>
          </a:xfrm>
          <a:prstGeom prst="rec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</p:sp>
      <p:sp>
        <p:nvSpPr>
          <p:cNvPr id="4103" name="자유형 4102"/>
          <p:cNvSpPr/>
          <p:nvPr/>
        </p:nvSpPr>
        <p:spPr>
          <a:xfrm>
            <a:off x="2993106" y="5519013"/>
            <a:ext cx="2265306" cy="461522"/>
          </a:xfrm>
          <a:custGeom>
            <a:avLst/>
            <a:gdLst>
              <a:gd name="connsiteX0" fmla="*/ 2249972 w 2265306"/>
              <a:gd name="connsiteY0" fmla="*/ -4708 h 461522"/>
              <a:gd name="connsiteX1" fmla="*/ 2172040 w 2265306"/>
              <a:gd name="connsiteY1" fmla="*/ 263723 h 461522"/>
              <a:gd name="connsiteX2" fmla="*/ 1314791 w 2265306"/>
              <a:gd name="connsiteY2" fmla="*/ 332996 h 461522"/>
              <a:gd name="connsiteX3" fmla="*/ 267041 w 2265306"/>
              <a:gd name="connsiteY3" fmla="*/ 246405 h 461522"/>
              <a:gd name="connsiteX4" fmla="*/ -1390 w 2265306"/>
              <a:gd name="connsiteY4" fmla="*/ 462882 h 46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5306" h="461522">
                <a:moveTo>
                  <a:pt x="2249972" y="-4708"/>
                </a:moveTo>
                <a:cubicBezTo>
                  <a:pt x="2236983" y="40030"/>
                  <a:pt x="2327903" y="207439"/>
                  <a:pt x="2172040" y="263723"/>
                </a:cubicBezTo>
                <a:cubicBezTo>
                  <a:pt x="2016177" y="320007"/>
                  <a:pt x="1632291" y="335882"/>
                  <a:pt x="1314791" y="332996"/>
                </a:cubicBezTo>
                <a:cubicBezTo>
                  <a:pt x="997291" y="330110"/>
                  <a:pt x="486404" y="224757"/>
                  <a:pt x="267041" y="246405"/>
                </a:cubicBezTo>
                <a:cubicBezTo>
                  <a:pt x="47677" y="268053"/>
                  <a:pt x="43347" y="426803"/>
                  <a:pt x="-1390" y="462882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104" name="직사각형 4103"/>
          <p:cNvSpPr txBox="1"/>
          <p:nvPr/>
        </p:nvSpPr>
        <p:spPr>
          <a:xfrm>
            <a:off x="4316557" y="5786190"/>
            <a:ext cx="1290204" cy="262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/>
              <a:t>action-servlet.xml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101" name="직사각형 4100"/>
          <p:cNvSpPr txBox="1"/>
          <p:nvPr/>
        </p:nvSpPr>
        <p:spPr>
          <a:xfrm>
            <a:off x="0" y="471010"/>
            <a:ext cx="9144000" cy="53944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&lt;web-app xmlns:xsi="http://www.w3.org/2001/XMLSchema-instance" xmlns="http://xmlns.jcp.org/xml/ns/javaee" xsi:schemaLocation="http://xmlns.jcp.org/xml/ns/javaee http://xmlns.jcp.org/xml/ns/javaee/web-app_3_1.xsd" id="WebApp_ID" version="3.1"&gt;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&lt;listener&gt;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&lt;listener-class&gt;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org.springframework.web.context.ContextLoaderListener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&lt;/listener-class&gt;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&lt;/listener&gt;</a:t>
            </a:r>
          </a:p>
          <a:p>
            <a:pPr>
              <a:defRPr/>
            </a:pPr>
            <a:endParaRPr lang="en-US" altLang="ko-KR" sz="1200" b="1">
              <a:solidFill>
                <a:srgbClr val="80008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&lt;context-param&gt;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&lt;param-name&gt;contextConfigLocation&lt;/param-name&gt;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&lt;param-value&gt;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/WEB-INF/config/action-service.xml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    /WEB-INF/config/action-dataSource.xml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&lt;/param-value&gt;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&lt;/context-param&gt;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&lt;servlet&gt;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&lt;servlet-name&gt;action&lt;/servlet-name&gt;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&lt;servlet-class&gt;org.springframework.web.servlet.DispatcherServlet&lt;/servlet-class&gt;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&lt;load-on-startup&gt;1&lt;/load-on-startup&gt;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&lt;/servlet&gt;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&lt;servlet-mapping&gt;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&lt;servlet-name&gt;action&lt;/servlet-name&gt;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&lt;url-pattern&gt;*.do&lt;/url-pattern&gt;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&lt;/servlet-mapping&gt;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&lt;/web-app&gt;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pic>
        <p:nvPicPr>
          <p:cNvPr id="4101" name="그림 410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67368" y="1602421"/>
            <a:ext cx="8029575" cy="4262757"/>
          </a:xfrm>
          <a:prstGeom prst="rect">
            <a:avLst/>
          </a:prstGeom>
          <a:ln w="9525" cap="flat" cmpd="sng">
            <a:solidFill>
              <a:srgbClr val="800080"/>
            </a:solidFill>
            <a:prstDash val="solid"/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2" y="1449899"/>
            <a:ext cx="6897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action-servlet.xml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45447" y="1726898"/>
            <a:ext cx="6538705" cy="44042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9" y="711235"/>
            <a:ext cx="761970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스프링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JDBC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로 데이터베이스와 연동 설정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3520281" y="3161109"/>
            <a:ext cx="11906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extBox 5123"/>
          <p:cNvSpPr txBox="1"/>
          <p:nvPr/>
        </p:nvSpPr>
        <p:spPr>
          <a:xfrm>
            <a:off x="7439422" y="2466578"/>
            <a:ext cx="1704578" cy="130341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대개 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html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이나 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jsp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는 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webApp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폴더 아래에서 두고 오픈되도록 하는데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,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 외부에서 접근불가한 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WEB_INF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에 둘 경우에는 디렉터리 관리 상</a:t>
            </a:r>
          </a:p>
          <a:p>
            <a:pPr>
              <a:defRPr/>
            </a:pP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/WEB-INF/</a:t>
            </a:r>
            <a:r>
              <a:rPr lang="ko-KR" altLang="en-US" sz="1000" b="1">
                <a:solidFill>
                  <a:srgbClr val="800080"/>
                </a:solidFill>
                <a:latin typeface="한컴산뜻돋움"/>
                <a:ea typeface="한컴산뜻돋움"/>
              </a:rPr>
              <a:t>를 지정해 줘야 한다</a:t>
            </a:r>
            <a:r>
              <a:rPr lang="en-US" altLang="ko-KR" sz="1000" b="1">
                <a:solidFill>
                  <a:srgbClr val="800080"/>
                </a:solidFill>
                <a:latin typeface="한컴산뜻돋움"/>
                <a:ea typeface="한컴산뜻돋움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4280</Words>
  <Application>Microsoft Office PowerPoint</Application>
  <PresentationFormat>화면 슬라이드 쇼(4:3)</PresentationFormat>
  <Paragraphs>517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600</cp:revision>
  <dcterms:created xsi:type="dcterms:W3CDTF">2018-08-29T04:30:46Z</dcterms:created>
  <dcterms:modified xsi:type="dcterms:W3CDTF">2023-03-06T08:23:15Z</dcterms:modified>
  <cp:version/>
</cp:coreProperties>
</file>