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4"/>
  </p:notesMasterIdLst>
  <p:sldIdLst>
    <p:sldId id="257" r:id="rId2"/>
    <p:sldId id="259" r:id="rId3"/>
    <p:sldId id="261" r:id="rId4"/>
    <p:sldId id="260" r:id="rId5"/>
    <p:sldId id="276" r:id="rId6"/>
    <p:sldId id="271" r:id="rId7"/>
    <p:sldId id="307" r:id="rId8"/>
    <p:sldId id="308" r:id="rId9"/>
    <p:sldId id="306" r:id="rId10"/>
    <p:sldId id="310" r:id="rId11"/>
    <p:sldId id="309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2"/>
    <p:restoredTop sz="94660"/>
  </p:normalViewPr>
  <p:slideViewPr>
    <p:cSldViewPr snapToGrid="0">
      <p:cViewPr varScale="1">
        <p:scale>
          <a:sx n="105" d="100"/>
          <a:sy n="105" d="100"/>
        </p:scale>
        <p:origin x="1340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spring.io/spring-framework/docs/current/reference/html/web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2004"/>
            <a:ext cx="9144000" cy="716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/>
              <a:t>22</a:t>
            </a:r>
            <a:r>
              <a:rPr lang="ko-KR" altLang="en-US" sz="2800" dirty="0"/>
              <a:t>장</a:t>
            </a:r>
            <a:r>
              <a:rPr lang="en-US" altLang="ko-KR" sz="2800" dirty="0"/>
              <a:t> </a:t>
            </a:r>
            <a:r>
              <a:rPr lang="ko-KR" altLang="en-US" sz="2800" dirty="0"/>
              <a:t>스프링 </a:t>
            </a:r>
            <a:r>
              <a:rPr lang="en-US" altLang="ko-KR" sz="2800" dirty="0"/>
              <a:t>MVC </a:t>
            </a:r>
            <a:endParaRPr lang="ko-KR" altLang="en-US" sz="2800" spc="-89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66887" y="1909244"/>
            <a:ext cx="6400800" cy="538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스프링 프레임워크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MVC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특징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</a:rPr>
              <a:t>회원등록 코드로 보는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2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endParaRPr lang="ko-KR" altLang="en-US" sz="1500" dirty="0"/>
          </a:p>
        </p:txBody>
      </p:sp>
      <p:sp>
        <p:nvSpPr>
          <p:cNvPr id="9220" name="직사각형 9219"/>
          <p:cNvSpPr txBox="1"/>
          <p:nvPr/>
        </p:nvSpPr>
        <p:spPr>
          <a:xfrm>
            <a:off x="66612" y="544962"/>
            <a:ext cx="8932053" cy="3477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sz="1100" b="1" dirty="0">
                <a:latin typeface="한컴산뜻돋움"/>
                <a:ea typeface="한컴산뜻돋움"/>
              </a:rPr>
              <a:t>	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public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ModelAndView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addMember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HttpServletRequest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request,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HttpServletResponse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response) throws Exception {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request.setCharacterEncoding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("utf-8");</a:t>
            </a:r>
          </a:p>
          <a:p>
            <a:pPr lvl="0">
              <a:defRPr/>
            </a:pPr>
            <a:endParaRPr lang="en-US" altLang="ko-KR" sz="1100" dirty="0">
              <a:latin typeface="Consolas" panose="020B0609020204030204" pitchFamily="49" charset="0"/>
              <a:ea typeface="한컴산뜻돋움"/>
            </a:endParaRP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/*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 * String id =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request.getParameter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("id"); 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 * String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pwd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request.getParameter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("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pwd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 * String name =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request.getParameter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("name");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 * String email =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request.getParameter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("email");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 * 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 *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new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id,pwd,name,email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 */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new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bind(request, 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memberService.addMember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ModelAndView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mav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new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ModelAndView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"redirect:/member/listMembers.do"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return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mav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}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79CB94F-74C3-26AA-924E-6AEA7E119A12}"/>
              </a:ext>
            </a:extLst>
          </p:cNvPr>
          <p:cNvSpPr/>
          <p:nvPr/>
        </p:nvSpPr>
        <p:spPr>
          <a:xfrm>
            <a:off x="599471" y="2018171"/>
            <a:ext cx="423930" cy="1003588"/>
          </a:xfrm>
          <a:custGeom>
            <a:avLst/>
            <a:gdLst>
              <a:gd name="connsiteX0" fmla="*/ 387596 w 423930"/>
              <a:gd name="connsiteY0" fmla="*/ 28632 h 1003588"/>
              <a:gd name="connsiteX1" fmla="*/ 60592 w 423930"/>
              <a:gd name="connsiteY1" fmla="*/ 22576 h 1003588"/>
              <a:gd name="connsiteX2" fmla="*/ 6092 w 423930"/>
              <a:gd name="connsiteY2" fmla="*/ 276913 h 1003588"/>
              <a:gd name="connsiteX3" fmla="*/ 48481 w 423930"/>
              <a:gd name="connsiteY3" fmla="*/ 846142 h 1003588"/>
              <a:gd name="connsiteX4" fmla="*/ 423930 w 423930"/>
              <a:gd name="connsiteY4" fmla="*/ 1003588 h 10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930" h="1003588">
                <a:moveTo>
                  <a:pt x="387596" y="28632"/>
                </a:moveTo>
                <a:cubicBezTo>
                  <a:pt x="255886" y="4914"/>
                  <a:pt x="124176" y="-18804"/>
                  <a:pt x="60592" y="22576"/>
                </a:cubicBezTo>
                <a:cubicBezTo>
                  <a:pt x="-2992" y="63956"/>
                  <a:pt x="8110" y="139652"/>
                  <a:pt x="6092" y="276913"/>
                </a:cubicBezTo>
                <a:cubicBezTo>
                  <a:pt x="4074" y="414174"/>
                  <a:pt x="-21159" y="725030"/>
                  <a:pt x="48481" y="846142"/>
                </a:cubicBezTo>
                <a:cubicBezTo>
                  <a:pt x="118121" y="967255"/>
                  <a:pt x="271025" y="985421"/>
                  <a:pt x="423930" y="100358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7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2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Service</a:t>
            </a:r>
            <a:endParaRPr lang="ko-KR" altLang="en-US" sz="1500" dirty="0"/>
          </a:p>
        </p:txBody>
      </p:sp>
      <p:sp>
        <p:nvSpPr>
          <p:cNvPr id="9220" name="직사각형 9219"/>
          <p:cNvSpPr txBox="1"/>
          <p:nvPr/>
        </p:nvSpPr>
        <p:spPr>
          <a:xfrm>
            <a:off x="66612" y="544962"/>
            <a:ext cx="8932053" cy="364715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import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com.spring.member.dao.MemberDAO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import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com.spring.member.vo.MemberVO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;</a:t>
            </a:r>
          </a:p>
          <a:p>
            <a:pPr lvl="0">
              <a:defRPr/>
            </a:pPr>
            <a:endParaRPr lang="en-US" altLang="ko-KR" sz="1100" dirty="0">
              <a:latin typeface="Consolas" panose="020B0609020204030204" pitchFamily="49" charset="0"/>
              <a:ea typeface="한컴산뜻돋움"/>
            </a:endParaRP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MemberServiceImpl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MemberService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{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private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MemberDAO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memberDAO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;</a:t>
            </a:r>
          </a:p>
          <a:p>
            <a:pPr lvl="0">
              <a:defRPr/>
            </a:pPr>
            <a:endParaRPr lang="en-US" altLang="ko-KR" sz="1100" dirty="0">
              <a:latin typeface="Consolas" panose="020B0609020204030204" pitchFamily="49" charset="0"/>
              <a:ea typeface="한컴산뜻돋움"/>
            </a:endParaRP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public void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setMemberDAO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MemberDAO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memberDAO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) {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this.memberDAO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memberDAO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100" dirty="0">
              <a:latin typeface="Consolas" panose="020B0609020204030204" pitchFamily="49" charset="0"/>
              <a:ea typeface="한컴산뜻돋움"/>
            </a:endParaRP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@Override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public List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listMembers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() throws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DataAccessException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{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List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membersList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null;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membersList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memberDAO.selectAllMembers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return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membersList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public void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addMember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) {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memberDAO.addMember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memberVO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}</a:t>
            </a:r>
            <a:endParaRPr lang="en-US" altLang="ko-KR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2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JSP</a:t>
            </a:r>
            <a:endParaRPr lang="ko-KR" altLang="en-US" sz="1500" dirty="0"/>
          </a:p>
        </p:txBody>
      </p:sp>
      <p:sp>
        <p:nvSpPr>
          <p:cNvPr id="9220" name="직사각형 9219"/>
          <p:cNvSpPr txBox="1"/>
          <p:nvPr/>
        </p:nvSpPr>
        <p:spPr>
          <a:xfrm>
            <a:off x="66612" y="544962"/>
            <a:ext cx="8932053" cy="195438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c:forEach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"member"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membersList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${member.id}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${member.pwd}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${member.name}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member.email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member.joinDate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c:forEach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1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contextPath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}/member/memberForm.do"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&gt;&lt;h1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1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1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회원가입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&lt;/h1&gt;&lt;/a&gt;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15EAF-6F42-CFB8-D314-B92663D2D1E6}"/>
              </a:ext>
            </a:extLst>
          </p:cNvPr>
          <p:cNvSpPr txBox="1"/>
          <p:nvPr/>
        </p:nvSpPr>
        <p:spPr>
          <a:xfrm>
            <a:off x="193780" y="4729446"/>
            <a:ext cx="813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9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1202635" y="1441174"/>
            <a:ext cx="3637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 프레임워크 의 </a:t>
            </a:r>
            <a:r>
              <a:rPr lang="en-US" altLang="ko-KR" sz="1200" b="1">
                <a:latin typeface="+mj-ea"/>
                <a:ea typeface="+mj-ea"/>
              </a:rPr>
              <a:t>MVC </a:t>
            </a:r>
            <a:r>
              <a:rPr lang="ko-KR" altLang="en-US" sz="1200" b="1">
                <a:latin typeface="+mj-ea"/>
                <a:ea typeface="+mj-ea"/>
              </a:rPr>
              <a:t>구조도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68052" y="1718173"/>
            <a:ext cx="4269156" cy="50404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그림 1026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919077" y="2536095"/>
            <a:ext cx="3894380" cy="3319462"/>
          </a:xfrm>
          <a:prstGeom prst="rect">
            <a:avLst/>
          </a:prstGeom>
        </p:spPr>
      </p:pic>
      <p:sp>
        <p:nvSpPr>
          <p:cNvPr id="1028" name="직사각형 1027">
            <a:hlinkClick r:id="rId4"/>
          </p:cNvPr>
          <p:cNvSpPr txBox="1"/>
          <p:nvPr/>
        </p:nvSpPr>
        <p:spPr>
          <a:xfrm>
            <a:off x="6295488" y="2170253"/>
            <a:ext cx="2021436" cy="294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hlinkClick r:id="rId4"/>
              </a:rPr>
              <a:t>Spring MVC</a:t>
            </a:r>
            <a:r>
              <a:rPr lang="en-US" altLang="ko-KR" sz="1400"/>
              <a:t>   ☜</a:t>
            </a:r>
          </a:p>
        </p:txBody>
      </p:sp>
      <p:sp>
        <p:nvSpPr>
          <p:cNvPr id="1029" name="직사각형 1028"/>
          <p:cNvSpPr txBox="1"/>
          <p:nvPr/>
        </p:nvSpPr>
        <p:spPr>
          <a:xfrm>
            <a:off x="7393328" y="2257063"/>
            <a:ext cx="595270" cy="360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99F3EB-56C1-CF47-32E0-CC7F1D678DC2}"/>
              </a:ext>
            </a:extLst>
          </p:cNvPr>
          <p:cNvSpPr/>
          <p:nvPr/>
        </p:nvSpPr>
        <p:spPr>
          <a:xfrm>
            <a:off x="5813404" y="691334"/>
            <a:ext cx="1737966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MethodNameResolver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1013790" y="3597570"/>
            <a:ext cx="7742583" cy="28266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브라우저가 </a:t>
            </a:r>
            <a:r>
              <a:rPr lang="en-US" altLang="ko-KR" sz="1200" dirty="0" err="1">
                <a:latin typeface="+mj-ea"/>
                <a:ea typeface="+mj-ea"/>
              </a:rPr>
              <a:t>DispatcherServlet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URL</a:t>
            </a:r>
            <a:r>
              <a:rPr lang="ko-KR" altLang="en-US" sz="1200" dirty="0">
                <a:latin typeface="+mj-ea"/>
                <a:ea typeface="+mj-ea"/>
              </a:rPr>
              <a:t>로 접근하여 해당 정보를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err="1">
                <a:latin typeface="+mj-ea"/>
                <a:ea typeface="+mj-ea"/>
              </a:rPr>
              <a:t>HandlerMapping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에서 해당 요청에 대해 </a:t>
            </a:r>
            <a:r>
              <a:rPr lang="ko-KR" altLang="en-US" sz="1200" dirty="0" err="1">
                <a:latin typeface="+mj-ea"/>
                <a:ea typeface="+mj-ea"/>
              </a:rPr>
              <a:t>매핑된</a:t>
            </a:r>
            <a:r>
              <a:rPr lang="ko-KR" altLang="en-US" sz="1200" dirty="0">
                <a:latin typeface="+mj-ea"/>
                <a:ea typeface="+mj-ea"/>
              </a:rPr>
              <a:t> 컨트롤러가 있는지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+mj-ea"/>
                <a:ea typeface="+mj-ea"/>
              </a:rPr>
              <a:t>핸들러매핑된</a:t>
            </a:r>
            <a:r>
              <a:rPr lang="ko-KR" altLang="en-US" sz="1200" dirty="0">
                <a:latin typeface="+mj-ea"/>
                <a:ea typeface="+mj-ea"/>
              </a:rPr>
              <a:t> 컨트롤러에 대해 처리를 요청합니다</a:t>
            </a:r>
            <a:r>
              <a:rPr lang="en-US" altLang="ko-KR" sz="1200" dirty="0">
                <a:latin typeface="+mj-ea"/>
                <a:ea typeface="+mj-ea"/>
              </a:rPr>
              <a:t>. / 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MethodNameResolver</a:t>
            </a:r>
            <a:r>
              <a:rPr lang="ko-KR" altLang="en-US" sz="1200" dirty="0">
                <a:latin typeface="+mj-ea"/>
                <a:ea typeface="+mj-ea"/>
              </a:rPr>
              <a:t>로 해당 메서드를 찾아 수행합니다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컨트롤러가 클라이언트의 요청을 처리한 결과와 </a:t>
            </a:r>
            <a:r>
              <a:rPr lang="en-US" altLang="ko-KR" sz="1200" dirty="0">
                <a:latin typeface="+mj-ea"/>
                <a:ea typeface="+mj-ea"/>
              </a:rPr>
              <a:t>View </a:t>
            </a:r>
            <a:r>
              <a:rPr lang="ko-KR" altLang="en-US" sz="1200" dirty="0">
                <a:latin typeface="+mj-ea"/>
                <a:ea typeface="+mj-ea"/>
              </a:rPr>
              <a:t>이름을 </a:t>
            </a:r>
            <a:r>
              <a:rPr lang="en-US" altLang="ko-KR" sz="1200" dirty="0" err="1">
                <a:latin typeface="+mj-ea"/>
                <a:ea typeface="+mj-ea"/>
              </a:rPr>
              <a:t>ModelAndView</a:t>
            </a:r>
            <a:r>
              <a:rPr lang="ko-KR" altLang="en-US" sz="1200" dirty="0">
                <a:latin typeface="+mj-ea"/>
                <a:ea typeface="+mj-ea"/>
              </a:rPr>
              <a:t>에 저장해서 </a:t>
            </a:r>
            <a:r>
              <a:rPr lang="en-US" altLang="ko-KR" sz="1200" dirty="0" err="1">
                <a:latin typeface="+mj-ea"/>
                <a:ea typeface="+mj-ea"/>
              </a:rPr>
              <a:t>DispatcherServlet</a:t>
            </a:r>
            <a:r>
              <a:rPr lang="ko-KR" altLang="en-US" sz="1200" dirty="0">
                <a:latin typeface="+mj-ea"/>
                <a:ea typeface="+mj-ea"/>
              </a:rPr>
              <a:t>으로 반환합니다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err="1">
                <a:latin typeface="+mj-ea"/>
                <a:ea typeface="+mj-ea"/>
              </a:rPr>
              <a:t>DispatcherServlet</a:t>
            </a:r>
            <a:r>
              <a:rPr lang="ko-KR" altLang="en-US" sz="1200" dirty="0">
                <a:latin typeface="+mj-ea"/>
                <a:ea typeface="+mj-ea"/>
              </a:rPr>
              <a:t>에서는 컨트롤러에서 보내온 </a:t>
            </a:r>
            <a:r>
              <a:rPr lang="en-US" altLang="ko-KR" sz="1200" dirty="0">
                <a:latin typeface="+mj-ea"/>
                <a:ea typeface="+mj-ea"/>
              </a:rPr>
              <a:t>View </a:t>
            </a:r>
            <a:r>
              <a:rPr lang="ko-KR" altLang="en-US" sz="1200" dirty="0">
                <a:latin typeface="+mj-ea"/>
                <a:ea typeface="+mj-ea"/>
              </a:rPr>
              <a:t>이름을 </a:t>
            </a:r>
            <a:r>
              <a:rPr lang="en-US" altLang="ko-KR" sz="1200" dirty="0" err="1">
                <a:latin typeface="+mj-ea"/>
                <a:ea typeface="+mj-ea"/>
              </a:rPr>
              <a:t>ViewResolver</a:t>
            </a:r>
            <a:r>
              <a:rPr lang="ko-KR" altLang="en-US" sz="1200" dirty="0">
                <a:latin typeface="+mj-ea"/>
                <a:ea typeface="+mj-ea"/>
              </a:rPr>
              <a:t>로 보내 해당 </a:t>
            </a:r>
            <a:r>
              <a:rPr lang="en-US" altLang="ko-KR" sz="1200" dirty="0">
                <a:latin typeface="+mj-ea"/>
                <a:ea typeface="+mj-ea"/>
              </a:rPr>
              <a:t>View</a:t>
            </a:r>
            <a:r>
              <a:rPr lang="ko-KR" altLang="en-US" sz="1200" dirty="0">
                <a:latin typeface="+mj-ea"/>
                <a:ea typeface="+mj-ea"/>
              </a:rPr>
              <a:t>를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err="1">
                <a:latin typeface="+mj-ea"/>
                <a:ea typeface="+mj-ea"/>
              </a:rPr>
              <a:t>ViewResolver</a:t>
            </a:r>
            <a:r>
              <a:rPr lang="ko-KR" altLang="en-US" sz="1200" dirty="0">
                <a:latin typeface="+mj-ea"/>
                <a:ea typeface="+mj-ea"/>
              </a:rPr>
              <a:t>는 요청한 </a:t>
            </a:r>
            <a:r>
              <a:rPr lang="en-US" altLang="ko-KR" sz="1200" dirty="0">
                <a:latin typeface="+mj-ea"/>
                <a:ea typeface="+mj-ea"/>
              </a:rPr>
              <a:t>View</a:t>
            </a:r>
            <a:r>
              <a:rPr lang="ko-KR" altLang="en-US" sz="1200" dirty="0">
                <a:latin typeface="+mj-ea"/>
                <a:ea typeface="+mj-ea"/>
              </a:rPr>
              <a:t>를 보냅니다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View</a:t>
            </a:r>
            <a:r>
              <a:rPr lang="ko-KR" altLang="en-US" sz="1200" dirty="0">
                <a:latin typeface="+mj-ea"/>
                <a:ea typeface="+mj-ea"/>
              </a:rPr>
              <a:t>의 처리 결과를 </a:t>
            </a:r>
            <a:r>
              <a:rPr lang="en-US" altLang="ko-KR" sz="1200" dirty="0" err="1">
                <a:latin typeface="+mj-ea"/>
                <a:ea typeface="+mj-ea"/>
              </a:rPr>
              <a:t>DispatcherServlet</a:t>
            </a:r>
            <a:r>
              <a:rPr lang="ko-KR" altLang="en-US" sz="1200" dirty="0">
                <a:latin typeface="+mj-ea"/>
                <a:ea typeface="+mj-ea"/>
              </a:rPr>
              <a:t>으로 보냅니다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err="1">
                <a:latin typeface="+mj-ea"/>
                <a:ea typeface="+mj-ea"/>
              </a:rPr>
              <a:t>DispatcherServlet</a:t>
            </a:r>
            <a:r>
              <a:rPr lang="ko-KR" altLang="en-US" sz="1200" dirty="0">
                <a:latin typeface="+mj-ea"/>
                <a:ea typeface="+mj-ea"/>
              </a:rPr>
              <a:t>은 최종 결과를 브라우저로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6" y="641003"/>
            <a:ext cx="3925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 프레임워크 </a:t>
            </a:r>
            <a:r>
              <a:rPr lang="en-US" altLang="ko-KR" sz="1200" b="1">
                <a:latin typeface="+mj-ea"/>
                <a:ea typeface="+mj-ea"/>
              </a:rPr>
              <a:t>MVC </a:t>
            </a:r>
            <a:r>
              <a:rPr lang="ko-KR" altLang="en-US" sz="1200" b="1">
                <a:latin typeface="+mj-ea"/>
                <a:ea typeface="+mj-ea"/>
              </a:rPr>
              <a:t>기능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 b="1">
                <a:latin typeface="+mj-ea"/>
                <a:ea typeface="+mj-ea"/>
              </a:rPr>
              <a:t>수행 과정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18926" y="638632"/>
            <a:ext cx="5873750" cy="301783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직사각형 2"/>
          <p:cNvSpPr/>
          <p:nvPr/>
        </p:nvSpPr>
        <p:spPr>
          <a:xfrm>
            <a:off x="656782" y="1485108"/>
            <a:ext cx="2539808" cy="265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>
                <a:latin typeface="+mj-ea"/>
                <a:ea typeface="+mj-ea"/>
              </a:rPr>
              <a:t>스프링 프레임워크 </a:t>
            </a:r>
            <a:r>
              <a:rPr lang="en-US" altLang="ko-KR" sz="1200" b="1">
                <a:latin typeface="+mj-ea"/>
                <a:ea typeface="+mj-ea"/>
              </a:rPr>
              <a:t>MVC </a:t>
            </a:r>
            <a:r>
              <a:rPr lang="ko-KR" altLang="en-US" sz="1200" b="1">
                <a:latin typeface="+mj-ea"/>
                <a:ea typeface="+mj-ea"/>
              </a:rPr>
              <a:t>구성 요소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30851"/>
              </p:ext>
            </p:extLst>
          </p:nvPr>
        </p:nvGraphicFramePr>
        <p:xfrm>
          <a:off x="781176" y="1731628"/>
          <a:ext cx="7180068" cy="227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구성 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DispatcherServlet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요청을 전달받아 해당 요청에 대한 컨트롤러를 선택하여 클라이언트의 요청을전달합니다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또한 컨트롤러가 반환한 값을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전달하여 알맞은 응답을 생성합니다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HandlerMapping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클라이언트가 요청한 </a:t>
                      </a:r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처리할 컨트롤러를 지정합니다</a:t>
                      </a:r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MethodNameResolver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클라이언트가 요청한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을 처리할 컨트롤러에서 해당 메서드를 지정합니다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02099"/>
                  </a:ext>
                </a:extLst>
              </a:tr>
              <a:tr h="236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Controller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요청을 처리한 후 그 결과를 </a:t>
                      </a:r>
                      <a:r>
                        <a:rPr lang="en-US" altLang="ko-KR" sz="1000" b="0" i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DispatcherServlet</a:t>
                      </a:r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에 전달합니다</a:t>
                      </a:r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ModelAndView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컨트롤러가 처리한 결과 및 뷰 선택에 필요한 정보를 저장합니다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ViewResolver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컨트롤러의 처리 결과를 전달할 뷰를 지정합니다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컨트롤러의 처리 결과 화면을 생성합니다</a:t>
                      </a:r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D13EEA-D268-FD41-F668-E098AA136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8892"/>
              </p:ext>
            </p:extLst>
          </p:nvPr>
        </p:nvGraphicFramePr>
        <p:xfrm>
          <a:off x="793286" y="4358131"/>
          <a:ext cx="73286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4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web.xml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브라우저에서 *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.do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요청 시 스프링의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DispatcherServlet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클래스가 요청을 받을 수 있게 서블릿 매핑을 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action-servlet.xml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 프레임워크에서 필요한 빈들을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Controller.java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매핑된 요청에 대해 컨트롤러의 기능을 수행합니다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index.jsp</a:t>
                      </a:r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요청에 대해 컨트롤러가 브라우저로 전송하는 </a:t>
                      </a:r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입니다</a:t>
                      </a:r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21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MVC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4" name="직사각형 3"/>
          <p:cNvSpPr/>
          <p:nvPr/>
        </p:nvSpPr>
        <p:spPr>
          <a:xfrm>
            <a:off x="505119" y="1516899"/>
            <a:ext cx="2410155" cy="265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200" b="1"/>
              <a:t>실습에 사용되는 스프링 클래스들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77134"/>
              </p:ext>
            </p:extLst>
          </p:nvPr>
        </p:nvGraphicFramePr>
        <p:xfrm>
          <a:off x="594570" y="1783960"/>
          <a:ext cx="747422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MultiActionController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요청명으로 바로 컨트롤러를 지정해서 사용할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PropertiesMethodNameResolver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요청명으로 컨트롤러의 설정 파일에서 미리 설정된 메서드를 바로 호출해서 사용할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InternalResourceViewResolver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HTML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파일과 같이 웹 애플리케이션의 내부 자원을 이용해 뷰를 생성하는 기능을 제공합니다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기본적으로 사용하는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클래스이며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prefix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와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suffix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프로퍼티를 이용해 경로를 지정할 수 있습니다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94570" y="3545132"/>
            <a:ext cx="4572000" cy="2661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200" b="1">
                <a:latin typeface="+mj-ea"/>
                <a:ea typeface="+mj-ea"/>
              </a:rPr>
              <a:t>MultiActionController </a:t>
            </a:r>
            <a:r>
              <a:rPr lang="ko-KR" altLang="en-US" sz="1200" b="1">
                <a:latin typeface="+mj-ea"/>
                <a:ea typeface="+mj-ea"/>
              </a:rPr>
              <a:t>실습에 사용되는 파일들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2024"/>
              </p:ext>
            </p:extLst>
          </p:nvPr>
        </p:nvGraphicFramePr>
        <p:xfrm>
          <a:off x="611619" y="3843117"/>
          <a:ext cx="74571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web.xml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브라우저에서 *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.do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요청하면 스프링의 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DispatcherServlet </a:t>
                      </a:r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클래스가 요청을 받을 수 있</a:t>
                      </a:r>
                    </a:p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게 서블릿 매핑을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action-servlet.xml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스프링에서 필요한 빈들을 설정합니다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Controller.java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매핑된 요청에 대해 컨트롤러의 기능을 수행합니다</a:t>
                      </a:r>
                      <a:r>
                        <a:rPr lang="en-US" altLang="ko-KR" sz="1000" b="0" i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view.jsp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000" b="0" i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화면단</a:t>
                      </a:r>
                      <a:r>
                        <a:rPr lang="ko-KR" altLang="en-US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000" b="0" i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</a:t>
                      </a:r>
                      <a:r>
                        <a:rPr lang="en-US" altLang="ko-KR" sz="1000" b="0" i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2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web.xml</a:t>
            </a:r>
            <a:endParaRPr lang="ko-KR" altLang="en-US" sz="1500" dirty="0"/>
          </a:p>
        </p:txBody>
      </p:sp>
      <p:sp>
        <p:nvSpPr>
          <p:cNvPr id="9220" name="직사각형 9219"/>
          <p:cNvSpPr txBox="1"/>
          <p:nvPr/>
        </p:nvSpPr>
        <p:spPr>
          <a:xfrm>
            <a:off x="445365" y="581298"/>
            <a:ext cx="7998934" cy="432426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&lt;listener&gt;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&lt;listener-class&gt;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org.springframework.web.context.ContextLoaderListener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&lt;/listener-class&gt;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&lt;/listener&gt;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&lt;context-param&gt;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&lt;param-name&gt;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contextConfigLocation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&lt;/param-name&gt;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&lt;param-value&gt;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/WEB-INF/config/action-service.xml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/WEB-INF/config/action-dataSource.xml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&lt;/param-value&gt;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&lt;/context-param&gt;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&lt;servlet&gt;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&lt;servlet-name&gt;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&lt;/servlet-name&gt;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&lt;servlet-class&gt;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org.springframework.web.servlet.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DispatcherServlet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&lt;/servlet-class&gt;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&lt;load-on-startup&gt;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&lt;/load-on-startup&gt;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&lt;/servlet&gt;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&lt;servlet-mapping&gt;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&lt;servlet-name&gt;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&lt;/servlet-name&gt;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-pattern&gt;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*.do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-pattern&gt;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&lt;/servlet-mapping&gt;</a:t>
            </a:r>
          </a:p>
          <a:p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&lt;/web-app&gt;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2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action-servlet.xml</a:t>
            </a:r>
            <a:endParaRPr lang="ko-KR" altLang="en-US" sz="1500" dirty="0"/>
          </a:p>
        </p:txBody>
      </p:sp>
      <p:sp>
        <p:nvSpPr>
          <p:cNvPr id="9220" name="직사각형 9219"/>
          <p:cNvSpPr txBox="1"/>
          <p:nvPr/>
        </p:nvSpPr>
        <p:spPr>
          <a:xfrm>
            <a:off x="445365" y="581298"/>
            <a:ext cx="7998934" cy="618630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&lt;bean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viewResolver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"org.springframework.web.servlet.view.InternalResource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ViewResolver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viewClass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org.springframework.web.servlet.view.JstlView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"prefix"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"/WEB-INF/views/"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"suffix"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&lt;/bean&gt;</a:t>
            </a:r>
          </a:p>
          <a:p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memberController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com.spring.member.controller.MemberControllerImpl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methodNameResolver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methodResolver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memberService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memberService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&lt;/bean&gt;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methodResolver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"org.springframework.web.servlet.mvc.multiaction.Properties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MethodNameResolver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"mappings"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&lt;props&gt;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"/member/listMembers.do"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listMembers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"/member/addMember.do"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addMember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"/member/memberForm.do"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memberForm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"/member/memberDetail.do"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memberDetail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&lt;/props&gt;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&lt;/bean&gt;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userUrlMapping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"org.springframework.web.servlet.handler.SimpleUrl</a:t>
            </a:r>
            <a:r>
              <a:rPr lang="en-US" altLang="ko-KR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HandlerMapping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"mappings"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&lt;props&gt;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"/member/*.do"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memberController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&lt;/props&gt;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&lt;/bean&gt;</a:t>
            </a:r>
          </a:p>
          <a:p>
            <a:r>
              <a:rPr lang="en-US" altLang="ko-KR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&lt;/beans&gt;</a:t>
            </a:r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C882A1-E6BD-8A79-FFF3-F931E487E9E5}"/>
              </a:ext>
            </a:extLst>
          </p:cNvPr>
          <p:cNvSpPr/>
          <p:nvPr/>
        </p:nvSpPr>
        <p:spPr>
          <a:xfrm>
            <a:off x="623731" y="1750077"/>
            <a:ext cx="6885250" cy="129590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745E01-F727-08C2-0DE2-937FFB5E0F54}"/>
              </a:ext>
            </a:extLst>
          </p:cNvPr>
          <p:cNvCxnSpPr/>
          <p:nvPr/>
        </p:nvCxnSpPr>
        <p:spPr>
          <a:xfrm flipH="1">
            <a:off x="2482808" y="2476752"/>
            <a:ext cx="296726" cy="71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DE44E-B3CE-B029-8597-359D871CDA5F}"/>
              </a:ext>
            </a:extLst>
          </p:cNvPr>
          <p:cNvSpPr/>
          <p:nvPr/>
        </p:nvSpPr>
        <p:spPr>
          <a:xfrm>
            <a:off x="618683" y="5142238"/>
            <a:ext cx="6885250" cy="13615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9E331E-5E65-7975-943D-9754BC3094F6}"/>
              </a:ext>
            </a:extLst>
          </p:cNvPr>
          <p:cNvCxnSpPr/>
          <p:nvPr/>
        </p:nvCxnSpPr>
        <p:spPr>
          <a:xfrm flipH="1" flipV="1">
            <a:off x="1641075" y="2034691"/>
            <a:ext cx="2270861" cy="382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B46E98-5AD7-86AF-0A2A-10B6D8F9A556}"/>
              </a:ext>
            </a:extLst>
          </p:cNvPr>
          <p:cNvSpPr/>
          <p:nvPr/>
        </p:nvSpPr>
        <p:spPr>
          <a:xfrm>
            <a:off x="618683" y="581298"/>
            <a:ext cx="6885250" cy="1126389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ACB532-8DF8-1731-9B7A-938E101603BC}"/>
              </a:ext>
            </a:extLst>
          </p:cNvPr>
          <p:cNvSpPr/>
          <p:nvPr/>
        </p:nvSpPr>
        <p:spPr>
          <a:xfrm>
            <a:off x="630794" y="3119656"/>
            <a:ext cx="6885250" cy="187724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칠각형 10">
            <a:extLst>
              <a:ext uri="{FF2B5EF4-FFF2-40B4-BE49-F238E27FC236}">
                <a16:creationId xmlns:a16="http://schemas.microsoft.com/office/drawing/2014/main" id="{1E77816A-C15E-F83C-D846-F1982AA43C2F}"/>
              </a:ext>
            </a:extLst>
          </p:cNvPr>
          <p:cNvSpPr/>
          <p:nvPr/>
        </p:nvSpPr>
        <p:spPr>
          <a:xfrm>
            <a:off x="266448" y="5559068"/>
            <a:ext cx="290670" cy="1877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칠각형 11">
            <a:extLst>
              <a:ext uri="{FF2B5EF4-FFF2-40B4-BE49-F238E27FC236}">
                <a16:creationId xmlns:a16="http://schemas.microsoft.com/office/drawing/2014/main" id="{6883066D-B43F-BB77-21A4-1FCDCB24CCFA}"/>
              </a:ext>
            </a:extLst>
          </p:cNvPr>
          <p:cNvSpPr/>
          <p:nvPr/>
        </p:nvSpPr>
        <p:spPr>
          <a:xfrm>
            <a:off x="273513" y="2210305"/>
            <a:ext cx="290670" cy="1877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칠각형 12">
            <a:extLst>
              <a:ext uri="{FF2B5EF4-FFF2-40B4-BE49-F238E27FC236}">
                <a16:creationId xmlns:a16="http://schemas.microsoft.com/office/drawing/2014/main" id="{7403A6CF-19E1-A548-13BF-B0505268FC7F}"/>
              </a:ext>
            </a:extLst>
          </p:cNvPr>
          <p:cNvSpPr/>
          <p:nvPr/>
        </p:nvSpPr>
        <p:spPr>
          <a:xfrm>
            <a:off x="273513" y="3700342"/>
            <a:ext cx="290670" cy="1877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칠각형 13">
            <a:extLst>
              <a:ext uri="{FF2B5EF4-FFF2-40B4-BE49-F238E27FC236}">
                <a16:creationId xmlns:a16="http://schemas.microsoft.com/office/drawing/2014/main" id="{23A9A2BD-EAB8-BFC9-4268-AA19C38F8A15}"/>
              </a:ext>
            </a:extLst>
          </p:cNvPr>
          <p:cNvSpPr/>
          <p:nvPr/>
        </p:nvSpPr>
        <p:spPr>
          <a:xfrm>
            <a:off x="285624" y="1001766"/>
            <a:ext cx="290670" cy="18772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6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2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endParaRPr lang="ko-KR" altLang="en-US" sz="1500" dirty="0"/>
          </a:p>
        </p:txBody>
      </p:sp>
      <p:sp>
        <p:nvSpPr>
          <p:cNvPr id="9220" name="직사각형 9219"/>
          <p:cNvSpPr txBox="1"/>
          <p:nvPr/>
        </p:nvSpPr>
        <p:spPr>
          <a:xfrm>
            <a:off x="66612" y="544962"/>
            <a:ext cx="8932053" cy="364715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MemberControllerImpl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MultiActionController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implements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MemberController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private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MemberService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memberService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public void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setMemberService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MemberService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memberService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this.memberService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memberService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public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ModelAndView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listMembers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request,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response) throws Exception {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String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getViewName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(request);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List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membersList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memberService.listMembers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ModelAndView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mav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ModelAndView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viewName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mav.addObject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membersList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membersList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return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mav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100" b="1" dirty="0">
                <a:latin typeface="한컴산뜻돋움"/>
                <a:ea typeface="한컴산뜻돋움"/>
              </a:rPr>
              <a:t>	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public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ModelAndView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memberForm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HttpServletRequest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request,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HttpServletResponse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response) throws Exception {</a:t>
            </a:r>
          </a:p>
          <a:p>
            <a:pPr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String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viewName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</a:t>
            </a:r>
            <a:r>
              <a:rPr lang="en-US" altLang="ko-KR" sz="1100" dirty="0" err="1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getViewName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(request);</a:t>
            </a:r>
          </a:p>
          <a:p>
            <a:pPr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ModelAndView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mav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 = new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ModelAndView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viewName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	return </a:t>
            </a:r>
            <a:r>
              <a:rPr lang="en-US" altLang="ko-KR" sz="1100" dirty="0" err="1">
                <a:latin typeface="Consolas" panose="020B0609020204030204" pitchFamily="49" charset="0"/>
                <a:ea typeface="한컴산뜻돋움"/>
              </a:rPr>
              <a:t>mav</a:t>
            </a: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;		</a:t>
            </a:r>
          </a:p>
          <a:p>
            <a:pPr>
              <a:defRPr/>
            </a:pPr>
            <a:r>
              <a:rPr lang="en-US" altLang="ko-KR" sz="1100" dirty="0">
                <a:latin typeface="Consolas" panose="020B0609020204030204" pitchFamily="49" charset="0"/>
                <a:ea typeface="한컴산뜻돋움"/>
              </a:rPr>
              <a:t>	}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24274" y="648072"/>
            <a:ext cx="6400800" cy="5201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21.5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요청명과 동일한 </a:t>
            </a: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JSP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표시하기</a:t>
            </a:r>
            <a:endParaRPr lang="ko-KR" altLang="en-US" sz="2800" spc="-89">
              <a:solidFill>
                <a:srgbClr val="281F3D"/>
              </a:solidFill>
            </a:endParaRPr>
          </a:p>
        </p:txBody>
      </p:sp>
      <p:sp>
        <p:nvSpPr>
          <p:cNvPr id="28675" name="직사각형 28674"/>
          <p:cNvSpPr txBox="1"/>
          <p:nvPr/>
        </p:nvSpPr>
        <p:spPr>
          <a:xfrm>
            <a:off x="-1" y="554252"/>
            <a:ext cx="9144001" cy="61863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private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  String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getViewName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HttpServletRequest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request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) throws Exception {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String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contextPath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request.getContextPath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String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 = (String)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request.getAttribute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("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javax.servlet.include.request_uri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if(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 == null ||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uri.trim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().equals("")) {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  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request.getRequestURI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}</a:t>
            </a:r>
          </a:p>
          <a:p>
            <a:pPr>
              <a:defRPr/>
            </a:pPr>
            <a:endParaRPr lang="en-US" altLang="ko-KR" sz="1200" dirty="0">
              <a:latin typeface="Consolas" panose="020B0609020204030204" pitchFamily="49" charset="0"/>
              <a:ea typeface="한컴산뜻돋움"/>
            </a:endParaRP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int begin = 0;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if(!((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contextPath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==null)||("".equals(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contextPath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)))){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   begin =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contextPath.length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();</a:t>
            </a:r>
            <a:r>
              <a:rPr lang="ko-KR" altLang="en-US" sz="1200" dirty="0">
                <a:latin typeface="Consolas" panose="020B0609020204030204" pitchFamily="49" charset="0"/>
                <a:ea typeface="한컴산뜻돋움"/>
              </a:rPr>
              <a:t>   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//</a:t>
            </a:r>
            <a:r>
              <a:rPr lang="ko-KR" altLang="en-US" sz="1200" dirty="0">
                <a:latin typeface="Consolas" panose="020B0609020204030204" pitchFamily="49" charset="0"/>
                <a:ea typeface="한컴산뜻돋움"/>
              </a:rPr>
              <a:t> 전체 요청명의 길이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}</a:t>
            </a:r>
          </a:p>
          <a:p>
            <a:pPr>
              <a:defRPr/>
            </a:pPr>
            <a:endParaRPr lang="en-US" altLang="ko-KR" sz="1200" dirty="0">
              <a:latin typeface="Consolas" panose="020B0609020204030204" pitchFamily="49" charset="0"/>
              <a:ea typeface="한컴산뜻돋움"/>
            </a:endParaRP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int end;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if(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uri.indexOf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(";")!=-1){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   end=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uri.indexOf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(";");</a:t>
            </a:r>
            <a:r>
              <a:rPr lang="ko-KR" altLang="en-US" sz="1200" dirty="0">
                <a:latin typeface="Consolas" panose="020B0609020204030204" pitchFamily="49" charset="0"/>
                <a:ea typeface="한컴산뜻돋움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//</a:t>
            </a:r>
            <a:r>
              <a:rPr lang="ko-KR" altLang="en-US" sz="1200" dirty="0"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200" dirty="0" err="1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uri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에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;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이 있을 경우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;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문자 위치를 구함</a:t>
            </a:r>
            <a:endParaRPr lang="ko-KR" altLang="en-US" sz="1200" dirty="0">
              <a:latin typeface="Consolas" panose="020B0609020204030204" pitchFamily="49" charset="0"/>
              <a:ea typeface="한컴산뜻돋움"/>
            </a:endParaRP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}else if(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uri.indexOf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("?")!=-1){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   end=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uri.indexOf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("?");</a:t>
            </a:r>
            <a:r>
              <a:rPr lang="ko-KR" altLang="en-US" sz="1200" dirty="0">
                <a:latin typeface="Consolas" panose="020B0609020204030204" pitchFamily="49" charset="0"/>
                <a:ea typeface="한컴산뜻돋움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//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200" dirty="0" err="1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uri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에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?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가 있을 경우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?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문자 위치를 구함</a:t>
            </a:r>
            <a:endParaRPr lang="ko-KR" altLang="en-US" sz="1200" dirty="0">
              <a:latin typeface="Consolas" panose="020B0609020204030204" pitchFamily="49" charset="0"/>
              <a:ea typeface="한컴산뜻돋움"/>
            </a:endParaRP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}else{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   end=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uri.length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}</a:t>
            </a:r>
          </a:p>
          <a:p>
            <a:pPr>
              <a:defRPr/>
            </a:pPr>
            <a:endParaRPr lang="en-US" altLang="ko-KR" sz="1200" dirty="0">
              <a:latin typeface="Consolas" panose="020B0609020204030204" pitchFamily="49" charset="0"/>
              <a:ea typeface="한컴산뜻돋움"/>
            </a:endParaRP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String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uri.substring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begin,end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if(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fileName.indexOf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(".")!=-1){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  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fileName.substring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(0,fileName.lastIndexOf("."));</a:t>
            </a:r>
            <a:r>
              <a:rPr lang="ko-KR" altLang="en-US" sz="1200" dirty="0">
                <a:latin typeface="Consolas" panose="020B0609020204030204" pitchFamily="49" charset="0"/>
                <a:ea typeface="한컴산뜻돋움"/>
              </a:rPr>
              <a:t>  </a:t>
            </a:r>
            <a:endParaRPr lang="en-US" altLang="ko-KR" sz="1200" dirty="0">
              <a:latin typeface="Consolas" panose="020B0609020204030204" pitchFamily="49" charset="0"/>
              <a:ea typeface="한컴산뜻돋움"/>
            </a:endParaRPr>
          </a:p>
          <a:p>
            <a:pPr>
              <a:defRPr/>
            </a:pPr>
            <a:r>
              <a:rPr lang="ko-KR" altLang="en-US" sz="1200" dirty="0">
                <a:latin typeface="Consolas" panose="020B0609020204030204" pitchFamily="49" charset="0"/>
                <a:ea typeface="한컴산뜻돋움"/>
              </a:rPr>
              <a:t>                                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//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 요청명에서 역순 최초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.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위치를 구한 후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.do</a:t>
            </a:r>
            <a:r>
              <a:rPr lang="ko-KR" altLang="en-US" sz="1200" dirty="0" err="1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앞에까지의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 문자열 구함</a:t>
            </a:r>
            <a:endParaRPr lang="ko-KR" altLang="en-US" sz="1200" dirty="0">
              <a:latin typeface="Consolas" panose="020B0609020204030204" pitchFamily="49" charset="0"/>
              <a:ea typeface="한컴산뜻돋움"/>
            </a:endParaRP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}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if(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fileName.lastIndexOf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("/")!=-1){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   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=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fileName.substring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fileName.lastIndexOf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("/"),</a:t>
            </a:r>
            <a:r>
              <a:rPr lang="en-US" altLang="ko-KR" sz="1200" dirty="0" err="1">
                <a:latin typeface="Consolas" panose="020B0609020204030204" pitchFamily="49" charset="0"/>
                <a:ea typeface="한컴산뜻돋움"/>
              </a:rPr>
              <a:t>fileName.length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());</a:t>
            </a:r>
          </a:p>
          <a:p>
            <a:pPr>
              <a:defRPr/>
            </a:pPr>
            <a:r>
              <a:rPr lang="ko-KR" altLang="en-US" sz="1200" dirty="0">
                <a:latin typeface="Consolas" panose="020B0609020204030204" pitchFamily="49" charset="0"/>
                <a:ea typeface="한컴산뜻돋움"/>
              </a:rPr>
              <a:t>                               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//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 요청명에서 역순 최초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/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위치를 구한 후 </a:t>
            </a:r>
            <a:r>
              <a:rPr lang="en-US" altLang="ko-KR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/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 </a:t>
            </a:r>
            <a:r>
              <a:rPr lang="ko-KR" altLang="en-US" sz="1200" dirty="0" err="1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다음부터의</a:t>
            </a:r>
            <a:r>
              <a:rPr lang="ko-KR" altLang="en-US" sz="1200" dirty="0">
                <a:solidFill>
                  <a:srgbClr val="800080"/>
                </a:solidFill>
                <a:latin typeface="Consolas" panose="020B0609020204030204" pitchFamily="49" charset="0"/>
                <a:ea typeface="한컴산뜻돋움"/>
              </a:rPr>
              <a:t> 문자열을 구함</a:t>
            </a:r>
            <a:endParaRPr lang="ko-KR" altLang="en-US" sz="1200" dirty="0">
              <a:latin typeface="Consolas" panose="020B0609020204030204" pitchFamily="49" charset="0"/>
              <a:ea typeface="한컴산뜻돋움"/>
            </a:endParaRP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}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	      return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fileName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  <a:ea typeface="한컴산뜻돋움"/>
              </a:rPr>
              <a:t>	   </a:t>
            </a: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}</a:t>
            </a:r>
          </a:p>
          <a:p>
            <a:pPr>
              <a:defRPr/>
            </a:pPr>
            <a:r>
              <a:rPr lang="en-US" altLang="ko-KR" sz="1200" dirty="0">
                <a:latin typeface="Consolas" panose="020B0609020204030204" pitchFamily="49" charset="0"/>
                <a:ea typeface="한컴산뜻돋움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878F4-1D6B-EA96-3FB3-1DC581FA1C12}"/>
              </a:ext>
            </a:extLst>
          </p:cNvPr>
          <p:cNvSpPr txBox="1"/>
          <p:nvPr/>
        </p:nvSpPr>
        <p:spPr>
          <a:xfrm>
            <a:off x="505119" y="-18854"/>
            <a:ext cx="6400800" cy="42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endParaRPr lang="ko-KR" altLang="en-US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1632</Words>
  <Application>Microsoft Office PowerPoint</Application>
  <PresentationFormat>화면 슬라이드 쇼(4:3)</PresentationFormat>
  <Paragraphs>245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한컴산뜻돋움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675</cp:revision>
  <dcterms:created xsi:type="dcterms:W3CDTF">2018-08-29T04:30:46Z</dcterms:created>
  <dcterms:modified xsi:type="dcterms:W3CDTF">2023-03-07T03:24:39Z</dcterms:modified>
  <cp:version/>
</cp:coreProperties>
</file>