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7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2">
          <p15:clr>
            <a:srgbClr val="A4A3A4"/>
          </p15:clr>
        </p15:guide>
        <p15:guide id="2" pos="377">
          <p15:clr>
            <a:srgbClr val="A4A3A4"/>
          </p15:clr>
        </p15:guide>
        <p15:guide id="3" pos="5374">
          <p15:clr>
            <a:srgbClr val="A4A3A4"/>
          </p15:clr>
        </p15:guide>
        <p15:guide id="4" pos="5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7"/>
    <p:restoredTop sz="94984"/>
  </p:normalViewPr>
  <p:slideViewPr>
    <p:cSldViewPr snapToGrid="0">
      <p:cViewPr varScale="1">
        <p:scale>
          <a:sx n="100" d="100"/>
          <a:sy n="100" d="100"/>
        </p:scale>
        <p:origin x="1040" y="60"/>
      </p:cViewPr>
      <p:guideLst>
        <p:guide orient="horz" pos="1062"/>
        <p:guide pos="377"/>
        <p:guide pos="5374"/>
        <p:guide pos="5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24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스프링과 마이바티스 연동하기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160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24.1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마이바티스 연동 관련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파일 설정하기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24.2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마이바티스 관련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파일 설정하기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24.3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자바 클래스와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JSP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파일 구현하기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pic>
        <p:nvPicPr>
          <p:cNvPr id="5128" name="그림 512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91698"/>
            <a:ext cx="9144000" cy="376960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2" y="1449899"/>
            <a:ext cx="7384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action-mybatis.xml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/>
              <a:t>    (jdbc.properties </a:t>
            </a:r>
            <a:r>
              <a:rPr lang="ko-KR" altLang="en-US" sz="1200"/>
              <a:t>파일은 </a:t>
            </a:r>
            <a:r>
              <a:rPr lang="en-US" altLang="ko-KR" sz="1200"/>
              <a:t>22</a:t>
            </a:r>
            <a:r>
              <a:rPr lang="ko-KR" altLang="en-US" sz="1200"/>
              <a:t>장의 </a:t>
            </a:r>
            <a:r>
              <a:rPr lang="en-US" altLang="ko-KR" sz="1200"/>
              <a:t>jdbc.properties </a:t>
            </a:r>
            <a:r>
              <a:rPr lang="ko-KR" altLang="en-US" sz="1200"/>
              <a:t>파일을 복사해 붙여 넣은 것입니다</a:t>
            </a:r>
            <a:r>
              <a:rPr lang="en-US" altLang="ko-KR" sz="1200"/>
              <a:t>.)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46598" y="2078695"/>
            <a:ext cx="6743908" cy="3711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147" name="설명선 1(강조선) 6146"/>
          <p:cNvSpPr/>
          <p:nvPr/>
        </p:nvSpPr>
        <p:spPr>
          <a:xfrm>
            <a:off x="4243362" y="5841081"/>
            <a:ext cx="4427317" cy="880503"/>
          </a:xfrm>
          <a:prstGeom prst="accentCallout1">
            <a:avLst>
              <a:gd name="adj1" fmla="val 23869"/>
              <a:gd name="adj2" fmla="val -2444"/>
              <a:gd name="adj3" fmla="val -8338"/>
              <a:gd name="adj4" fmla="val -48828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000"/>
              <a:t>&lt;dataSource  type="POOLED"&gt;</a:t>
            </a:r>
          </a:p>
          <a:p>
            <a:r>
              <a:rPr lang="ko-KR" altLang="en-US" sz="1000"/>
              <a:t>            &lt;property name="driver"  value="oracle.jdbc.driver.OracleDriver" /&gt;</a:t>
            </a:r>
          </a:p>
          <a:p>
            <a:r>
              <a:rPr lang="ko-KR" altLang="en-US" sz="1000"/>
              <a:t>            &lt;property  name="url"    value="JDBC:oracle:thin:@localhost:1521:XE" /&gt;</a:t>
            </a:r>
          </a:p>
          <a:p>
            <a:r>
              <a:rPr lang="ko-KR" altLang="en-US" sz="1000"/>
              <a:t>            &lt;property name="username" value="scott" /&gt;</a:t>
            </a:r>
          </a:p>
          <a:p>
            <a:r>
              <a:rPr lang="ko-KR" altLang="en-US" sz="1000"/>
              <a:t>            &lt;property name="password"  value="tiger"/&gt;        </a:t>
            </a:r>
          </a:p>
          <a:p>
            <a:r>
              <a:rPr lang="ko-KR" altLang="en-US" sz="1000"/>
              <a:t>&lt;/dataSource&gt;</a:t>
            </a:r>
          </a:p>
        </p:txBody>
      </p:sp>
      <p:sp>
        <p:nvSpPr>
          <p:cNvPr id="6148" name="직사각형 6147"/>
          <p:cNvSpPr txBox="1"/>
          <p:nvPr/>
        </p:nvSpPr>
        <p:spPr>
          <a:xfrm>
            <a:off x="2254020" y="6112800"/>
            <a:ext cx="1737224" cy="25752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/>
              <a:t>23장의 </a:t>
            </a:r>
            <a:r>
              <a:rPr lang="en-US" altLang="ko-KR" sz="1100"/>
              <a:t>SqlMapConfig.xml</a:t>
            </a:r>
          </a:p>
        </p:txBody>
      </p:sp>
      <p:cxnSp>
        <p:nvCxnSpPr>
          <p:cNvPr id="6149" name="직선 연결선 6148"/>
          <p:cNvCxnSpPr/>
          <p:nvPr/>
        </p:nvCxnSpPr>
        <p:spPr>
          <a:xfrm>
            <a:off x="5557916" y="4501725"/>
            <a:ext cx="17610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0" name="직선 연결선 6149"/>
          <p:cNvCxnSpPr/>
          <p:nvPr/>
        </p:nvCxnSpPr>
        <p:spPr>
          <a:xfrm flipV="1">
            <a:off x="882570" y="1872618"/>
            <a:ext cx="3689430" cy="1240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44217" y="1742838"/>
            <a:ext cx="7017854" cy="3810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7171" name="설명선 1(강조선) 7170"/>
          <p:cNvSpPr/>
          <p:nvPr/>
        </p:nvSpPr>
        <p:spPr>
          <a:xfrm>
            <a:off x="1170712" y="5503805"/>
            <a:ext cx="3329787" cy="1264946"/>
          </a:xfrm>
          <a:prstGeom prst="accentCallout1">
            <a:avLst>
              <a:gd name="adj1" fmla="val 16701"/>
              <a:gd name="adj2" fmla="val -3468"/>
              <a:gd name="adj3" fmla="val 20886"/>
              <a:gd name="adj4" fmla="val -351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000"/>
              <a:t>private static SqlSessionFactory getInstance() {</a:t>
            </a:r>
          </a:p>
          <a:p>
            <a:r>
              <a:rPr lang="en-US" altLang="ko-KR" sz="1000"/>
              <a:t>if (sqlMapper == null) {</a:t>
            </a:r>
          </a:p>
          <a:p>
            <a:r>
              <a:rPr lang="en-US" altLang="ko-KR" sz="1000"/>
              <a:t>try {</a:t>
            </a:r>
          </a:p>
          <a:p>
            <a:r>
              <a:rPr lang="en-US" altLang="ko-KR" sz="1000"/>
              <a:t>String resource = "mybatis/SqlMapConfig.xml";</a:t>
            </a:r>
          </a:p>
          <a:p>
            <a:r>
              <a:rPr lang="en-US" altLang="ko-KR" sz="1000"/>
              <a:t>Reader reader = Resources.getResourceAsReader(resource);</a:t>
            </a:r>
          </a:p>
          <a:p>
            <a:r>
              <a:rPr lang="en-US" altLang="ko-KR" sz="1000"/>
              <a:t>sqlMapper = new SqlSessionFactoryBuilder().build(reader);</a:t>
            </a:r>
          </a:p>
          <a:p>
            <a:r>
              <a:rPr lang="en-US" altLang="ko-KR" sz="1000"/>
              <a:t>reader.close();      ..........   return sqlMapper;</a:t>
            </a:r>
          </a:p>
        </p:txBody>
      </p:sp>
      <p:sp>
        <p:nvSpPr>
          <p:cNvPr id="7173" name="설명선 1(강조선) 7170"/>
          <p:cNvSpPr/>
          <p:nvPr/>
        </p:nvSpPr>
        <p:spPr>
          <a:xfrm>
            <a:off x="5091372" y="5683447"/>
            <a:ext cx="3478606" cy="979713"/>
          </a:xfrm>
          <a:prstGeom prst="accentCallout1">
            <a:avLst>
              <a:gd name="adj1" fmla="val 16701"/>
              <a:gd name="adj2" fmla="val -3468"/>
              <a:gd name="adj3" fmla="val 8081"/>
              <a:gd name="adj4" fmla="val -4534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100"/>
              <a:t>sqlMapper = getInstance();</a:t>
            </a:r>
          </a:p>
          <a:p>
            <a:r>
              <a:rPr lang="en-US" altLang="ko-KR" sz="1100"/>
              <a:t>SqlSession session = sqlMapper.openSession();</a:t>
            </a:r>
          </a:p>
          <a:p>
            <a:r>
              <a:rPr lang="en-US" altLang="ko-KR" sz="1100"/>
              <a:t>List&lt;MemberVO&gt; memlist = null;</a:t>
            </a:r>
          </a:p>
          <a:p>
            <a:r>
              <a:rPr lang="en-US" altLang="ko-KR" sz="1100"/>
              <a:t>memlist = session.selectList("mapper.member.selectAllMemberList");</a:t>
            </a:r>
          </a:p>
        </p:txBody>
      </p:sp>
      <p:sp>
        <p:nvSpPr>
          <p:cNvPr id="7174" name="직사각형 7173"/>
          <p:cNvSpPr txBox="1"/>
          <p:nvPr/>
        </p:nvSpPr>
        <p:spPr>
          <a:xfrm>
            <a:off x="72008" y="5796540"/>
            <a:ext cx="956104" cy="39280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000"/>
              <a:t>23</a:t>
            </a:r>
            <a:r>
              <a:rPr lang="ko-KR" altLang="en-US" sz="1000"/>
              <a:t>장의</a:t>
            </a:r>
          </a:p>
          <a:p>
            <a:r>
              <a:rPr lang="en-US" altLang="ko-KR" sz="1000"/>
              <a:t>MemberDAO</a:t>
            </a:r>
          </a:p>
        </p:txBody>
      </p:sp>
      <p:cxnSp>
        <p:nvCxnSpPr>
          <p:cNvPr id="7175" name="직선 연결선 7174"/>
          <p:cNvCxnSpPr/>
          <p:nvPr/>
        </p:nvCxnSpPr>
        <p:spPr>
          <a:xfrm>
            <a:off x="5148667" y="3670828"/>
            <a:ext cx="1649392" cy="12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176" name="자유형 7175"/>
          <p:cNvSpPr/>
          <p:nvPr/>
        </p:nvSpPr>
        <p:spPr>
          <a:xfrm>
            <a:off x="350638" y="2097743"/>
            <a:ext cx="890619" cy="3568409"/>
          </a:xfrm>
          <a:custGeom>
            <a:avLst/>
            <a:gdLst>
              <a:gd name="connsiteX0" fmla="*/ 705551 w 890619"/>
              <a:gd name="connsiteY0" fmla="*/ 3569718 h 3568409"/>
              <a:gd name="connsiteX1" fmla="*/ 110282 w 890619"/>
              <a:gd name="connsiteY1" fmla="*/ 2726419 h 3568409"/>
              <a:gd name="connsiteX2" fmla="*/ 73078 w 890619"/>
              <a:gd name="connsiteY2" fmla="*/ 1039822 h 3568409"/>
              <a:gd name="connsiteX3" fmla="*/ 891573 w 890619"/>
              <a:gd name="connsiteY3" fmla="*/ -1898 h 356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619" h="3568409">
                <a:moveTo>
                  <a:pt x="705551" y="3569718"/>
                </a:moveTo>
                <a:cubicBezTo>
                  <a:pt x="606340" y="3429168"/>
                  <a:pt x="215694" y="3148068"/>
                  <a:pt x="110282" y="2726419"/>
                </a:cubicBezTo>
                <a:cubicBezTo>
                  <a:pt x="4870" y="2304770"/>
                  <a:pt x="-57136" y="1494542"/>
                  <a:pt x="73078" y="1039822"/>
                </a:cubicBezTo>
                <a:cubicBezTo>
                  <a:pt x="203293" y="585102"/>
                  <a:pt x="755157" y="171721"/>
                  <a:pt x="891573" y="-1898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7" name="자유형 7176"/>
          <p:cNvSpPr/>
          <p:nvPr/>
        </p:nvSpPr>
        <p:spPr>
          <a:xfrm>
            <a:off x="4680300" y="3516508"/>
            <a:ext cx="3428453" cy="2260018"/>
          </a:xfrm>
          <a:custGeom>
            <a:avLst/>
            <a:gdLst>
              <a:gd name="connsiteX0" fmla="*/ 257542 w 3428453"/>
              <a:gd name="connsiteY0" fmla="*/ 2262565 h 2260018"/>
              <a:gd name="connsiteX1" fmla="*/ 207936 w 3428453"/>
              <a:gd name="connsiteY1" fmla="*/ 1828514 h 2260018"/>
              <a:gd name="connsiteX2" fmla="*/ 3209087 w 3428453"/>
              <a:gd name="connsiteY2" fmla="*/ 1704500 h 2260018"/>
              <a:gd name="connsiteX3" fmla="*/ 3097474 w 3428453"/>
              <a:gd name="connsiteY3" fmla="*/ 154319 h 2260018"/>
              <a:gd name="connsiteX4" fmla="*/ 2266577 w 3428453"/>
              <a:gd name="connsiteY4" fmla="*/ 42706 h 226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453" h="2260018">
                <a:moveTo>
                  <a:pt x="257542" y="2262565"/>
                </a:moveTo>
                <a:cubicBezTo>
                  <a:pt x="249274" y="2190223"/>
                  <a:pt x="-283987" y="1921525"/>
                  <a:pt x="207936" y="1828514"/>
                </a:cubicBezTo>
                <a:cubicBezTo>
                  <a:pt x="699860" y="1735503"/>
                  <a:pt x="2727497" y="1983532"/>
                  <a:pt x="3209087" y="1704500"/>
                </a:cubicBezTo>
                <a:cubicBezTo>
                  <a:pt x="3690675" y="1425467"/>
                  <a:pt x="3254558" y="431284"/>
                  <a:pt x="3097474" y="154319"/>
                </a:cubicBezTo>
                <a:cubicBezTo>
                  <a:pt x="2940388" y="-122646"/>
                  <a:pt x="2405059" y="61308"/>
                  <a:pt x="2266577" y="42706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8" name="직사각형 7177"/>
          <p:cNvSpPr txBox="1"/>
          <p:nvPr/>
        </p:nvSpPr>
        <p:spPr>
          <a:xfrm>
            <a:off x="8064896" y="2363503"/>
            <a:ext cx="1031386" cy="300793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TypeAlias</a:t>
            </a:r>
          </a:p>
        </p:txBody>
      </p:sp>
      <p:cxnSp>
        <p:nvCxnSpPr>
          <p:cNvPr id="7179" name="직선 화살표 연결선 7178"/>
          <p:cNvCxnSpPr>
            <a:endCxn id="7178" idx="1"/>
          </p:cNvCxnSpPr>
          <p:nvPr/>
        </p:nvCxnSpPr>
        <p:spPr>
          <a:xfrm flipV="1">
            <a:off x="7814978" y="2513899"/>
            <a:ext cx="249918" cy="53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직사각형 7179"/>
          <p:cNvSpPr txBox="1"/>
          <p:nvPr/>
        </p:nvSpPr>
        <p:spPr>
          <a:xfrm>
            <a:off x="8028892" y="2723543"/>
            <a:ext cx="1031386" cy="417802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23장</a:t>
            </a:r>
            <a:r>
              <a:rPr lang="en-US" altLang="ko-KR" sz="1100"/>
              <a:t>member.xml</a:t>
            </a:r>
            <a:r>
              <a:rPr lang="ko-KR" altLang="en-US" sz="1100"/>
              <a:t>의 </a:t>
            </a:r>
            <a:r>
              <a:rPr lang="en-US" altLang="ko-KR" sz="1100"/>
              <a:t>SQL</a:t>
            </a:r>
            <a:r>
              <a:rPr lang="ko-KR" altLang="en-US" sz="1100"/>
              <a:t>문</a:t>
            </a:r>
          </a:p>
        </p:txBody>
      </p:sp>
      <p:cxnSp>
        <p:nvCxnSpPr>
          <p:cNvPr id="7181" name="직선 화살표 연결선 7180"/>
          <p:cNvCxnSpPr>
            <a:endCxn id="7180" idx="1"/>
          </p:cNvCxnSpPr>
          <p:nvPr/>
        </p:nvCxnSpPr>
        <p:spPr>
          <a:xfrm>
            <a:off x="7542146" y="2827529"/>
            <a:ext cx="486746" cy="10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직선 연결선 7181"/>
          <p:cNvCxnSpPr/>
          <p:nvPr/>
        </p:nvCxnSpPr>
        <p:spPr>
          <a:xfrm>
            <a:off x="4168800" y="2170800"/>
            <a:ext cx="144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직선 연결선 7182"/>
          <p:cNvCxnSpPr/>
          <p:nvPr/>
        </p:nvCxnSpPr>
        <p:spPr>
          <a:xfrm>
            <a:off x="3636404" y="3672408"/>
            <a:ext cx="144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직선 연결선 7183"/>
          <p:cNvCxnSpPr/>
          <p:nvPr/>
        </p:nvCxnSpPr>
        <p:spPr>
          <a:xfrm>
            <a:off x="5731536" y="2170253"/>
            <a:ext cx="15997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0" name="그룹 7189"/>
          <p:cNvGrpSpPr/>
          <p:nvPr/>
        </p:nvGrpSpPr>
        <p:grpSpPr>
          <a:xfrm>
            <a:off x="1712285" y="1226064"/>
            <a:ext cx="4690271" cy="462503"/>
            <a:chOff x="1712285" y="1226064"/>
            <a:chExt cx="4690271" cy="462503"/>
          </a:xfrm>
        </p:grpSpPr>
        <p:sp>
          <p:nvSpPr>
            <p:cNvPr id="7185" name="직사각형 7184"/>
            <p:cNvSpPr/>
            <p:nvPr/>
          </p:nvSpPr>
          <p:spPr>
            <a:xfrm>
              <a:off x="1712285" y="1226064"/>
              <a:ext cx="1132030" cy="250099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200"/>
                <a:t>memberDAO</a:t>
              </a:r>
            </a:p>
          </p:txBody>
        </p:sp>
        <p:sp>
          <p:nvSpPr>
            <p:cNvPr id="7186" name="직사각형 7185"/>
            <p:cNvSpPr/>
            <p:nvPr/>
          </p:nvSpPr>
          <p:spPr>
            <a:xfrm>
              <a:off x="3368469" y="1226064"/>
              <a:ext cx="1132030" cy="250099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200"/>
                <a:t>sqlSession</a:t>
              </a:r>
            </a:p>
          </p:txBody>
        </p:sp>
        <p:sp>
          <p:nvSpPr>
            <p:cNvPr id="7187" name="직사각형 7186"/>
            <p:cNvSpPr/>
            <p:nvPr/>
          </p:nvSpPr>
          <p:spPr>
            <a:xfrm>
              <a:off x="5112568" y="1239227"/>
              <a:ext cx="1289988" cy="236936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200"/>
                <a:t>sqlSessionFactory</a:t>
              </a:r>
            </a:p>
          </p:txBody>
        </p:sp>
        <p:sp>
          <p:nvSpPr>
            <p:cNvPr id="7188" name="자유형 7187"/>
            <p:cNvSpPr/>
            <p:nvPr/>
          </p:nvSpPr>
          <p:spPr>
            <a:xfrm>
              <a:off x="2340412" y="1490400"/>
              <a:ext cx="1368000" cy="176400"/>
            </a:xfrm>
            <a:custGeom>
              <a:avLst/>
              <a:gdLst>
                <a:gd name="connsiteX0" fmla="*/ 1368510 w 1367520"/>
                <a:gd name="connsiteY0" fmla="*/ 9822 h 177884"/>
                <a:gd name="connsiteX1" fmla="*/ 1157900 w 1367520"/>
                <a:gd name="connsiteY1" fmla="*/ 141454 h 177884"/>
                <a:gd name="connsiteX2" fmla="*/ 144337 w 1367520"/>
                <a:gd name="connsiteY2" fmla="*/ 167780 h 177884"/>
                <a:gd name="connsiteX3" fmla="*/ -457 w 1367520"/>
                <a:gd name="connsiteY3" fmla="*/ -3340 h 17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520" h="177884">
                  <a:moveTo>
                    <a:pt x="1368510" y="9822"/>
                  </a:moveTo>
                  <a:cubicBezTo>
                    <a:pt x="1333408" y="31761"/>
                    <a:pt x="1361928" y="115127"/>
                    <a:pt x="1157900" y="141454"/>
                  </a:cubicBezTo>
                  <a:cubicBezTo>
                    <a:pt x="953871" y="167780"/>
                    <a:pt x="337396" y="191912"/>
                    <a:pt x="144337" y="167780"/>
                  </a:cubicBezTo>
                  <a:cubicBezTo>
                    <a:pt x="-48722" y="143647"/>
                    <a:pt x="23675" y="25179"/>
                    <a:pt x="-457" y="-3340"/>
                  </a:cubicBezTo>
                </a:path>
              </a:pathLst>
            </a:cu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7189" name="자유형 7188"/>
            <p:cNvSpPr/>
            <p:nvPr/>
          </p:nvSpPr>
          <p:spPr>
            <a:xfrm>
              <a:off x="4284628" y="1512168"/>
              <a:ext cx="1368000" cy="176400"/>
            </a:xfrm>
            <a:custGeom>
              <a:avLst/>
              <a:gdLst>
                <a:gd name="connsiteX0" fmla="*/ 1368510 w 1367520"/>
                <a:gd name="connsiteY0" fmla="*/ 9822 h 177884"/>
                <a:gd name="connsiteX1" fmla="*/ 1157900 w 1367520"/>
                <a:gd name="connsiteY1" fmla="*/ 141454 h 177884"/>
                <a:gd name="connsiteX2" fmla="*/ 144337 w 1367520"/>
                <a:gd name="connsiteY2" fmla="*/ 167780 h 177884"/>
                <a:gd name="connsiteX3" fmla="*/ -457 w 1367520"/>
                <a:gd name="connsiteY3" fmla="*/ -3340 h 17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520" h="177884">
                  <a:moveTo>
                    <a:pt x="1368510" y="9822"/>
                  </a:moveTo>
                  <a:cubicBezTo>
                    <a:pt x="1333408" y="31761"/>
                    <a:pt x="1361928" y="115127"/>
                    <a:pt x="1157900" y="141454"/>
                  </a:cubicBezTo>
                  <a:cubicBezTo>
                    <a:pt x="953871" y="167780"/>
                    <a:pt x="337396" y="191912"/>
                    <a:pt x="144337" y="167780"/>
                  </a:cubicBezTo>
                  <a:cubicBezTo>
                    <a:pt x="-48722" y="143647"/>
                    <a:pt x="23675" y="25179"/>
                    <a:pt x="-457" y="-3340"/>
                  </a:cubicBezTo>
                </a:path>
              </a:pathLst>
            </a:cu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8195" name="직사각형 8194"/>
          <p:cNvSpPr txBox="1"/>
          <p:nvPr/>
        </p:nvSpPr>
        <p:spPr>
          <a:xfrm>
            <a:off x="1" y="0"/>
            <a:ext cx="9143999" cy="69608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&lt;beans</a:t>
            </a:r>
          </a:p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 xsi:schemaLocation="http://www.springframework.org/schema/beans http://www.springframework.org/schema/beans/spring-beans.xsd http://www.springframework.org/schema/context http://www.springframework.org/schema/context/spring-context.xsd http://www.springframework.org/schema/tx http://www.springframework.org/schema/tx/spring-tx-3.0.xsd"</a:t>
            </a:r>
          </a:p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 xmlns:tx="http://www.springframework.org/schema/tx" xmlns:context="http://www.springframework.org/schema/context"</a:t>
            </a:r>
          </a:p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 xmlns:xsi="http://www.w3.org/2001/XMLSchema-instance" xmlns="http://www.springframework.org/schema/beans"&gt;</a:t>
            </a:r>
          </a:p>
          <a:p>
            <a:pPr>
              <a:defRPr/>
            </a:pPr>
            <a:endParaRPr lang="ko-KR" altLang="en-US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&lt;bean id="</a:t>
            </a:r>
            <a:r>
              <a:rPr lang="ko-KR" altLang="en-US" sz="1100" b="1">
                <a:solidFill>
                  <a:srgbClr val="FF0000"/>
                </a:solidFill>
                <a:latin typeface="한컴산뜻돋움"/>
                <a:ea typeface="한컴산뜻돋움"/>
              </a:rPr>
              <a:t>propertyPlaceholderConfigurer</a:t>
            </a:r>
            <a:r>
              <a:rPr lang="ko-KR" altLang="en-US" sz="11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     </a:t>
            </a:r>
            <a:r>
              <a:rPr lang="ko-KR" altLang="en-US" sz="1100" b="1">
                <a:latin typeface="한컴산뜻돋움"/>
                <a:ea typeface="한컴산뜻돋움"/>
              </a:rPr>
              <a:t>class="org.springframework.beans.factory.config.PropertyPlaceholderConfigurer"&gt;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               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name="locations"&gt;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                        </a:t>
            </a:r>
            <a:r>
              <a:rPr lang="ko-KR" altLang="en-US" sz="1100" b="1">
                <a:latin typeface="한컴산뜻돋움"/>
                <a:ea typeface="한컴산뜻돋움"/>
              </a:rPr>
              <a:t>&lt;value&gt;/WEB-INF/config/jdbc.properties&lt;/value&gt;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               </a:t>
            </a:r>
            <a:r>
              <a:rPr lang="ko-KR" altLang="en-US" sz="1100" b="1">
                <a:latin typeface="한컴산뜻돋움"/>
                <a:ea typeface="한컴산뜻돋움"/>
              </a:rPr>
              <a:t>&lt;/property&gt;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 </a:t>
            </a: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&lt;bean id="</a:t>
            </a:r>
            <a:r>
              <a:rPr lang="ko-KR" altLang="en-US" sz="1100" b="1">
                <a:solidFill>
                  <a:srgbClr val="FF0000"/>
                </a:solidFill>
                <a:latin typeface="한컴산뜻돋움"/>
                <a:ea typeface="한컴산뜻돋움"/>
              </a:rPr>
              <a:t>dataSource</a:t>
            </a:r>
            <a:r>
              <a:rPr lang="ko-KR" altLang="en-US" sz="1100" b="1">
                <a:latin typeface="한컴산뜻돋움"/>
                <a:ea typeface="한컴산뜻돋움"/>
              </a:rPr>
              <a:t>" class="org.apache.ibatis.datasource.pooled.PooledDataSource"&gt;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name="driver" value="${jdbc.driverClassName}" /&gt;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name="url" value="${jdbc.url}" /&gt;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name="username" value="${jdbc.username}" /&gt;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name="password" value="${jdbc.password}" /&gt;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endParaRPr lang="ko-KR" altLang="en-US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&lt;bean id="</a:t>
            </a:r>
            <a:r>
              <a:rPr lang="ko-KR" altLang="en-US" sz="1100" b="1">
                <a:solidFill>
                  <a:srgbClr val="FF0000"/>
                </a:solidFill>
                <a:latin typeface="한컴산뜻돋움"/>
                <a:ea typeface="한컴산뜻돋움"/>
              </a:rPr>
              <a:t>sqlSessionFactory</a:t>
            </a:r>
            <a:r>
              <a:rPr lang="ko-KR" altLang="en-US" sz="11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class="org.mybatis.spring.SqlSessionFactoryBean"&gt;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name="dataSource" ref="dataSource" /&gt;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name="configLocation"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	</a:t>
            </a:r>
            <a:r>
              <a:rPr lang="ko-KR" altLang="en-US" sz="1100" b="1">
                <a:latin typeface="한컴산뜻돋움"/>
                <a:ea typeface="한컴산뜻돋움"/>
              </a:rPr>
              <a:t>value="classpath:mybatis/model/modelConfig.xml" /&gt;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name="mapperLocations" value="classpath:mybatis/mappers/*.xml" /&gt;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&lt;bean id="</a:t>
            </a:r>
            <a:r>
              <a:rPr lang="ko-KR" altLang="en-US" sz="1100" b="1">
                <a:solidFill>
                  <a:srgbClr val="FF0000"/>
                </a:solidFill>
                <a:latin typeface="한컴산뜻돋움"/>
                <a:ea typeface="한컴산뜻돋움"/>
              </a:rPr>
              <a:t>sqlSession</a:t>
            </a:r>
            <a:r>
              <a:rPr lang="ko-KR" altLang="en-US" sz="11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class="org.mybatis.spring.SqlSessionTemplate"&gt;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&lt;constructor-arg index="0" </a:t>
            </a:r>
            <a:r>
              <a:rPr lang="ko-KR" altLang="en-US" sz="1100" b="1">
                <a:solidFill>
                  <a:srgbClr val="800080"/>
                </a:solidFill>
                <a:latin typeface="한컴산뜻돋움"/>
                <a:ea typeface="한컴산뜻돋움"/>
              </a:rPr>
              <a:t>ref="sqlSessionFactory"</a:t>
            </a:r>
            <a:r>
              <a:rPr lang="ko-KR" altLang="en-US" sz="1100" b="1">
                <a:latin typeface="한컴산뜻돋움"/>
                <a:ea typeface="한컴산뜻돋움"/>
              </a:rPr>
              <a:t>&gt;&lt;/constructor-arg&gt;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ko-KR" altLang="en-US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&lt;bean id="</a:t>
            </a:r>
            <a:r>
              <a:rPr lang="ko-KR" altLang="en-US" sz="1100" b="1">
                <a:solidFill>
                  <a:srgbClr val="FF0000"/>
                </a:solidFill>
                <a:latin typeface="한컴산뜻돋움"/>
                <a:ea typeface="한컴산뜻돋움"/>
              </a:rPr>
              <a:t>memberDAO</a:t>
            </a:r>
            <a:r>
              <a:rPr lang="ko-KR" altLang="en-US" sz="11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class="com.spring.member.dao.MemberDAOImpl"&gt;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	</a:t>
            </a:r>
            <a:r>
              <a:rPr lang="ko-KR" altLang="en-US" sz="1100" b="1">
                <a:latin typeface="한컴산뜻돋움"/>
                <a:ea typeface="한컴산뜻돋움"/>
              </a:rPr>
              <a:t>&lt;property name="sqlSession" </a:t>
            </a:r>
            <a:r>
              <a:rPr lang="ko-KR" altLang="en-US" sz="1100" b="1">
                <a:solidFill>
                  <a:srgbClr val="800080"/>
                </a:solidFill>
                <a:latin typeface="한컴산뜻돋움"/>
                <a:ea typeface="한컴산뜻돋움"/>
              </a:rPr>
              <a:t>ref="sqlSession"</a:t>
            </a:r>
            <a:r>
              <a:rPr lang="ko-KR" altLang="en-US" sz="1100" b="1">
                <a:latin typeface="한컴산뜻돋움"/>
                <a:ea typeface="한컴산뜻돋움"/>
              </a:rPr>
              <a:t>&gt;&lt;/property&gt;</a:t>
            </a:r>
          </a:p>
          <a:p>
            <a:pPr>
              <a:defRPr/>
            </a:pPr>
            <a:r>
              <a:rPr lang="ko-KR" altLang="en-US" sz="1100" b="1">
                <a:ea typeface="한컴산뜻돋움"/>
              </a:rPr>
              <a:t>	</a:t>
            </a:r>
            <a:r>
              <a:rPr lang="ko-KR" altLang="en-US" sz="11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100" b="1">
                <a:latin typeface="한컴산뜻돋움"/>
                <a:ea typeface="한컴산뜻돋움"/>
              </a:rPr>
              <a:t>&lt;/beans&gt;</a:t>
            </a:r>
          </a:p>
        </p:txBody>
      </p:sp>
      <p:sp>
        <p:nvSpPr>
          <p:cNvPr id="8196" name="오른쪽 대괄호 8195"/>
          <p:cNvSpPr/>
          <p:nvPr/>
        </p:nvSpPr>
        <p:spPr>
          <a:xfrm>
            <a:off x="6357937" y="1456704"/>
            <a:ext cx="176006" cy="1972295"/>
          </a:xfrm>
          <a:prstGeom prst="rightBracket">
            <a:avLst>
              <a:gd name="adj" fmla="val 833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7" name="오른쪽 대괄호 8196"/>
          <p:cNvSpPr/>
          <p:nvPr/>
        </p:nvSpPr>
        <p:spPr>
          <a:xfrm>
            <a:off x="6357937" y="3713715"/>
            <a:ext cx="186359" cy="2961033"/>
          </a:xfrm>
          <a:prstGeom prst="rightBracket">
            <a:avLst>
              <a:gd name="adj" fmla="val 833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49899"/>
            <a:ext cx="7354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빈을 사용할 </a:t>
            </a:r>
            <a:r>
              <a:rPr lang="en-US" altLang="ko-KR" sz="1200">
                <a:latin typeface="+mj-ea"/>
                <a:ea typeface="+mj-ea"/>
              </a:rPr>
              <a:t>memberService </a:t>
            </a:r>
            <a:r>
              <a:rPr lang="ko-KR" altLang="en-US" sz="1200">
                <a:latin typeface="+mj-ea"/>
                <a:ea typeface="+mj-ea"/>
              </a:rPr>
              <a:t>빈을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65313" y="1726898"/>
            <a:ext cx="6762543" cy="16809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-1" y="3429000"/>
            <a:ext cx="9144001" cy="282702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&lt;beans xmlns="http://www.springframework.org/schema/beans"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xmlns:aop="http://www.springframework.org/schema/aop"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xmlns:tx="http://www.springframework.org/schema/tx"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xsi:schemaLocation="http://www.springframework.org/schema/beans http://www.springframework.org/schema/beans/spring-beans-2.0.xsd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http://www.springframework.org/schema/aop http://www.springframework.org/schema/aop/spring-aop-2.0.xsd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http://www.springframework.org/schema/tx http://www.springframework.org/schema/tx/spring-tx-2.0.xsd"&gt;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&lt;bean id="memberService" class="com.spring.member.service.MemberServiceImpl"&gt;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name="member</a:t>
            </a:r>
            <a:r>
              <a:rPr lang="en-US" altLang="ko-KR" sz="1200" b="1">
                <a:latin typeface="한컴산뜻돋움"/>
                <a:ea typeface="한컴산뜻돋움"/>
              </a:rPr>
              <a:t>DAO</a:t>
            </a:r>
            <a:r>
              <a:rPr lang="ko-KR" altLang="en-US" sz="1200" b="1">
                <a:latin typeface="한컴산뜻돋움"/>
                <a:ea typeface="한컴산뜻돋움"/>
              </a:rPr>
              <a:t>" ref="memberDAO"/&gt;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10748"/>
            <a:ext cx="8050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src </a:t>
            </a:r>
            <a:r>
              <a:rPr lang="ko-KR" altLang="en-US" sz="1200">
                <a:latin typeface="+mj-ea"/>
                <a:ea typeface="+mj-ea"/>
              </a:rPr>
              <a:t>패키지 아래에 </a:t>
            </a:r>
            <a:r>
              <a:rPr lang="en-US" altLang="ko-KR" sz="1200">
                <a:latin typeface="+mj-ea"/>
                <a:ea typeface="+mj-ea"/>
              </a:rPr>
              <a:t>mybatis.mappers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23</a:t>
            </a:r>
            <a:r>
              <a:rPr lang="ko-KR" altLang="en-US" sz="1200">
                <a:latin typeface="+mj-ea"/>
                <a:ea typeface="+mj-ea"/>
              </a:rPr>
              <a:t>장에서 실습한 </a:t>
            </a:r>
            <a:r>
              <a:rPr lang="en-US" altLang="ko-KR" sz="1200">
                <a:latin typeface="+mj-ea"/>
                <a:ea typeface="+mj-ea"/>
              </a:rPr>
              <a:t>member.xml</a:t>
            </a:r>
            <a:r>
              <a:rPr lang="ko-KR" altLang="en-US" sz="1200">
                <a:latin typeface="+mj-ea"/>
                <a:ea typeface="+mj-ea"/>
              </a:rPr>
              <a:t>을 복사해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80083" y="1859031"/>
            <a:ext cx="22098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573617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회원 관련 기능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문이 있는 매퍼 파일인 </a:t>
            </a:r>
            <a:r>
              <a:rPr lang="en-US" altLang="ko-KR" sz="1200">
                <a:latin typeface="+mj-ea"/>
                <a:ea typeface="+mj-ea"/>
              </a:rPr>
              <a:t>member.xml</a:t>
            </a:r>
            <a:r>
              <a:rPr lang="ko-KR" altLang="en-US" sz="1200">
                <a:latin typeface="+mj-ea"/>
                <a:ea typeface="+mj-ea"/>
              </a:rPr>
              <a:t>입니다</a:t>
            </a:r>
            <a:r>
              <a:rPr lang="en-US" altLang="ko-KR" sz="1200">
                <a:latin typeface="+mj-ea"/>
                <a:ea typeface="+mj-ea"/>
              </a:rPr>
              <a:t>. 23</a:t>
            </a:r>
            <a:r>
              <a:rPr lang="ko-KR" altLang="en-US" sz="1200">
                <a:latin typeface="+mj-ea"/>
                <a:ea typeface="+mj-ea"/>
              </a:rPr>
              <a:t>장에서 실습한 </a:t>
            </a:r>
            <a:r>
              <a:rPr lang="en-US" altLang="ko-KR" sz="1200">
                <a:latin typeface="+mj-ea"/>
                <a:ea typeface="+mj-ea"/>
              </a:rPr>
              <a:t>member.xml</a:t>
            </a:r>
            <a:r>
              <a:rPr lang="ko-KR" altLang="en-US" sz="1200">
                <a:latin typeface="+mj-ea"/>
                <a:ea typeface="+mj-ea"/>
              </a:rPr>
              <a:t>을 그대로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복사해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3305" y="2002231"/>
            <a:ext cx="6271591" cy="4865709"/>
            <a:chOff x="1093305" y="2002231"/>
            <a:chExt cx="6271591" cy="4865709"/>
          </a:xfrm>
        </p:grpSpPr>
        <p:grpSp>
          <p:nvGrpSpPr>
            <p:cNvPr id="4" name="그룹 3"/>
            <p:cNvGrpSpPr/>
            <p:nvPr/>
          </p:nvGrpSpPr>
          <p:grpSpPr>
            <a:xfrm>
              <a:off x="1093305" y="2002231"/>
              <a:ext cx="6271591" cy="4676866"/>
              <a:chOff x="-39756" y="1952625"/>
              <a:chExt cx="8740843" cy="6667500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42912" y="1952625"/>
                <a:ext cx="8258175" cy="147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-39756" y="3429000"/>
                <a:ext cx="6429375" cy="5191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689651" y="6590941"/>
              <a:ext cx="1033670" cy="265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>
                  <a:latin typeface="+mj-ea"/>
                  <a:ea typeface="+mj-ea"/>
                </a:rPr>
                <a:t>...</a:t>
              </a:r>
              <a:endParaRPr lang="ko-KR" altLang="en-US" sz="120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0244" name="직사각형 10243"/>
          <p:cNvSpPr txBox="1"/>
          <p:nvPr/>
        </p:nvSpPr>
        <p:spPr>
          <a:xfrm>
            <a:off x="0" y="365709"/>
            <a:ext cx="9144001" cy="61284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&lt;?xml version="1.0" encoding="UTF-8" ?&gt;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&lt;!DOCTYPE mapper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PUBLIC "-//mybatis.org//DTD Mapper 3.0//EN"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"http://mybatis.org/dtd/mybatis-3-mapper.dtd"&gt;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&lt;mapper namespace="mapper.member"&gt;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&lt;resultMap id="memResult" type="memberVO"&gt;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</a:t>
            </a:r>
            <a:r>
              <a:rPr lang="ko-KR" altLang="en-US" sz="1200" b="1">
                <a:latin typeface="한컴산뜻돋움"/>
                <a:ea typeface="한컴산뜻돋움"/>
              </a:rPr>
              <a:t>&lt;result property="id" column="id"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&lt;result property="pwd" column="pwd"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&lt;result property="name" column="name"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&lt;result property="email" column="email"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&lt;result property="joinDate" column="joinDate"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&lt;/resultMap&gt; 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&lt;select id="selectAllMemberList" resultMap="memResult"&gt;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&lt;![CDATA[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select * from t_member order by joinDate desc</a:t>
            </a: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ko-KR" altLang="en-US" sz="1200" b="1">
                <a:ea typeface="한컴산뜻돋움"/>
              </a:rPr>
              <a:t>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]]&gt;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&lt;/select&gt;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&lt;select id="selectName" resultType="String"&gt;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&lt;![CDATA[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select name from t_member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where id = 'hong'</a:t>
            </a:r>
            <a:r>
              <a:rPr lang="ko-KR" altLang="en-US" sz="1200" b="1">
                <a:ea typeface="한컴산뜻돋움"/>
              </a:rPr>
              <a:t>		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]]&gt;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&lt;/select&gt;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&lt;select id="selectPwd" resultType="int"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&lt;![CDATA[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select pwd from t_member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where id = 'hong'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]]&gt;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&lt;/select&gt;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0244" name="직사각형 10243"/>
          <p:cNvSpPr txBox="1"/>
          <p:nvPr/>
        </p:nvSpPr>
        <p:spPr>
          <a:xfrm>
            <a:off x="-1" y="396395"/>
            <a:ext cx="9144001" cy="5763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&lt;select id="selectMemberById" resultType="memberVO"  parameterType="String"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&lt;![CDATA[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select * from t_member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where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id=#{id}</a:t>
            </a:r>
            <a:r>
              <a:rPr lang="ko-KR" altLang="en-US" sz="1200" b="1">
                <a:ea typeface="한컴산뜻돋움"/>
              </a:rPr>
              <a:t>		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]]&gt;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&lt;/select&gt;</a:t>
            </a:r>
            <a:r>
              <a:rPr lang="ko-KR" altLang="en-US" sz="1200" b="1">
                <a:ea typeface="한컴산뜻돋움"/>
              </a:rPr>
              <a:t>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&lt;select id="selectMemberByPwd" resultMap="memResult"  parameterType="int"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&lt;![CDATA[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select * from t_member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where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pwd = #{pwd}</a:t>
            </a:r>
            <a:r>
              <a:rPr lang="ko-KR" altLang="en-US" sz="1200" b="1">
                <a:ea typeface="한컴산뜻돋움"/>
              </a:rPr>
              <a:t>		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]]&gt;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&lt;/select&gt;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&lt;insert id="insertMember"  parameterType="memberVO"&gt;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&lt;![CDATA[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insert into t_member(id,pwd, name, email)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values(#{id}, #{pwd}, #{name}, #{email})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]]&gt;   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&lt;/insert&gt;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&lt;update id="updateMember"  parameterType="memberVO"&gt;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&lt;![CDATA[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update t_member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set pwd=#{pwd}, name=#{name}, email=#{email}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where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id=#{id}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]]&gt;   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&lt;/update&gt; </a:t>
            </a:r>
          </a:p>
        </p:txBody>
      </p:sp>
      <p:sp>
        <p:nvSpPr>
          <p:cNvPr id="10245" name="직사각형 10243"/>
          <p:cNvSpPr txBox="1"/>
          <p:nvPr/>
        </p:nvSpPr>
        <p:spPr>
          <a:xfrm>
            <a:off x="4572000" y="5110328"/>
            <a:ext cx="4572000" cy="136932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&lt;delete id="deleteMember"  parameterType="String"&gt;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delete from  t_member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where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id=#{id}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]]&gt;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&lt;/delete&gt;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1" y="1530626"/>
            <a:ext cx="7484164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modelConfig.xml</a:t>
            </a:r>
            <a:r>
              <a:rPr lang="ko-KR" altLang="en-US" sz="1200">
                <a:latin typeface="+mj-ea"/>
                <a:ea typeface="+mj-ea"/>
              </a:rPr>
              <a:t>에서는 </a:t>
            </a:r>
            <a:r>
              <a:rPr lang="en-US" altLang="ko-KR" sz="1200">
                <a:latin typeface="+mj-ea"/>
                <a:ea typeface="+mj-ea"/>
              </a:rPr>
              <a:t>&lt;typeAlias&gt; </a:t>
            </a:r>
            <a:r>
              <a:rPr lang="ko-KR" altLang="en-US" sz="1200">
                <a:latin typeface="+mj-ea"/>
                <a:ea typeface="+mj-ea"/>
              </a:rPr>
              <a:t>태그를 이용해 매퍼 파일에서 긴 이름의 클래스를 별칭으로 사용할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수 있게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5008" y="2018045"/>
            <a:ext cx="7523922" cy="2152650"/>
            <a:chOff x="457199" y="2962275"/>
            <a:chExt cx="8229601" cy="26193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57200" y="2962275"/>
              <a:ext cx="8229600" cy="93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57199" y="3895725"/>
              <a:ext cx="8201025" cy="1685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68" name="설명선 1(강조선) 11267"/>
          <p:cNvSpPr/>
          <p:nvPr/>
        </p:nvSpPr>
        <p:spPr>
          <a:xfrm>
            <a:off x="4769706" y="1996632"/>
            <a:ext cx="4303302" cy="694481"/>
          </a:xfrm>
          <a:prstGeom prst="accentCallout1">
            <a:avLst>
              <a:gd name="adj1" fmla="val 20797"/>
              <a:gd name="adj2" fmla="val -3212"/>
              <a:gd name="adj3" fmla="val 121722"/>
              <a:gd name="adj4" fmla="val -3154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/>
              <a:t>&lt;typeAliases&gt;</a:t>
            </a:r>
          </a:p>
          <a:p>
            <a:pPr>
              <a:defRPr/>
            </a:pPr>
            <a:r>
              <a:rPr lang="ko-KR" altLang="en-US" sz="1100"/>
              <a:t>      &lt;typeAlias type="com.spring.ex01.MemberVO" alias="memberVO"/&gt;</a:t>
            </a:r>
          </a:p>
          <a:p>
            <a:pPr>
              <a:defRPr/>
            </a:pPr>
            <a:r>
              <a:rPr lang="ko-KR" altLang="en-US" sz="1100"/>
              <a:t>   &lt;/typeAliases&gt;</a:t>
            </a:r>
          </a:p>
          <a:p>
            <a:pPr>
              <a:defRPr/>
            </a:pPr>
            <a:endParaRPr lang="ko-KR" altLang="en-US" sz="1100"/>
          </a:p>
        </p:txBody>
      </p:sp>
      <p:sp>
        <p:nvSpPr>
          <p:cNvPr id="11269" name="직사각형 11268"/>
          <p:cNvSpPr txBox="1"/>
          <p:nvPr/>
        </p:nvSpPr>
        <p:spPr>
          <a:xfrm>
            <a:off x="7312033" y="2672253"/>
            <a:ext cx="1264947" cy="42409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23</a:t>
            </a:r>
            <a:r>
              <a:rPr lang="ko-KR" altLang="en-US" sz="1100"/>
              <a:t>장의</a:t>
            </a:r>
          </a:p>
          <a:p>
            <a:pPr>
              <a:defRPr/>
            </a:pPr>
            <a:r>
              <a:rPr lang="en-US" altLang="ko-KR" sz="1100"/>
              <a:t>SqlMapConfig.xml</a:t>
            </a:r>
          </a:p>
        </p:txBody>
      </p:sp>
      <p:sp>
        <p:nvSpPr>
          <p:cNvPr id="11270" name="직사각형 11269"/>
          <p:cNvSpPr txBox="1"/>
          <p:nvPr/>
        </p:nvSpPr>
        <p:spPr>
          <a:xfrm>
            <a:off x="0" y="4241294"/>
            <a:ext cx="9144000" cy="1738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&lt;?xml version="1.0" encoding="UTF-8" ?&gt;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&lt;!DOCTYPE configuration PUBLIC "-//mybatis.org//DTD Config 3.0//EN"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"http://mybatis.org/dtd/mybatis-3-config.dtd"&gt;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&lt;configuration&gt;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&lt;typeAliases&gt;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&lt;typeAlias type="com.spring.member.vo.MemberVO"  alias="memberVO" /&gt;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&lt;/typeAliases&gt;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&lt;/configuration&gt;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520687"/>
            <a:ext cx="746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pro24</a:t>
            </a:r>
            <a:r>
              <a:rPr lang="ko-KR" altLang="en-US" sz="1200">
                <a:latin typeface="+mj-ea"/>
                <a:ea typeface="+mj-ea"/>
              </a:rPr>
              <a:t>를 만들고 이 책에서 제공하는 스프링 라이브러리를 복사해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09821" y="1914636"/>
            <a:ext cx="2670810" cy="4161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설명선 1(강조선) 13"/>
          <p:cNvSpPr/>
          <p:nvPr/>
        </p:nvSpPr>
        <p:spPr>
          <a:xfrm>
            <a:off x="6091176" y="4392488"/>
            <a:ext cx="2839932" cy="471255"/>
          </a:xfrm>
          <a:prstGeom prst="accentCallout1">
            <a:avLst>
              <a:gd name="adj1" fmla="val 12605"/>
              <a:gd name="adj2" fmla="val -4236"/>
              <a:gd name="adj3" fmla="val 85874"/>
              <a:gd name="adj4" fmla="val -2399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100"/>
              <a:t>myBatis3.0.5.jar</a:t>
            </a:r>
            <a:r>
              <a:rPr lang="ko-KR" altLang="en-US" sz="1100"/>
              <a:t>와 스프링버전3.0.6라이브러리 파일과 호환</a:t>
            </a:r>
            <a:endParaRPr lang="ko-KR" altLang="en-US"/>
          </a:p>
        </p:txBody>
      </p:sp>
      <p:sp>
        <p:nvSpPr>
          <p:cNvPr id="15" name="타원형 설명선 14"/>
          <p:cNvSpPr/>
          <p:nvPr/>
        </p:nvSpPr>
        <p:spPr>
          <a:xfrm>
            <a:off x="6493820" y="3276364"/>
            <a:ext cx="1777024" cy="908257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/>
              <a:t>라이브러리 관리는 메이븐에서 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90870"/>
            <a:ext cx="7543799" cy="45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1. </a:t>
            </a:r>
            <a:r>
              <a:rPr lang="ko-KR" altLang="en-US" sz="1200"/>
              <a:t>자바 클래스는 다음과 같이 </a:t>
            </a:r>
            <a:r>
              <a:rPr lang="en-US" altLang="ko-KR" sz="1200"/>
              <a:t>com.spring.member </a:t>
            </a:r>
            <a:r>
              <a:rPr lang="ko-KR" altLang="en-US" sz="1200"/>
              <a:t>패키지 아래에 다시 패키지별로 위치시킵니다</a:t>
            </a:r>
            <a:r>
              <a:rPr lang="en-US" altLang="ko-KR" sz="1200"/>
              <a:t>. </a:t>
            </a:r>
            <a:r>
              <a:rPr lang="ko-KR" altLang="en-US" sz="1200"/>
              <a:t>또 </a:t>
            </a:r>
            <a:r>
              <a:rPr lang="en-US" altLang="ko-KR" sz="1200"/>
              <a:t>JSP </a:t>
            </a:r>
            <a:r>
              <a:rPr lang="ko-KR" altLang="en-US" sz="1200"/>
              <a:t>파일은</a:t>
            </a:r>
          </a:p>
          <a:p>
            <a:pPr lvl="0"/>
            <a:r>
              <a:rPr lang="en-US" altLang="ko-KR" sz="1200"/>
              <a:t>    </a:t>
            </a:r>
            <a:r>
              <a:rPr lang="ko-KR" altLang="en-US" sz="1200"/>
              <a:t> </a:t>
            </a:r>
            <a:r>
              <a:rPr lang="en-US" altLang="ko-KR" sz="1200"/>
              <a:t>WEB-INF/views/member </a:t>
            </a:r>
            <a:r>
              <a:rPr lang="ko-KR" altLang="en-US" sz="1200"/>
              <a:t>폴더에 위치하도록 준비합니다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399183" y="1952535"/>
            <a:ext cx="1978107" cy="4907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00809"/>
            <a:ext cx="7931426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컨트롤러 역할을 하는 </a:t>
            </a:r>
            <a:r>
              <a:rPr lang="en-US" altLang="ko-KR" sz="1200">
                <a:latin typeface="+mj-ea"/>
                <a:ea typeface="+mj-ea"/>
              </a:rPr>
              <a:t>MemberControllerImpl </a:t>
            </a:r>
            <a:r>
              <a:rPr lang="ko-KR" altLang="en-US" sz="1200">
                <a:latin typeface="+mj-ea"/>
                <a:ea typeface="+mj-ea"/>
              </a:rPr>
              <a:t>클래스에서는 </a:t>
            </a:r>
            <a:r>
              <a:rPr lang="en-US" altLang="ko-KR" sz="1200">
                <a:latin typeface="+mj-ea"/>
                <a:ea typeface="+mj-ea"/>
              </a:rPr>
              <a:t>memberService </a:t>
            </a:r>
            <a:r>
              <a:rPr lang="ko-KR" altLang="en-US" sz="1200">
                <a:latin typeface="+mj-ea"/>
                <a:ea typeface="+mj-ea"/>
              </a:rPr>
              <a:t>속성에 빈을 주입하기 위해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setter</a:t>
            </a:r>
            <a:r>
              <a:rPr lang="ko-KR" altLang="en-US" sz="1200">
                <a:latin typeface="+mj-ea"/>
                <a:ea typeface="+mj-ea"/>
              </a:rPr>
              <a:t>를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0160" y="1962474"/>
            <a:ext cx="7056783" cy="48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D35F3A-4E00-C0D5-682D-B256F23A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36" y="5387975"/>
            <a:ext cx="2768576" cy="53601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38CB25-77C8-9F22-E43F-A8A7D0B8E97B}"/>
              </a:ext>
            </a:extLst>
          </p:cNvPr>
          <p:cNvSpPr/>
          <p:nvPr/>
        </p:nvSpPr>
        <p:spPr>
          <a:xfrm>
            <a:off x="1181100" y="5245100"/>
            <a:ext cx="3479800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647A44-C704-EB4D-341F-583906FEB211}"/>
              </a:ext>
            </a:extLst>
          </p:cNvPr>
          <p:cNvSpPr/>
          <p:nvPr/>
        </p:nvSpPr>
        <p:spPr>
          <a:xfrm>
            <a:off x="1225549" y="5742437"/>
            <a:ext cx="3852817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26485322-7DB5-411D-20E1-B161525A5CE0}"/>
              </a:ext>
            </a:extLst>
          </p:cNvPr>
          <p:cNvSpPr/>
          <p:nvPr/>
        </p:nvSpPr>
        <p:spPr>
          <a:xfrm>
            <a:off x="6086784" y="5513106"/>
            <a:ext cx="260350" cy="2857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3852" y="1607982"/>
            <a:ext cx="6967331" cy="428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4340" name="설명선 1(강조선) 14339"/>
          <p:cNvSpPr/>
          <p:nvPr/>
        </p:nvSpPr>
        <p:spPr>
          <a:xfrm>
            <a:off x="4572000" y="4290900"/>
            <a:ext cx="4563732" cy="446453"/>
          </a:xfrm>
          <a:prstGeom prst="accentCallout1">
            <a:avLst>
              <a:gd name="adj1" fmla="val 35133"/>
              <a:gd name="adj2" fmla="val -2572"/>
              <a:gd name="adj3" fmla="val 235373"/>
              <a:gd name="adj4" fmla="val -36028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/>
              <a:t>org.springframework.web.servlet.mvc.multiaction.MultiActionControlle</a:t>
            </a:r>
            <a:r>
              <a:rPr lang="en-US" altLang="ko-KR" sz="1100"/>
              <a:t>r</a:t>
            </a:r>
          </a:p>
        </p:txBody>
      </p:sp>
      <p:sp>
        <p:nvSpPr>
          <p:cNvPr id="14341" name="자유형 14340"/>
          <p:cNvSpPr/>
          <p:nvPr/>
        </p:nvSpPr>
        <p:spPr>
          <a:xfrm>
            <a:off x="2102591" y="5119687"/>
            <a:ext cx="780540" cy="258575"/>
          </a:xfrm>
          <a:custGeom>
            <a:avLst/>
            <a:gdLst>
              <a:gd name="connsiteX0" fmla="*/ 32524 w 780540"/>
              <a:gd name="connsiteY0" fmla="*/ 250140 h 258575"/>
              <a:gd name="connsiteX1" fmla="*/ 57327 w 780540"/>
              <a:gd name="connsiteY1" fmla="*/ 51716 h 258575"/>
              <a:gd name="connsiteX2" fmla="*/ 727005 w 780540"/>
              <a:gd name="connsiteY2" fmla="*/ 14511 h 258575"/>
              <a:gd name="connsiteX3" fmla="*/ 739406 w 780540"/>
              <a:gd name="connsiteY3" fmla="*/ 262541 h 25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540" h="258575">
                <a:moveTo>
                  <a:pt x="32524" y="250140"/>
                </a:moveTo>
                <a:cubicBezTo>
                  <a:pt x="36657" y="217068"/>
                  <a:pt x="-58419" y="90986"/>
                  <a:pt x="57327" y="51716"/>
                </a:cubicBezTo>
                <a:cubicBezTo>
                  <a:pt x="173074" y="12444"/>
                  <a:pt x="613325" y="-20626"/>
                  <a:pt x="727005" y="14511"/>
                </a:cubicBezTo>
                <a:cubicBezTo>
                  <a:pt x="840685" y="49648"/>
                  <a:pt x="737339" y="221202"/>
                  <a:pt x="739406" y="262541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4342" name="직사각형 14341"/>
          <p:cNvSpPr/>
          <p:nvPr/>
        </p:nvSpPr>
        <p:spPr>
          <a:xfrm>
            <a:off x="3553500" y="5883067"/>
            <a:ext cx="5412796" cy="8248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MultiActionController 클래스의 bind()메소드를 이용하여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 *HttpServletRequest에 전달된 인자를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member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VO 도메인 모델에 전달한다.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 *클라이언트가 입력한 데이터를 도메인 모델과 데이터 바인딩하기 위해서는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  입력 화면에서 사용한 속성 이름과 도메인 모델의 속성 이름이 같아야 한다</a:t>
            </a:r>
          </a:p>
        </p:txBody>
      </p:sp>
      <p:sp>
        <p:nvSpPr>
          <p:cNvPr id="14343" name="자유형 14342"/>
          <p:cNvSpPr/>
          <p:nvPr/>
        </p:nvSpPr>
        <p:spPr>
          <a:xfrm>
            <a:off x="8274966" y="4716345"/>
            <a:ext cx="363022" cy="1172618"/>
          </a:xfrm>
          <a:custGeom>
            <a:avLst/>
            <a:gdLst>
              <a:gd name="connsiteX0" fmla="*/ 197289 w 363022"/>
              <a:gd name="connsiteY0" fmla="*/ -3795 h 1172618"/>
              <a:gd name="connsiteX1" fmla="*/ 358508 w 363022"/>
              <a:gd name="connsiteY1" fmla="*/ 554269 h 1172618"/>
              <a:gd name="connsiteX2" fmla="*/ -1134 w 363022"/>
              <a:gd name="connsiteY2" fmla="*/ 1174341 h 117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022" h="1172618">
                <a:moveTo>
                  <a:pt x="197289" y="-3795"/>
                </a:moveTo>
                <a:cubicBezTo>
                  <a:pt x="224159" y="89214"/>
                  <a:pt x="391578" y="357913"/>
                  <a:pt x="358508" y="554269"/>
                </a:cubicBezTo>
                <a:cubicBezTo>
                  <a:pt x="325437" y="750625"/>
                  <a:pt x="58805" y="1070995"/>
                  <a:pt x="-1134" y="1174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4344" name="직사각형 14343"/>
          <p:cNvSpPr/>
          <p:nvPr/>
        </p:nvSpPr>
        <p:spPr>
          <a:xfrm>
            <a:off x="7641358" y="4248472"/>
            <a:ext cx="1314553" cy="508459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29126" y="1234455"/>
            <a:ext cx="6742665" cy="562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5363" name="직사각형 15362"/>
          <p:cNvSpPr txBox="1"/>
          <p:nvPr/>
        </p:nvSpPr>
        <p:spPr>
          <a:xfrm>
            <a:off x="0" y="449002"/>
            <a:ext cx="9144000" cy="60016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org.springframework.web.servlet.ModelAndView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b="1" dirty="0">
                <a:latin typeface="한컴산뜻돋움"/>
                <a:ea typeface="한컴산뜻돋움"/>
              </a:rPr>
              <a:t> org.springframework.web.servlet.mvc.multiaction.MultiActionController;</a:t>
            </a:r>
          </a:p>
          <a:p>
            <a:pPr>
              <a:defRPr/>
            </a:pPr>
            <a:r>
              <a:rPr lang="ko-KR" altLang="en-US" sz="1200" b="1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com.spring.member.service.MemberService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com.spring.member.service.MemberServiceImpl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com.spring.member.vo.MemberVO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class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MemberControllerImpl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extends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MultiActionController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implements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MemberController</a:t>
            </a:r>
            <a:r>
              <a:rPr lang="ko-KR" altLang="en-US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private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setMemberService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MemberServiceImpl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</a:t>
            </a:r>
            <a:r>
              <a:rPr lang="ko-KR" altLang="en-US" sz="1200" b="1" dirty="0">
                <a:latin typeface="한컴산뜻돋움"/>
                <a:ea typeface="한컴산뜻돋움"/>
              </a:rPr>
              <a:t>) 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this.memberService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listMembers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getViewName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List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membersList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memberService.listMembers</a:t>
            </a:r>
            <a:r>
              <a:rPr lang="ko-KR" altLang="en-US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mav.addObject</a:t>
            </a:r>
            <a:r>
              <a:rPr lang="ko-KR" altLang="en-US" sz="1200" b="1" dirty="0"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membersList</a:t>
            </a:r>
            <a:r>
              <a:rPr lang="ko-KR" altLang="en-US" sz="1200" b="1" dirty="0">
                <a:latin typeface="한컴산뜻돋움"/>
                <a:ea typeface="한컴산뜻돋움"/>
              </a:rPr>
              <a:t>",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membersList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return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addMember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ko-KR" altLang="en-US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MemberVO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memberVO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MemberVO</a:t>
            </a:r>
            <a:r>
              <a:rPr lang="ko-KR" altLang="en-US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bind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memberVO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int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result</a:t>
            </a:r>
            <a:r>
              <a:rPr lang="ko-KR" altLang="en-US" sz="1200" b="1" dirty="0">
                <a:latin typeface="한컴산뜻돋움"/>
                <a:ea typeface="한컴산뜻돋움"/>
              </a:rPr>
              <a:t> = 0;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result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memberService.addMember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memberVO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redirect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:/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listMembers.do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return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FEE48-0B08-48EE-DF9B-1D513B94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87" y="3429000"/>
            <a:ext cx="3342866" cy="95571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1370A0-2FF0-77BA-2975-7FF8C7CA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20" y="3329455"/>
            <a:ext cx="1584371" cy="24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5363" name="직사각형 15362"/>
          <p:cNvSpPr txBox="1"/>
          <p:nvPr/>
        </p:nvSpPr>
        <p:spPr>
          <a:xfrm>
            <a:off x="0" y="482910"/>
            <a:ext cx="9144000" cy="2862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removeMember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ko-KR" altLang="en-US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id</a:t>
            </a:r>
            <a:r>
              <a:rPr lang="ko-KR" altLang="en-US" sz="1200" b="1" dirty="0">
                <a:latin typeface="한컴산뜻돋움"/>
                <a:ea typeface="한컴산뜻돋움"/>
              </a:rPr>
              <a:t>=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ko-KR" altLang="en-US" sz="1200" b="1" dirty="0"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id</a:t>
            </a:r>
            <a:r>
              <a:rPr lang="ko-KR" altLang="en-US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memberService.removeMember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id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redirect</a:t>
            </a:r>
            <a:r>
              <a:rPr lang="ko-KR" altLang="en-US" sz="1200" b="1" dirty="0">
                <a:latin typeface="한컴산뜻돋움"/>
                <a:ea typeface="한컴산뜻돋움"/>
              </a:rPr>
              <a:t>:/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latin typeface="한컴산뜻돋움"/>
                <a:ea typeface="한컴산뜻돋움"/>
              </a:rPr>
              <a:t>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listMembers.do</a:t>
            </a:r>
            <a:r>
              <a:rPr lang="ko-KR" altLang="en-US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return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form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getViewName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mav.setViewName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return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5363" name="직사각형 15362"/>
          <p:cNvSpPr txBox="1"/>
          <p:nvPr/>
        </p:nvSpPr>
        <p:spPr>
          <a:xfrm>
            <a:off x="0" y="461482"/>
            <a:ext cx="9144000" cy="57564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private String getViewName(HttpServletRequest request) throws 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String contextPath = request.getContextPath();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String uri = (String) request.getAttribute("javax.servlet.include.request_uri");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if (uri == null || uri.trim().equals(""))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uri = request.getRequestURI();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int begin = 0;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if (!((contextPath == null) || ("".equals(contextPath))))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begin = contextPath.length();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int end;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if (uri.indexOf(";") != -1)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end = uri.indexOf(";");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 else if (uri.indexOf("?") != -1)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end = uri.indexOf("?");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 else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end = uri.length();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String fileName = uri.substring(begin, end);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if (fileName.indexOf(".") != -1)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fileName = fileName.substring(0, fileName.lastIndexOf("."));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if (fileName.lastIndexOf("/") != -1)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fileName = fileName.substring(fileName.lastIndexOf("/"), fileName.length());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return fileName;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  <a:r>
              <a:rPr lang="ko-KR" altLang="en-US" sz="1200" b="1">
                <a:ea typeface="한컴산뜻돋움"/>
              </a:rPr>
              <a:t>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254274"/>
            <a:ext cx="746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속성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빈을 주입하기 위해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를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0614" y="1600847"/>
            <a:ext cx="5834270" cy="5020297"/>
            <a:chOff x="457200" y="785813"/>
            <a:chExt cx="8229600" cy="776287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57200" y="785813"/>
              <a:ext cx="8229600" cy="528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57200" y="6072188"/>
              <a:ext cx="8210550" cy="2476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6388" name="직사각형 16387"/>
          <p:cNvSpPr txBox="1"/>
          <p:nvPr/>
        </p:nvSpPr>
        <p:spPr>
          <a:xfrm>
            <a:off x="0" y="477011"/>
            <a:ext cx="9144000" cy="61295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com.spring.member.service;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org.springframework.transaction.annotation.Propagation;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org.springframework.transaction.annotation.Transactional;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com.spring.member.dao.MemberDAO;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/*@Transactional(propagation=Propagation.REQUIRED) */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MemberServiceImpl  implements MemberService{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private MemberDAO memberDAO;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public void setMemberDAO(MemberDAO memberDAO){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this.memberDAO = memberDAO;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public List listMembers() throws DataAccessException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List membersList = null;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membersList = memberDAO.selectAllMemberList();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return membersList;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public int addMember(MemberVO memberVO) throws DataAccessException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return memberDAO.insertMember(memberVO);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public int removeMember(String id) throws DataAccessException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return memberDAO.deleteMember(id);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754298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설정 파일에서 만든 </a:t>
            </a:r>
            <a:r>
              <a:rPr lang="en-US" altLang="ko-KR" sz="1200">
                <a:latin typeface="+mj-ea"/>
                <a:ea typeface="+mj-ea"/>
              </a:rPr>
              <a:t>sqlSession </a:t>
            </a:r>
            <a:r>
              <a:rPr lang="ko-KR" altLang="en-US" sz="1200">
                <a:latin typeface="+mj-ea"/>
                <a:ea typeface="+mj-ea"/>
              </a:rPr>
              <a:t>빈을 속성 </a:t>
            </a:r>
            <a:r>
              <a:rPr lang="en-US" altLang="ko-KR" sz="1200">
                <a:latin typeface="+mj-ea"/>
                <a:ea typeface="+mj-ea"/>
              </a:rPr>
              <a:t>sqlSession</a:t>
            </a:r>
            <a:r>
              <a:rPr lang="ko-KR" altLang="en-US" sz="1200">
                <a:latin typeface="+mj-ea"/>
                <a:ea typeface="+mj-ea"/>
              </a:rPr>
              <a:t>에 주입하기 위해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를 구현합니다</a:t>
            </a:r>
            <a:r>
              <a:rPr lang="en-US" altLang="ko-KR" sz="1200">
                <a:latin typeface="+mj-ea"/>
                <a:ea typeface="+mj-ea"/>
              </a:rPr>
              <a:t>. sqlSession </a:t>
            </a:r>
            <a:r>
              <a:rPr lang="ko-KR" altLang="en-US" sz="1200">
                <a:latin typeface="+mj-ea"/>
                <a:ea typeface="+mj-ea"/>
              </a:rPr>
              <a:t>빈의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메서드들을 이용해 매퍼 파일에 정의된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사용합니다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72817" y="1962474"/>
            <a:ext cx="6213110" cy="4706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8" y="1530626"/>
            <a:ext cx="7702827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스프링에서 사용할 빈을 생성하는 데 필요한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파일을 설정하겠습니다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먼저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관련 파일들을 다음과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같이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10090" y="2099255"/>
            <a:ext cx="1839595" cy="2321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5995858" y="3046116"/>
            <a:ext cx="2740718" cy="446272"/>
          </a:xfrm>
          <a:prstGeom prst="accentCallout1">
            <a:avLst>
              <a:gd name="adj1" fmla="val 18750"/>
              <a:gd name="adj2" fmla="val -8333"/>
              <a:gd name="adj3" fmla="val 120691"/>
              <a:gd name="adj4" fmla="val -4319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100"/>
              <a:t>SqlMapConfig.xml(23</a:t>
            </a:r>
            <a:r>
              <a:rPr lang="ko-KR" altLang="en-US" sz="1100"/>
              <a:t>장)의 </a:t>
            </a:r>
            <a:r>
              <a:rPr lang="en-US" altLang="ko-KR" sz="1100"/>
              <a:t> dataSource </a:t>
            </a:r>
            <a:r>
              <a:rPr lang="ko-KR" altLang="en-US" sz="1100"/>
              <a:t>설정</a:t>
            </a:r>
          </a:p>
          <a:p>
            <a:r>
              <a:rPr lang="en-US" altLang="ko-KR" sz="1100"/>
              <a:t>memberDAO(23</a:t>
            </a:r>
            <a:r>
              <a:rPr lang="ko-KR" altLang="en-US" sz="1100"/>
              <a:t>장)의 sqlSession설정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6115982" y="3658009"/>
            <a:ext cx="2030609" cy="377020"/>
          </a:xfrm>
          <a:prstGeom prst="borderCallout1">
            <a:avLst>
              <a:gd name="adj1" fmla="val 18750"/>
              <a:gd name="adj2" fmla="val -8333"/>
              <a:gd name="adj3" fmla="val 23443"/>
              <a:gd name="adj4" fmla="val -65454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100"/>
              <a:t>MemberServiceImpl 빈설정 및</a:t>
            </a:r>
          </a:p>
          <a:p>
            <a:r>
              <a:rPr lang="ko-KR" altLang="en-US" sz="1100"/>
              <a:t>memberDAO 의존주입</a:t>
            </a:r>
          </a:p>
        </p:txBody>
      </p:sp>
      <p:sp>
        <p:nvSpPr>
          <p:cNvPr id="18" name="설명선 1(강조선) 7"/>
          <p:cNvSpPr/>
          <p:nvPr/>
        </p:nvSpPr>
        <p:spPr>
          <a:xfrm>
            <a:off x="6321878" y="4227835"/>
            <a:ext cx="1636989" cy="446272"/>
          </a:xfrm>
          <a:prstGeom prst="accentCallout1">
            <a:avLst>
              <a:gd name="adj1" fmla="val 18750"/>
              <a:gd name="adj2" fmla="val -8333"/>
              <a:gd name="adj3" fmla="val -2193"/>
              <a:gd name="adj4" fmla="val -10181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/>
              <a:t>HandlerMapping과 ViewResolver 설정</a:t>
            </a:r>
          </a:p>
        </p:txBody>
      </p:sp>
      <p:sp>
        <p:nvSpPr>
          <p:cNvPr id="19" name="설명선 1(강조선) 7"/>
          <p:cNvSpPr/>
          <p:nvPr/>
        </p:nvSpPr>
        <p:spPr>
          <a:xfrm>
            <a:off x="5580620" y="4918324"/>
            <a:ext cx="2988748" cy="508279"/>
          </a:xfrm>
          <a:prstGeom prst="accentCallout1">
            <a:avLst>
              <a:gd name="adj1" fmla="val 18750"/>
              <a:gd name="adj2" fmla="val -4236"/>
              <a:gd name="adj3" fmla="val -112785"/>
              <a:gd name="adj4" fmla="val -46008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100"/>
              <a:t>DispatcherServlet</a:t>
            </a:r>
            <a:r>
              <a:rPr lang="ko-KR" altLang="en-US" sz="1100"/>
              <a:t>설정 및 리스너로</a:t>
            </a:r>
          </a:p>
          <a:p>
            <a:r>
              <a:rPr lang="en-US" altLang="ko-KR" sz="1100"/>
              <a:t>config </a:t>
            </a:r>
            <a:r>
              <a:rPr lang="ko-KR" altLang="en-US" sz="1100"/>
              <a:t>폴더 마이바티스 관련</a:t>
            </a:r>
            <a:r>
              <a:rPr lang="en-US" altLang="ko-KR" sz="1100"/>
              <a:t>xml</a:t>
            </a:r>
            <a:r>
              <a:rPr lang="ko-KR" altLang="en-US" sz="1100"/>
              <a:t>파일 설정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5921" y="1490222"/>
            <a:ext cx="6570593" cy="155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8435" name="직사각형 18434"/>
          <p:cNvSpPr txBox="1"/>
          <p:nvPr/>
        </p:nvSpPr>
        <p:spPr>
          <a:xfrm>
            <a:off x="0" y="456291"/>
            <a:ext cx="9144000" cy="593307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com.spring.member.dao;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org.apache.ibatis.session.SqlSession;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MemberDAOImpl implements MemberDAO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private SqlSession sqlSession;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public void setSqlSession(SqlSession sqlSession)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this.sqlSession = sqlSession;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public List selectAllMemberList() throws DataAccessException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List&lt;MemberVO&gt; membersList = null;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membersList = sqlSession.selectList("mapper.member.selectAllMemberList");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return membersList;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public int insertMember(MemberVO memberVO) throws DataAccessException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int result = sqlSession.insert("mapper.member.insertMember", memberVO);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return result;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public int deleteMember(String id) throws DataAccessException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int result =  sqlSession.delete("mapper.member.deleteMember", id);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return result;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8435" name="직사각형 18434"/>
          <p:cNvSpPr txBox="1"/>
          <p:nvPr/>
        </p:nvSpPr>
        <p:spPr>
          <a:xfrm>
            <a:off x="0" y="57150"/>
            <a:ext cx="9144000" cy="22745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com.spring.member.controller;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ort org.springframework.dao.DataAccessException;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interface MemberController</a:t>
            </a:r>
            <a:r>
              <a:rPr lang="en-US" altLang="ko-KR" sz="1200" b="1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listMembers(HttpServletRequest request, HttpServletResponse response) throws 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addMember(HttpServletRequest request, HttpServletResponse response) throws 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removeMember(HttpServletRequest request, HttpServletResponse response) throws 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8436" name="직사각형 18434"/>
          <p:cNvSpPr txBox="1"/>
          <p:nvPr/>
        </p:nvSpPr>
        <p:spPr>
          <a:xfrm>
            <a:off x="0" y="2439352"/>
            <a:ext cx="9144000" cy="209359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com.spring.member.service;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com.spring.member.vo.MemberVO;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interface MemberService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public List listMembers() throws 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public int addMember(MemberVO membeVO) throws 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public int removeMember(String id) throws 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8437" name="직사각형 18434"/>
          <p:cNvSpPr txBox="1"/>
          <p:nvPr/>
        </p:nvSpPr>
        <p:spPr>
          <a:xfrm>
            <a:off x="0" y="4643065"/>
            <a:ext cx="9144001" cy="209873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com.spring.member.dao;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com.spring.member.vo.MemberVO;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interface MemberDAO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public List selectAllMemberList() throws 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public int insertMember(MemberVO memberVO) throws DataAccessException 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public int deleteMember(String id) throws DataAccessException;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90870"/>
            <a:ext cx="7633252" cy="45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listMembers.jsp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회원 목록창에서 회원 정보를 표시하면서 삭제하기 링크도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28090" y="1952535"/>
            <a:ext cx="6380923" cy="4028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30626"/>
            <a:ext cx="7673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회원 가입창에서 회원 정보를 입력한 후 </a:t>
            </a:r>
            <a:r>
              <a:rPr lang="en-US" altLang="ko-KR" sz="1200">
                <a:latin typeface="+mj-ea"/>
                <a:ea typeface="+mj-ea"/>
              </a:rPr>
              <a:t>action </a:t>
            </a:r>
            <a:r>
              <a:rPr lang="ko-KR" altLang="en-US" sz="1200">
                <a:latin typeface="+mj-ea"/>
                <a:ea typeface="+mj-ea"/>
              </a:rPr>
              <a:t>값을 </a:t>
            </a:r>
            <a:r>
              <a:rPr lang="en-US" altLang="ko-KR" sz="1200">
                <a:latin typeface="+mj-ea"/>
                <a:ea typeface="+mj-ea"/>
              </a:rPr>
              <a:t>/member/addMember.do </a:t>
            </a:r>
            <a:r>
              <a:rPr lang="ko-KR" altLang="en-US" sz="1200">
                <a:latin typeface="+mj-ea"/>
                <a:ea typeface="+mj-ea"/>
              </a:rPr>
              <a:t>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4705" y="1807625"/>
            <a:ext cx="6742251" cy="445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394711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http://localhost:8090/pro24/member/listMembers.do</a:t>
            </a:r>
            <a:r>
              <a:rPr lang="ko-KR" altLang="en-US" sz="1200">
                <a:latin typeface="+mj-ea"/>
                <a:ea typeface="+mj-ea"/>
              </a:rPr>
              <a:t>로 요청하면 다음과 같이 회원 정보를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하단의 회원가입을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46752" y="2002230"/>
            <a:ext cx="5943600" cy="22688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451113"/>
            <a:ext cx="746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김동준이라는 새 회원 정보를 입력하고 가입하기를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85150" y="1838944"/>
            <a:ext cx="2341245" cy="2981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10748"/>
            <a:ext cx="7712764" cy="44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그러면 컨트롤러에 </a:t>
            </a:r>
            <a:r>
              <a:rPr lang="en-US" altLang="ko-KR" sz="1200">
                <a:latin typeface="+mj-ea"/>
                <a:ea typeface="+mj-ea"/>
              </a:rPr>
              <a:t>http://localhost:8090/pro24/member/addMember.do</a:t>
            </a:r>
            <a:r>
              <a:rPr lang="ko-KR" altLang="en-US" sz="1200">
                <a:latin typeface="+mj-ea"/>
                <a:ea typeface="+mj-ea"/>
              </a:rPr>
              <a:t>로 요청하여 회원을 추가하고 다시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회원 목록을 표시합니다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이번에는 삭제하기를 클릭해 앞에서 추가한 ‘김동준’ 회원을 삭제해 볼까요</a:t>
            </a:r>
            <a:r>
              <a:rPr lang="en-US" altLang="ko-KR" sz="1200">
                <a:latin typeface="+mj-ea"/>
                <a:ea typeface="+mj-ea"/>
              </a:rPr>
              <a:t>?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46752" y="2116136"/>
            <a:ext cx="5943600" cy="26257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446184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삭제하기를 클릭하면 서버의 </a:t>
            </a:r>
            <a:r>
              <a:rPr lang="en-US" altLang="ko-KR" sz="1200">
                <a:latin typeface="+mj-ea"/>
                <a:ea typeface="+mj-ea"/>
              </a:rPr>
              <a:t>http://localhost:8090/pro24/member/removeMember.do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 </a:t>
            </a:r>
            <a:r>
              <a:rPr lang="ko-KR" altLang="en-US" sz="1200">
                <a:latin typeface="+mj-ea"/>
                <a:ea typeface="+mj-ea"/>
              </a:rPr>
              <a:t>다음과 같이 ‘김동준’ 회원 정보가 삭제된 것을 볼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6411" y="1982352"/>
            <a:ext cx="5943600" cy="226504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95" y="1520687"/>
            <a:ext cx="7446184" cy="268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과제)</a:t>
            </a:r>
          </a:p>
        </p:txBody>
      </p:sp>
      <p:pic>
        <p:nvPicPr>
          <p:cNvPr id="13" name="Picture 2" descr="C:\leebs\JSP\길벗 피드백\종이원고 수정 사항\13-29장\17장\그림17-19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20833" y="2071804"/>
            <a:ext cx="7185973" cy="166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 txBox="1"/>
          <p:nvPr/>
        </p:nvSpPr>
        <p:spPr>
          <a:xfrm>
            <a:off x="932175" y="5271655"/>
            <a:ext cx="7453269" cy="59383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 </a:t>
            </a:r>
            <a:r>
              <a:rPr lang="ko-KR" altLang="en-US" sz="1100"/>
              <a:t>.</a:t>
            </a:r>
            <a:r>
              <a:rPr lang="en-US" altLang="ko-KR" sz="1100"/>
              <a:t>  24</a:t>
            </a:r>
            <a:r>
              <a:rPr lang="ko-KR" altLang="en-US" sz="1100"/>
              <a:t>장 </a:t>
            </a:r>
            <a:r>
              <a:rPr lang="en-US" altLang="ko-KR" sz="1100"/>
              <a:t>member.</a:t>
            </a:r>
            <a:r>
              <a:rPr lang="ko-KR" altLang="en-US" sz="1100"/>
              <a:t> </a:t>
            </a:r>
            <a:r>
              <a:rPr lang="en-US" altLang="ko-KR" sz="1100"/>
              <a:t>xml    &lt;update id = ......&gt;</a:t>
            </a:r>
            <a:r>
              <a:rPr lang="ko-KR" altLang="en-US" sz="1100"/>
              <a:t> 활용  /  </a:t>
            </a:r>
            <a:r>
              <a:rPr lang="en-US" altLang="ko-KR" sz="1100"/>
              <a:t>modMember.jsp</a:t>
            </a:r>
            <a:r>
              <a:rPr lang="ko-KR" altLang="en-US" sz="1100"/>
              <a:t> 활용 / </a:t>
            </a:r>
            <a:r>
              <a:rPr lang="en-US" altLang="ko-KR" sz="1100"/>
              <a:t>listMembers.jsp </a:t>
            </a:r>
            <a:r>
              <a:rPr lang="ko-KR" altLang="en-US" sz="1100"/>
              <a:t> 수정항목 추가 (17장 참고)</a:t>
            </a:r>
          </a:p>
          <a:p>
            <a:endParaRPr lang="en-US" altLang="ko-KR" sz="1100"/>
          </a:p>
          <a:p>
            <a:r>
              <a:rPr lang="en-US" altLang="ko-KR" sz="1100"/>
              <a:t> </a:t>
            </a:r>
            <a:r>
              <a:rPr lang="ko-KR" altLang="en-US" sz="1100"/>
              <a:t>.</a:t>
            </a:r>
            <a:r>
              <a:rPr lang="en-US" altLang="ko-KR" sz="1100"/>
              <a:t>  </a:t>
            </a:r>
            <a:r>
              <a:rPr lang="ko-KR" altLang="en-US" sz="1100"/>
              <a:t>24장 MemberControllerImpl  /   MemberServiceImpl  /    MemberDAOImpl</a:t>
            </a:r>
            <a:r>
              <a:rPr lang="en-US" altLang="ko-KR" sz="1100"/>
              <a:t>    </a:t>
            </a:r>
            <a:r>
              <a:rPr lang="ko-KR" altLang="en-US" sz="1100"/>
              <a:t>클래스마다 수정항목 관련 매서드 구현</a:t>
            </a:r>
          </a:p>
        </p:txBody>
      </p:sp>
      <p:pic>
        <p:nvPicPr>
          <p:cNvPr id="15" name="Picture 2" descr="C:\leebs\JSP\길벗 피드백\종이원고 수정 사항\13-29장\17장\그림17-16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74304" y="3429000"/>
            <a:ext cx="2042463" cy="1704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464287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을 다음과 같이 작성하여 애플리케이션 실행 시 여러 설정 파일들을 </a:t>
            </a:r>
            <a:r>
              <a:rPr lang="en-US" altLang="ko-KR" sz="1200">
                <a:latin typeface="+mj-ea"/>
                <a:ea typeface="+mj-ea"/>
              </a:rPr>
              <a:t>/WEB-INF/config </a:t>
            </a:r>
            <a:r>
              <a:rPr lang="ko-KR" altLang="en-US" sz="1200">
                <a:latin typeface="+mj-ea"/>
                <a:ea typeface="+mj-ea"/>
              </a:rPr>
              <a:t>폴더에서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읽어 들이도록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81062" y="2002230"/>
            <a:ext cx="7169634" cy="42392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075" name="직사각형 3074"/>
          <p:cNvSpPr/>
          <p:nvPr/>
        </p:nvSpPr>
        <p:spPr>
          <a:xfrm>
            <a:off x="1057439" y="2579976"/>
            <a:ext cx="6226168" cy="3001197"/>
          </a:xfrm>
          <a:prstGeom prst="rec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3075" name="직사각형 3074"/>
          <p:cNvSpPr txBox="1"/>
          <p:nvPr/>
        </p:nvSpPr>
        <p:spPr>
          <a:xfrm>
            <a:off x="498125" y="576064"/>
            <a:ext cx="8135349" cy="57561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&lt;web-app xmlns:xsi="http://www.w3.org/2001/XMLSchema-instance"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xmlns="http://java.sun.com/xml/ns/javaee"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xsi:schemaLocation="http://java.sun.com/xml/ns/javaee http://java.sun.com/xml/ns/javaee/web-app_3_0.xsd"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id="WebApp_ID" version="3.0"&gt;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&lt;listener&gt;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&lt;listener-class&gt;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org.springframework.web.context.ContextLoaderListener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&lt;/listener-class&gt;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&lt;/listener&gt;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&lt;context-param&gt;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&lt;param-name&gt;contextConfigLocation&lt;/param-name&gt;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&lt;param-value&gt;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/WEB-INF/config/action-mybatis.xml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/WEB-INF/config/action-service.xml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&lt;/param-value&gt;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&lt;/context-param&gt;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&lt;servlet&gt;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&lt;servlet-name&gt;action&lt;/servlet-name&gt;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&lt;servlet-class&gt;org.springframework.web.servlet.DispatcherServlet&lt;/servlet-class&gt;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&lt;load-on-startup&gt;1&lt;/load-on-startup&gt;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&lt;/servlet&gt;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&lt;servlet-mapping&gt;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&lt;servlet-name&gt;action&lt;/servlet-name&gt;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&lt;url-pattern&gt;*.do&lt;/url-pattern&gt;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&lt;/servlet-mapping&gt;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&lt;/web-app&gt;</a:t>
            </a:r>
          </a:p>
        </p:txBody>
      </p:sp>
      <p:sp>
        <p:nvSpPr>
          <p:cNvPr id="3076" name="직사각형 3075"/>
          <p:cNvSpPr/>
          <p:nvPr/>
        </p:nvSpPr>
        <p:spPr>
          <a:xfrm>
            <a:off x="451934" y="1698046"/>
            <a:ext cx="4817712" cy="2264061"/>
          </a:xfrm>
          <a:prstGeom prst="rect">
            <a:avLst/>
          </a:prstGeom>
          <a:ln w="12700">
            <a:solidFill>
              <a:srgbClr val="00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77" name="직사각형 3076"/>
          <p:cNvSpPr/>
          <p:nvPr/>
        </p:nvSpPr>
        <p:spPr>
          <a:xfrm>
            <a:off x="453600" y="4042800"/>
            <a:ext cx="6411600" cy="1972800"/>
          </a:xfrm>
          <a:prstGeom prst="rect">
            <a:avLst/>
          </a:prstGeom>
          <a:ln w="12700">
            <a:solidFill>
              <a:srgbClr val="FF66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49899"/>
            <a:ext cx="7335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에서는 뷰 관련 빈과 각 </a:t>
            </a:r>
            <a:r>
              <a:rPr lang="en-US" altLang="ko-KR" sz="1200">
                <a:latin typeface="+mj-ea"/>
                <a:ea typeface="+mj-ea"/>
              </a:rPr>
              <a:t>URL </a:t>
            </a:r>
            <a:r>
              <a:rPr lang="ko-KR" altLang="en-US" sz="1200">
                <a:latin typeface="+mj-ea"/>
                <a:ea typeface="+mj-ea"/>
              </a:rPr>
              <a:t>요청명에 대해 호출할 메서드들을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6854" y="1726898"/>
            <a:ext cx="6623396" cy="37804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93925" y="1449899"/>
            <a:ext cx="6449253" cy="5137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711235"/>
            <a:ext cx="754557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연동 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설정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5123" name="직사각형 5122"/>
          <p:cNvSpPr txBox="1"/>
          <p:nvPr/>
        </p:nvSpPr>
        <p:spPr>
          <a:xfrm>
            <a:off x="507209" y="1188132"/>
            <a:ext cx="8457787" cy="4839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&lt;?xml version="1.0" encoding="UTF-8" ?&gt;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&lt;beans xmlns="http://www.springframework.org/schema/beans"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xmlns:p="http://www.springframework.org/schema/p"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xmlns:aop="http://www.springframework.org/schema/aop"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xmlns:context="http://www.springframework.org/schema/context"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xsi:schemaLocation="http://www.springframework.org/schema/beans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http://www.springframework.org/schema/beans/spring-beans-3.0.xsd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http://www.springframework.org/schema/aop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http://www.springframework.org/schema/aop/spring-aop-3.0.xsd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http://www.springframework.org/schema/context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http://www.springframework.org/schema/context/spring-context-3.0.xsd"&gt;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id="viewResolver"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class="org.springframework.web.servlet.view.InternalResourceViewResolver"&gt;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name="viewClass" value="org.springframework.web.servlet.view.JstlView"/&gt;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name="prefix" value="/WEB-INF/views/member/" /&gt;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name="suffix" value=".jsp"/&gt;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id="memberController" class="com.spring.member.controller.MemberControllerImpl"&gt;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name="methodNameResolver"&gt;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&lt;ref local="memberMethodResolver"/&gt;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name="memberService" ref="memberService"/&gt;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&lt;/bean&gt;</a:t>
            </a:r>
          </a:p>
        </p:txBody>
      </p:sp>
      <p:sp>
        <p:nvSpPr>
          <p:cNvPr id="5124" name="직사각형 5123"/>
          <p:cNvSpPr/>
          <p:nvPr/>
        </p:nvSpPr>
        <p:spPr>
          <a:xfrm>
            <a:off x="557240" y="3564396"/>
            <a:ext cx="8041232" cy="120442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5" name="직사각형 5124"/>
          <p:cNvSpPr/>
          <p:nvPr/>
        </p:nvSpPr>
        <p:spPr>
          <a:xfrm>
            <a:off x="561974" y="4876996"/>
            <a:ext cx="8037857" cy="1123950"/>
          </a:xfrm>
          <a:prstGeom prst="rect">
            <a:avLst/>
          </a:prstGeom>
          <a:ln w="12700">
            <a:solidFill>
              <a:srgbClr val="00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grpSp>
        <p:nvGrpSpPr>
          <p:cNvPr id="5127" name="그룹 5126"/>
          <p:cNvGrpSpPr/>
          <p:nvPr/>
        </p:nvGrpSpPr>
        <p:grpSpPr>
          <a:xfrm>
            <a:off x="0" y="44363"/>
            <a:ext cx="8457787" cy="4297132"/>
            <a:chOff x="543213" y="657276"/>
            <a:chExt cx="8457787" cy="4297132"/>
          </a:xfrm>
        </p:grpSpPr>
        <p:sp>
          <p:nvSpPr>
            <p:cNvPr id="5123" name="직사각형 5122"/>
            <p:cNvSpPr txBox="1"/>
            <p:nvPr/>
          </p:nvSpPr>
          <p:spPr>
            <a:xfrm>
              <a:off x="543213" y="657276"/>
              <a:ext cx="8457787" cy="42971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ko-KR" altLang="en-US" sz="1200" b="1">
                <a:latin typeface="한컴산뜻돋움"/>
                <a:ea typeface="한컴산뜻돋움"/>
              </a:endParaRP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&lt;bean  id="memberMethodResolver"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class="org.springframework.web.servlet.mvc.multiaction.PropertiesMethodNameResolver" 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&lt;property  name="mappings" 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&lt;props&gt;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  &lt;prop key="</a:t>
              </a:r>
              <a:r>
                <a:rPr lang="ko-KR" altLang="en-US" sz="1200" b="1">
                  <a:solidFill>
                    <a:srgbClr val="FF0000"/>
                  </a:solidFill>
                  <a:latin typeface="한컴산뜻돋움"/>
                  <a:ea typeface="한컴산뜻돋움"/>
                </a:rPr>
                <a:t>/member/listMembers.do" &gt;listMembers</a:t>
              </a:r>
              <a:r>
                <a:rPr lang="ko-KR" altLang="en-US" sz="1200" b="1">
                  <a:latin typeface="한컴산뜻돋움"/>
                  <a:ea typeface="한컴산뜻돋움"/>
                </a:rPr>
                <a:t>&lt;/prop&gt;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  &lt;prop key="/member/addMember.do" &gt;addMember&lt;/prop&gt;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  &lt;prop key="/member/removeMember.do"&gt;removeMember&lt;/prop&gt;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  &lt;prop key="/member/memberForm.do" &gt;form&lt;/prop&gt;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&lt;/props&gt;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&lt;/property&gt;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&lt;/bean&gt;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&lt;bean id="memberUrlMapping"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class="org.springframework.web.servlet.handler.SimpleUrlHandlerMapping"&gt;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&lt;property name="mappings"&gt;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 &lt;props&gt;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    &lt;prop key=</a:t>
              </a:r>
              <a:r>
                <a:rPr lang="ko-KR" altLang="en-US" sz="1200" b="1">
                  <a:solidFill>
                    <a:srgbClr val="FF0000"/>
                  </a:solidFill>
                  <a:latin typeface="한컴산뜻돋움"/>
                  <a:ea typeface="한컴산뜻돋움"/>
                </a:rPr>
                <a:t>"/member/*.do"&gt;memberController</a:t>
              </a:r>
              <a:r>
                <a:rPr lang="ko-KR" altLang="en-US" sz="1200" b="1">
                  <a:latin typeface="한컴산뜻돋움"/>
                  <a:ea typeface="한컴산뜻돋움"/>
                </a:rPr>
                <a:t>&lt;/prop&gt;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 &lt;/props&gt;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&lt;/property&gt;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&lt;/bean&gt;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&lt;/beans&gt;</a:t>
              </a:r>
            </a:p>
          </p:txBody>
        </p:sp>
        <p:sp>
          <p:nvSpPr>
            <p:cNvPr id="5124" name="직사각형 5123"/>
            <p:cNvSpPr/>
            <p:nvPr/>
          </p:nvSpPr>
          <p:spPr>
            <a:xfrm>
              <a:off x="676275" y="828871"/>
              <a:ext cx="7934738" cy="2133600"/>
            </a:xfrm>
            <a:prstGeom prst="rect">
              <a:avLst/>
            </a:prstGeom>
            <a:ln w="12700">
              <a:solidFill>
                <a:srgbClr val="0000FF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25" name="직사각형 5124"/>
            <p:cNvSpPr/>
            <p:nvPr/>
          </p:nvSpPr>
          <p:spPr>
            <a:xfrm>
              <a:off x="704850" y="3048196"/>
              <a:ext cx="7875104" cy="1552575"/>
            </a:xfrm>
            <a:prstGeom prst="rect">
              <a:avLst/>
            </a:prstGeom>
            <a:ln w="12700">
              <a:solidFill>
                <a:srgbClr val="0000FF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126" name="그림 512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22249" y="3627368"/>
            <a:ext cx="6152321" cy="2775087"/>
          </a:xfrm>
          <a:prstGeom prst="rect">
            <a:avLst/>
          </a:prstGeom>
        </p:spPr>
      </p:pic>
      <p:sp>
        <p:nvSpPr>
          <p:cNvPr id="5128" name="오른쪽 대괄호 5127"/>
          <p:cNvSpPr/>
          <p:nvPr/>
        </p:nvSpPr>
        <p:spPr>
          <a:xfrm>
            <a:off x="5353671" y="918334"/>
            <a:ext cx="238125" cy="942146"/>
          </a:xfrm>
          <a:prstGeom prst="rightBracket">
            <a:avLst>
              <a:gd name="adj" fmla="val 833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9" name="자유형: 도형 5128"/>
          <p:cNvSpPr/>
          <p:nvPr/>
        </p:nvSpPr>
        <p:spPr>
          <a:xfrm>
            <a:off x="5597034" y="1359096"/>
            <a:ext cx="1405031" cy="2684779"/>
          </a:xfrm>
          <a:custGeom>
            <a:avLst/>
            <a:gdLst>
              <a:gd name="connsiteX0" fmla="*/ -5238 w 1405031"/>
              <a:gd name="connsiteY0" fmla="*/ 35488 h 2684779"/>
              <a:gd name="connsiteX1" fmla="*/ 843729 w 1405031"/>
              <a:gd name="connsiteY1" fmla="*/ 45841 h 2684779"/>
              <a:gd name="connsiteX2" fmla="*/ 1319979 w 1405031"/>
              <a:gd name="connsiteY2" fmla="*/ 625624 h 2684779"/>
              <a:gd name="connsiteX3" fmla="*/ 1340685 w 1405031"/>
              <a:gd name="connsiteY3" fmla="*/ 1992254 h 2684779"/>
              <a:gd name="connsiteX4" fmla="*/ 657370 w 1405031"/>
              <a:gd name="connsiteY4" fmla="*/ 2685923 h 268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031" h="2684779">
                <a:moveTo>
                  <a:pt x="-5238" y="35488"/>
                </a:moveTo>
                <a:cubicBezTo>
                  <a:pt x="136256" y="37213"/>
                  <a:pt x="622859" y="-52514"/>
                  <a:pt x="843729" y="45841"/>
                </a:cubicBezTo>
                <a:cubicBezTo>
                  <a:pt x="1064598" y="144197"/>
                  <a:pt x="1237152" y="301222"/>
                  <a:pt x="1319979" y="625624"/>
                </a:cubicBezTo>
                <a:cubicBezTo>
                  <a:pt x="1402805" y="950026"/>
                  <a:pt x="1451120" y="1648871"/>
                  <a:pt x="1340685" y="1992254"/>
                </a:cubicBezTo>
                <a:cubicBezTo>
                  <a:pt x="1230250" y="2335637"/>
                  <a:pt x="771256" y="2570311"/>
                  <a:pt x="657370" y="2685923"/>
                </a:cubicBezTo>
              </a:path>
            </a:pathLst>
          </a:custGeom>
          <a:noFill/>
          <a:ln>
            <a:solidFill>
              <a:schemeClr val="accent2"/>
            </a:solidFill>
            <a:head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30" name="자유형: 도형 5129"/>
          <p:cNvSpPr/>
          <p:nvPr/>
        </p:nvSpPr>
        <p:spPr>
          <a:xfrm>
            <a:off x="4467889" y="3180158"/>
            <a:ext cx="991126" cy="740639"/>
          </a:xfrm>
          <a:custGeom>
            <a:avLst/>
            <a:gdLst>
              <a:gd name="connsiteX0" fmla="*/ -4598 w 991126"/>
              <a:gd name="connsiteY0" fmla="*/ 78013 h 740639"/>
              <a:gd name="connsiteX1" fmla="*/ 730483 w 991126"/>
              <a:gd name="connsiteY1" fmla="*/ 15893 h 740639"/>
              <a:gd name="connsiteX2" fmla="*/ 978961 w 991126"/>
              <a:gd name="connsiteY2" fmla="*/ 419670 h 740639"/>
              <a:gd name="connsiteX3" fmla="*/ 399178 w 991126"/>
              <a:gd name="connsiteY3" fmla="*/ 740622 h 7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126" h="740639">
                <a:moveTo>
                  <a:pt x="-4598" y="78013"/>
                </a:moveTo>
                <a:cubicBezTo>
                  <a:pt x="117915" y="67659"/>
                  <a:pt x="566556" y="-41049"/>
                  <a:pt x="730483" y="15893"/>
                </a:cubicBezTo>
                <a:cubicBezTo>
                  <a:pt x="894409" y="72836"/>
                  <a:pt x="1034178" y="298882"/>
                  <a:pt x="978961" y="419670"/>
                </a:cubicBezTo>
                <a:cubicBezTo>
                  <a:pt x="923743" y="540458"/>
                  <a:pt x="495808" y="687129"/>
                  <a:pt x="399178" y="740622"/>
                </a:cubicBezTo>
              </a:path>
            </a:pathLst>
          </a:custGeom>
          <a:noFill/>
          <a:ln>
            <a:solidFill>
              <a:schemeClr val="accent2"/>
            </a:solidFill>
            <a:head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4297</Words>
  <Application>Microsoft Office PowerPoint</Application>
  <PresentationFormat>화면 슬라이드 쇼(4:3)</PresentationFormat>
  <Paragraphs>536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한컴산뜻돋움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636</cp:revision>
  <dcterms:created xsi:type="dcterms:W3CDTF">2018-08-29T04:30:46Z</dcterms:created>
  <dcterms:modified xsi:type="dcterms:W3CDTF">2022-09-08T07:21:49Z</dcterms:modified>
  <cp:version/>
</cp:coreProperties>
</file>