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2" r:id="rId23"/>
    <p:sldId id="278" r:id="rId24"/>
    <p:sldId id="279" r:id="rId25"/>
    <p:sldId id="280" r:id="rId26"/>
    <p:sldId id="281" r:id="rId27"/>
    <p:sldId id="293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4"/>
    <p:restoredTop sz="94660"/>
  </p:normalViewPr>
  <p:slideViewPr>
    <p:cSldViewPr snapToGrid="0">
      <p:cViewPr varScale="1">
        <p:scale>
          <a:sx n="105" d="100"/>
          <a:sy n="105" d="100"/>
        </p:scale>
        <p:origin x="1620" y="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25</a:t>
            </a:r>
            <a:r>
              <a:rPr lang="ko-KR" altLang="en-US" sz="2800"/>
              <a:t>장</a:t>
            </a:r>
            <a:r>
              <a:rPr lang="en-US" altLang="ko-KR" sz="2800"/>
              <a:t> </a:t>
            </a:r>
            <a:r>
              <a:rPr lang="ko-KR" altLang="en-US" sz="2800"/>
              <a:t>스프링 트랜잭션 기능 사용하기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209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25.1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트랜잭션 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25.2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은행 계좌 이체를 통한 트랜 잭션 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25.3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스프링의 트랜잭션 속성 알아보기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25.4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스프링 트랜잭션 기능 적용해 계좌 이체 실습하기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스프링의 트랜잭션 속성 알아보기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5" name="직사각형 14"/>
          <p:cNvSpPr txBox="1"/>
          <p:nvPr/>
        </p:nvSpPr>
        <p:spPr>
          <a:xfrm>
            <a:off x="-1" y="1973510"/>
            <a:ext cx="9144001" cy="191078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   :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&lt;bean id="accDAO" class="com.spring.account.AccountDAO"&gt;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name="sqlSession" ref="sqlSession"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txManager</a:t>
            </a:r>
            <a:r>
              <a:rPr lang="ko-KR" altLang="en-US" sz="1200" b="1">
                <a:latin typeface="한컴산뜻돋움"/>
                <a:ea typeface="한컴산뜻돋움"/>
              </a:rPr>
              <a:t>"  class="org.springframework.jdbc.datasource.DataSourceTransactionManager"&gt;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 &lt;property name="dataSource"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ref</a:t>
            </a:r>
            <a:r>
              <a:rPr lang="ko-KR" altLang="en-US" sz="1200" b="1">
                <a:latin typeface="한컴산뜻돋움"/>
                <a:ea typeface="한컴산뜻돋움"/>
              </a:rPr>
              <a:t>="dataSource"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 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&lt;tx:annotation-driven transaction-manager="txManager" /&gt;    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설명을 위한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68281" y="1568649"/>
            <a:ext cx="1927819" cy="29634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rgbClr val="800080"/>
                </a:solidFill>
                <a:latin typeface="한컴산뜻돋움"/>
                <a:ea typeface="한컴산뜻돋움"/>
              </a:rPr>
              <a:t>action-myBatis.xml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20687"/>
            <a:ext cx="7633252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먼저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로 예금자 계좌 정보를 저장하는 테이블을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예금자의 계좌 정보를</a:t>
            </a:r>
          </a:p>
          <a:p>
            <a:pPr lvl="0"/>
            <a:r>
              <a:rPr lang="ko-KR" altLang="en-US" sz="1200">
                <a:latin typeface="+mj-ea"/>
                <a:ea typeface="+mj-ea"/>
              </a:rPr>
              <a:t>다음과 같이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8404" y="2007689"/>
            <a:ext cx="7260296" cy="3627782"/>
            <a:chOff x="199197" y="2043113"/>
            <a:chExt cx="8725728" cy="461755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219075" y="2043113"/>
              <a:ext cx="8705850" cy="277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99197" y="4669946"/>
              <a:ext cx="8567116" cy="1990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43658" y="1449899"/>
            <a:ext cx="5923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테이블에 저장된 예금자들의 잔고 현황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82599" y="1885329"/>
            <a:ext cx="307657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25.4.1 </a:t>
            </a:r>
            <a:r>
              <a:rPr lang="ko-KR" altLang="en-US" b="1"/>
              <a:t>트랜잭션 관련 </a:t>
            </a:r>
            <a:r>
              <a:rPr lang="en-US" altLang="ko-KR" b="1"/>
              <a:t>XML </a:t>
            </a:r>
            <a:r>
              <a:rPr lang="ko-KR" altLang="en-US" b="1"/>
              <a:t>파일 설정하기</a:t>
            </a:r>
            <a:r>
              <a:rPr lang="en-US" altLang="ko-KR" b="1"/>
              <a:t> </a:t>
            </a:r>
            <a:endParaRPr lang="en-US" altLang="ko-KR" b="1" spc="-95"/>
          </a:p>
        </p:txBody>
      </p:sp>
      <p:sp>
        <p:nvSpPr>
          <p:cNvPr id="4" name="TextBox 3"/>
          <p:cNvSpPr txBox="1"/>
          <p:nvPr/>
        </p:nvSpPr>
        <p:spPr>
          <a:xfrm>
            <a:off x="655983" y="1918252"/>
            <a:ext cx="7643190" cy="45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스프링과 연동해 트랜잭션 기능을 구현하는 데 필요한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파일들을 다음과 같이 준비합니다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web.xml</a:t>
            </a:r>
            <a:r>
              <a:rPr lang="ko-KR" altLang="en-US" sz="1200">
                <a:latin typeface="+mj-ea"/>
                <a:ea typeface="+mj-ea"/>
              </a:rPr>
              <a:t>은 </a:t>
            </a:r>
            <a:r>
              <a:rPr lang="en-US" altLang="ko-KR" sz="1200">
                <a:latin typeface="+mj-ea"/>
                <a:ea typeface="+mj-ea"/>
              </a:rPr>
              <a:t>24</a:t>
            </a:r>
            <a:r>
              <a:rPr lang="ko-KR" altLang="en-US" sz="1200">
                <a:latin typeface="+mj-ea"/>
                <a:ea typeface="+mj-ea"/>
              </a:rPr>
              <a:t>장의 것을 복사해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76003" y="2379917"/>
            <a:ext cx="227647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9" name="설명선 1(강조선) 8"/>
          <p:cNvSpPr/>
          <p:nvPr/>
        </p:nvSpPr>
        <p:spPr>
          <a:xfrm>
            <a:off x="4572000" y="5256179"/>
            <a:ext cx="4423181" cy="1314553"/>
          </a:xfrm>
          <a:prstGeom prst="accentCallout1">
            <a:avLst>
              <a:gd name="adj1" fmla="val 23869"/>
              <a:gd name="adj2" fmla="val -1932"/>
              <a:gd name="adj3" fmla="val -30867"/>
              <a:gd name="adj4" fmla="val -7612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ko-KR" sz="1100"/>
          </a:p>
          <a:p>
            <a:r>
              <a:rPr lang="en-US" altLang="ko-KR" sz="1100"/>
              <a:t>bean </a:t>
            </a:r>
            <a:r>
              <a:rPr lang="ko-KR" altLang="en-US" sz="1100"/>
              <a:t>설정</a:t>
            </a:r>
          </a:p>
          <a:p>
            <a:r>
              <a:rPr lang="ko-KR" altLang="en-US" sz="1100"/>
              <a:t> -</a:t>
            </a:r>
            <a:r>
              <a:rPr lang="en-US" altLang="ko-KR" sz="1100"/>
              <a:t>viewResolver </a:t>
            </a:r>
            <a:r>
              <a:rPr lang="ko-KR" altLang="en-US" sz="1100"/>
              <a:t>빈</a:t>
            </a:r>
            <a:r>
              <a:rPr lang="en-US" altLang="ko-KR" sz="1100"/>
              <a:t>: prefix/suffix</a:t>
            </a:r>
          </a:p>
          <a:p>
            <a:r>
              <a:rPr lang="en-US" altLang="ko-KR" sz="1100"/>
              <a:t>-HandlerMapping</a:t>
            </a:r>
          </a:p>
          <a:p>
            <a:r>
              <a:rPr lang="en-US" altLang="ko-KR" sz="1100"/>
              <a:t>  .urlMappimg</a:t>
            </a:r>
            <a:r>
              <a:rPr lang="ko-KR" altLang="en-US" sz="1100"/>
              <a:t>빈: </a:t>
            </a:r>
            <a:r>
              <a:rPr lang="en-US" altLang="ko-KR" sz="1100"/>
              <a:t>/account/*.do&gt;accController</a:t>
            </a:r>
            <a:r>
              <a:rPr lang="ko-KR" altLang="en-US" sz="1100"/>
              <a:t> 빈 실행</a:t>
            </a:r>
          </a:p>
          <a:p>
            <a:r>
              <a:rPr lang="en-US" altLang="ko-KR" sz="1100"/>
              <a:t>  .methodResolver</a:t>
            </a:r>
            <a:r>
              <a:rPr lang="ko-KR" altLang="en-US" sz="1100"/>
              <a:t>빈: </a:t>
            </a:r>
            <a:r>
              <a:rPr lang="en-US" altLang="ko-KR" sz="1100"/>
              <a:t>/account/sendMoney.do&gt;sendMoney</a:t>
            </a:r>
            <a:r>
              <a:rPr lang="ko-KR" altLang="en-US" sz="1100"/>
              <a:t>매서드호출</a:t>
            </a:r>
          </a:p>
          <a:p>
            <a:r>
              <a:rPr lang="ko-KR" altLang="en-US" sz="1100"/>
              <a:t>  .</a:t>
            </a:r>
            <a:r>
              <a:rPr lang="en-US" altLang="ko-KR" sz="1100"/>
              <a:t>accController</a:t>
            </a:r>
            <a:r>
              <a:rPr lang="ko-KR" altLang="en-US" sz="1100"/>
              <a:t>빈(</a:t>
            </a:r>
            <a:r>
              <a:rPr lang="en-US" altLang="ko-KR" sz="1100"/>
              <a:t>methodResolver</a:t>
            </a:r>
            <a:r>
              <a:rPr lang="ko-KR" altLang="en-US" sz="1100"/>
              <a:t>빈과 </a:t>
            </a:r>
            <a:r>
              <a:rPr lang="en-US" altLang="ko-KR" sz="1100"/>
              <a:t>accService</a:t>
            </a:r>
            <a:r>
              <a:rPr lang="ko-KR" altLang="en-US" sz="1100"/>
              <a:t>빈 주입설정)</a:t>
            </a:r>
          </a:p>
          <a:p>
            <a:endParaRPr lang="ko-KR" altLang="en-US" sz="1100"/>
          </a:p>
          <a:p>
            <a:endParaRPr lang="ko-KR" altLang="en-US" sz="1100"/>
          </a:p>
        </p:txBody>
      </p:sp>
      <p:sp>
        <p:nvSpPr>
          <p:cNvPr id="10" name="설명선 1(강조선) 8"/>
          <p:cNvSpPr/>
          <p:nvPr/>
        </p:nvSpPr>
        <p:spPr>
          <a:xfrm>
            <a:off x="4720819" y="3019751"/>
            <a:ext cx="4423181" cy="1066525"/>
          </a:xfrm>
          <a:prstGeom prst="accentCallout1">
            <a:avLst>
              <a:gd name="adj1" fmla="val 23869"/>
              <a:gd name="adj2" fmla="val -1932"/>
              <a:gd name="adj3" fmla="val 98158"/>
              <a:gd name="adj4" fmla="val -12348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100"/>
              <a:t>bean </a:t>
            </a:r>
            <a:r>
              <a:rPr lang="ko-KR" altLang="en-US" sz="1100"/>
              <a:t>설정</a:t>
            </a:r>
          </a:p>
          <a:p>
            <a:r>
              <a:rPr lang="ko-KR" altLang="en-US" sz="1100"/>
              <a:t> -propertyPlaceholderConfigurer빈 </a:t>
            </a:r>
            <a:r>
              <a:rPr lang="en-US" altLang="ko-KR" sz="1100"/>
              <a:t>(jdbc.properties)</a:t>
            </a:r>
          </a:p>
          <a:p>
            <a:r>
              <a:rPr lang="ko-KR" altLang="en-US" sz="1100"/>
              <a:t>  / </a:t>
            </a:r>
            <a:r>
              <a:rPr lang="en-US" altLang="ko-KR" sz="1100"/>
              <a:t>dataSource</a:t>
            </a:r>
            <a:r>
              <a:rPr lang="ko-KR" altLang="en-US" sz="1100"/>
              <a:t>빈 / </a:t>
            </a:r>
            <a:r>
              <a:rPr lang="en-US" altLang="ko-KR" sz="1100"/>
              <a:t>sqlSessionFactory</a:t>
            </a:r>
            <a:r>
              <a:rPr lang="ko-KR" altLang="en-US" sz="1100"/>
              <a:t>빈 / </a:t>
            </a:r>
            <a:r>
              <a:rPr lang="en-US" altLang="ko-KR" sz="1100"/>
              <a:t>sqlS ession</a:t>
            </a:r>
            <a:r>
              <a:rPr lang="ko-KR" altLang="en-US" sz="1100"/>
              <a:t>빈</a:t>
            </a:r>
          </a:p>
          <a:p>
            <a:r>
              <a:rPr lang="en-US" altLang="ko-KR" sz="1100"/>
              <a:t>-accDAO</a:t>
            </a:r>
            <a:r>
              <a:rPr lang="ko-KR" altLang="en-US" sz="1100"/>
              <a:t>빈</a:t>
            </a:r>
            <a:r>
              <a:rPr lang="en-US" altLang="ko-KR" sz="1100"/>
              <a:t>(sqlS ession</a:t>
            </a:r>
            <a:r>
              <a:rPr lang="ko-KR" altLang="en-US" sz="1100"/>
              <a:t>빈주입설정)</a:t>
            </a:r>
          </a:p>
          <a:p>
            <a:r>
              <a:rPr lang="ko-KR" altLang="en-US" sz="1100"/>
              <a:t>-txManager빈 (</a:t>
            </a:r>
            <a:r>
              <a:rPr lang="en-US" altLang="ko-KR" sz="1100"/>
              <a:t>tx: </a:t>
            </a:r>
            <a:r>
              <a:rPr lang="ko-KR" altLang="en-US" sz="1100"/>
              <a:t>애노테이션설정-txManager)</a:t>
            </a:r>
          </a:p>
        </p:txBody>
      </p:sp>
      <p:sp>
        <p:nvSpPr>
          <p:cNvPr id="11" name="설명선 1(강조선) 8"/>
          <p:cNvSpPr/>
          <p:nvPr/>
        </p:nvSpPr>
        <p:spPr>
          <a:xfrm>
            <a:off x="5518094" y="4553706"/>
            <a:ext cx="2240527" cy="483656"/>
          </a:xfrm>
          <a:prstGeom prst="accentCallout1">
            <a:avLst>
              <a:gd name="adj1" fmla="val 23869"/>
              <a:gd name="adj2" fmla="val -1932"/>
              <a:gd name="adj3" fmla="val -41112"/>
              <a:gd name="adj4" fmla="val -3871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100"/>
              <a:t>bean </a:t>
            </a:r>
            <a:r>
              <a:rPr lang="ko-KR" altLang="en-US" sz="1100"/>
              <a:t>설정</a:t>
            </a:r>
          </a:p>
          <a:p>
            <a:r>
              <a:rPr lang="en-US" altLang="ko-KR" sz="1100"/>
              <a:t>-accService</a:t>
            </a:r>
            <a:r>
              <a:rPr lang="ko-KR" altLang="en-US" sz="1100"/>
              <a:t>빈</a:t>
            </a:r>
            <a:r>
              <a:rPr lang="en-US" altLang="ko-KR" sz="1100"/>
              <a:t>(accDAO</a:t>
            </a:r>
            <a:r>
              <a:rPr lang="ko-KR" altLang="en-US" sz="1100"/>
              <a:t>빈주입설정)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81576"/>
            <a:ext cx="73350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에서는 뷰 관련 빈과 각 </a:t>
            </a:r>
            <a:r>
              <a:rPr lang="en-US" altLang="ko-KR" sz="1200">
                <a:latin typeface="+mj-ea"/>
                <a:ea typeface="+mj-ea"/>
              </a:rPr>
              <a:t>URL </a:t>
            </a:r>
            <a:r>
              <a:rPr lang="ko-KR" altLang="en-US" sz="1200">
                <a:latin typeface="+mj-ea"/>
                <a:ea typeface="+mj-ea"/>
              </a:rPr>
              <a:t>요청명에 대해 호출될 메서드들을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89462" y="1794310"/>
            <a:ext cx="7294908" cy="3882235"/>
            <a:chOff x="447675" y="1758575"/>
            <a:chExt cx="8248650" cy="487679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47675" y="1758575"/>
              <a:ext cx="8248650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36117" y="3539749"/>
              <a:ext cx="7572375" cy="3095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4607" y="1539028"/>
            <a:ext cx="6807890" cy="44416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직사각형 8194"/>
          <p:cNvSpPr txBox="1"/>
          <p:nvPr/>
        </p:nvSpPr>
        <p:spPr>
          <a:xfrm>
            <a:off x="-1" y="216024"/>
            <a:ext cx="9144001" cy="63066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viewResolver</a:t>
            </a:r>
            <a:r>
              <a:rPr lang="ko-KR" altLang="en-US" sz="1200" b="1">
                <a:latin typeface="한컴산뜻돋움"/>
                <a:ea typeface="한컴산뜻돋움"/>
              </a:rPr>
              <a:t>"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class="org.springframework.web.servlet.view.InternalResourceViewResolver"&gt;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name="viewClass"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              value="org.springframework.web.servlet.view.JstlView"/&gt;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name="prefix" value="/WEB-INF/views/account/" /&gt;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name="suffix" value=".jsp"/&gt;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accController</a:t>
            </a:r>
            <a:r>
              <a:rPr lang="ko-KR" altLang="en-US" sz="1200" b="1">
                <a:latin typeface="한컴산뜻돋움"/>
                <a:ea typeface="한컴산뜻돋움"/>
              </a:rPr>
              <a:t>"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                class="com.spring.account.AccountController"&gt;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name="methodNameResolver"&gt;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&lt;ref local="methodResolver"/&gt;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name="accService" ref="accService"/&gt;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 id="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methodResolver</a:t>
            </a:r>
            <a:r>
              <a:rPr lang="ko-KR" altLang="en-US" sz="12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class="org.springframework.web.servlet.mvc.multiaction.PropertiesMethodNameResolver" 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 name="mappings" 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&lt;props&gt;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&lt;prop key="/account/sendMoney.do" &gt;sendMoney&lt;/prop&gt;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&lt;/props&gt;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urlMapping</a:t>
            </a:r>
            <a:r>
              <a:rPr lang="ko-KR" altLang="en-US" sz="12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class="org.springframework.web.servlet.handler.SimpleUrlHandlerMapping"&gt;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&lt;property name="mappings"&gt;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&lt;props&gt;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&lt;prop key="/account/*.do"&gt;accController&lt;/prop&gt;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&lt;/props&gt;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49899"/>
            <a:ext cx="6987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action-mybatis.xml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4230" y="1818861"/>
            <a:ext cx="7176466" cy="3123578"/>
            <a:chOff x="466725" y="2700338"/>
            <a:chExt cx="8210550" cy="375285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66725" y="2700338"/>
              <a:ext cx="8210550" cy="145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66725" y="4157663"/>
              <a:ext cx="8181975" cy="2295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cxnSp>
        <p:nvCxnSpPr>
          <p:cNvPr id="9220" name="직선 연결선 9219"/>
          <p:cNvCxnSpPr/>
          <p:nvPr/>
        </p:nvCxnSpPr>
        <p:spPr>
          <a:xfrm>
            <a:off x="5405438" y="3553021"/>
            <a:ext cx="2262187" cy="119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직선 연결선 9220"/>
          <p:cNvCxnSpPr/>
          <p:nvPr/>
        </p:nvCxnSpPr>
        <p:spPr>
          <a:xfrm>
            <a:off x="1309688" y="4565052"/>
            <a:ext cx="4286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직사각형 9221"/>
          <p:cNvSpPr txBox="1"/>
          <p:nvPr/>
        </p:nvSpPr>
        <p:spPr>
          <a:xfrm>
            <a:off x="0" y="216024"/>
            <a:ext cx="9144000" cy="64876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id="propertyPlaceholderConfigurer"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class="org.springframework.beans.factory.config.PropertyPlaceholderConfigurer"&gt;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&lt;property name="locations"&gt;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&lt;value&gt;/WEB-INF/config/jdbc.properties&lt;/value&gt;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&lt;/property&gt;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id="dataSource"</a:t>
            </a: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class="org.apache.ibatis.datasource.pooled.PooledDataSource"&gt;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&lt;property name="driver" value="${jdbc.driverClassName}" /&gt;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&lt;property name="url" value="${jdbc.url}" /&gt;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&lt;property name="username" value="${jdbc.username}" /&gt;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&lt;property name="password" value="${jdbc.password}"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id="sqlSessionFactory"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class="org.mybatis.spring.SqlSessionFactoryBean"&gt;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&lt;property name="dataSource" ref="dataSource" /&gt;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&lt;property name="mapperLocations"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value="classpath:mybatis/mappers/*.xml"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&lt;bean id="sqlSession"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class="org.mybatis.spring.SqlSessionTemplate"&gt;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&lt;constructor-arg index="0" ref="sqlSessionFactory"&gt;&lt;/constructor-arg&gt;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&lt;bean id="accDAO" class="com.spring.account.AccountDAO"&gt;</a:t>
            </a:r>
          </a:p>
          <a:p>
            <a:pPr>
              <a:defRPr/>
            </a:pP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&lt;property name="sqlSession" ref="sqlSession" /&gt;</a:t>
            </a:r>
          </a:p>
          <a:p>
            <a:pPr>
              <a:defRPr/>
            </a:pP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&lt;bean id="txManager"  class="org.springframework.jdbc.datasource.DataSourceTransactionManager"&gt;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&lt;property name="dataSource" ref="dataSource" /&gt;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&lt;/bean&gt; 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&lt;tx:annotation-driven transaction-manager="txManager" /&gt; 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&lt;/beans&gt;</a:t>
            </a:r>
          </a:p>
        </p:txBody>
      </p:sp>
      <p:sp>
        <p:nvSpPr>
          <p:cNvPr id="9223" name="직사각형 9222"/>
          <p:cNvSpPr/>
          <p:nvPr/>
        </p:nvSpPr>
        <p:spPr>
          <a:xfrm>
            <a:off x="0" y="5680962"/>
            <a:ext cx="8121600" cy="99071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2" y="1530626"/>
            <a:ext cx="7533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action-service.xml</a:t>
            </a:r>
            <a:r>
              <a:rPr lang="ko-KR" altLang="en-US" sz="1200">
                <a:latin typeface="+mj-ea"/>
                <a:ea typeface="+mj-ea"/>
              </a:rPr>
              <a:t>에서는 </a:t>
            </a:r>
            <a:r>
              <a:rPr lang="en-US" altLang="ko-KR" sz="1200">
                <a:latin typeface="+mj-ea"/>
                <a:ea typeface="+mj-ea"/>
              </a:rPr>
              <a:t>AccountService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accDAO </a:t>
            </a:r>
            <a:r>
              <a:rPr lang="ko-KR" altLang="en-US" sz="1200">
                <a:latin typeface="+mj-ea"/>
                <a:ea typeface="+mj-ea"/>
              </a:rPr>
              <a:t>속성에 </a:t>
            </a:r>
            <a:r>
              <a:rPr lang="en-US" altLang="ko-KR" sz="1200">
                <a:latin typeface="+mj-ea"/>
                <a:ea typeface="+mj-ea"/>
              </a:rPr>
              <a:t>accDAO </a:t>
            </a:r>
            <a:r>
              <a:rPr lang="ko-KR" altLang="en-US" sz="1200">
                <a:latin typeface="+mj-ea"/>
                <a:ea typeface="+mj-ea"/>
              </a:rPr>
              <a:t>빈을 주입하도록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45977" y="1807625"/>
            <a:ext cx="6745150" cy="16370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트랜잭션 기능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1540565"/>
            <a:ext cx="4979504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트랜잭션</a:t>
            </a:r>
            <a:r>
              <a:rPr lang="en-US" altLang="ko-KR" sz="1200" b="1">
                <a:latin typeface="+mj-ea"/>
                <a:ea typeface="+mj-ea"/>
              </a:rPr>
              <a:t>(Transaction)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618" y="1817563"/>
            <a:ext cx="7335078" cy="90468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여러 개의 </a:t>
            </a:r>
            <a:r>
              <a:rPr lang="en-US" altLang="ko-KR" sz="1200">
                <a:latin typeface="+mj-ea"/>
                <a:ea typeface="+mj-ea"/>
              </a:rPr>
              <a:t>DML</a:t>
            </a:r>
            <a:r>
              <a:rPr lang="ko-KR" altLang="en-US" sz="1200">
                <a:latin typeface="+mj-ea"/>
                <a:ea typeface="+mj-ea"/>
              </a:rPr>
              <a:t>(데이터조작어)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명령문을 하나의 논리적인 작업 단위로 묶어서 관리하는것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All </a:t>
            </a:r>
            <a:r>
              <a:rPr lang="ko-KR" altLang="en-US" sz="1200">
                <a:latin typeface="+mj-ea"/>
                <a:ea typeface="+mj-ea"/>
              </a:rPr>
              <a:t>또는 </a:t>
            </a:r>
            <a:r>
              <a:rPr lang="en-US" altLang="ko-KR" sz="1200">
                <a:latin typeface="+mj-ea"/>
                <a:ea typeface="+mj-ea"/>
              </a:rPr>
              <a:t>Nothing </a:t>
            </a:r>
            <a:r>
              <a:rPr lang="ko-KR" altLang="en-US" sz="1200">
                <a:latin typeface="+mj-ea"/>
                <a:ea typeface="+mj-ea"/>
              </a:rPr>
              <a:t>방식으로 작업을 처리함으로써 작업의 일관성을 유지함(</a:t>
            </a:r>
            <a:r>
              <a:rPr lang="en-US" altLang="ko-KR" sz="1200">
                <a:latin typeface="+mj-ea"/>
                <a:ea typeface="+mj-ea"/>
              </a:rPr>
              <a:t>commit, rollback)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/>
              <a:t>웹 애플리케이션에선 </a:t>
            </a:r>
            <a:r>
              <a:rPr lang="en-US" altLang="ko-KR" sz="1200"/>
              <a:t>Service </a:t>
            </a:r>
            <a:r>
              <a:rPr lang="ko-KR" altLang="en-US" sz="1200"/>
              <a:t>클래스의 각 메서드가 애플리케이션의 단위 기능을 수행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87864" y="3348190"/>
            <a:ext cx="5873750" cy="2740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5618" y="3071191"/>
            <a:ext cx="5381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>
                <a:latin typeface="+mj-ea"/>
                <a:ea typeface="+mj-ea"/>
              </a:rPr>
              <a:t>일반적인 웹 애플리케이션의</a:t>
            </a:r>
            <a:r>
              <a:rPr lang="en-US" altLang="ko-KR" sz="1200" b="1">
                <a:latin typeface="+mj-ea"/>
                <a:ea typeface="+mj-ea"/>
              </a:rPr>
              <a:t> Service </a:t>
            </a:r>
            <a:r>
              <a:rPr lang="ko-KR" altLang="ko-KR" sz="1200" b="1">
                <a:latin typeface="+mj-ea"/>
                <a:ea typeface="+mj-ea"/>
              </a:rPr>
              <a:t>클래스와</a:t>
            </a:r>
            <a:r>
              <a:rPr lang="en-US" altLang="ko-KR" sz="1200" b="1">
                <a:latin typeface="+mj-ea"/>
                <a:ea typeface="+mj-ea"/>
              </a:rPr>
              <a:t> DAO </a:t>
            </a:r>
            <a:r>
              <a:rPr lang="ko-KR" altLang="ko-KR" sz="1200" b="1">
                <a:latin typeface="+mj-ea"/>
                <a:ea typeface="+mj-ea"/>
              </a:rPr>
              <a:t>클래스 구조</a:t>
            </a:r>
            <a:endParaRPr lang="ko-KR" altLang="en-US" sz="12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25.4.2 </a:t>
            </a:r>
            <a:r>
              <a:rPr lang="ko-KR" altLang="en-US" b="1"/>
              <a:t>마이바티스 관련 </a:t>
            </a:r>
            <a:r>
              <a:rPr lang="en-US" altLang="ko-KR" b="1"/>
              <a:t>XML </a:t>
            </a:r>
            <a:r>
              <a:rPr lang="ko-KR" altLang="en-US" b="1"/>
              <a:t>파일 설정하기</a:t>
            </a:r>
            <a:r>
              <a:rPr lang="en-US" altLang="ko-KR" b="1"/>
              <a:t> </a:t>
            </a:r>
            <a:endParaRPr lang="en-US" altLang="ko-KR" b="1" spc="-95"/>
          </a:p>
        </p:txBody>
      </p:sp>
      <p:sp>
        <p:nvSpPr>
          <p:cNvPr id="4" name="TextBox 3"/>
          <p:cNvSpPr txBox="1"/>
          <p:nvPr/>
        </p:nvSpPr>
        <p:spPr>
          <a:xfrm>
            <a:off x="998882" y="1928547"/>
            <a:ext cx="6639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다음과 같이 매퍼 파일인 </a:t>
            </a:r>
            <a:r>
              <a:rPr lang="en-US" altLang="ko-KR" sz="1200">
                <a:latin typeface="+mj-ea"/>
                <a:ea typeface="+mj-ea"/>
              </a:rPr>
              <a:t>account.xml</a:t>
            </a:r>
            <a:r>
              <a:rPr lang="ko-KR" altLang="en-US" sz="1200">
                <a:latin typeface="+mj-ea"/>
                <a:ea typeface="+mj-ea"/>
              </a:rPr>
              <a:t>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46832" y="2301115"/>
            <a:ext cx="213360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9" name="설명선 1(강조선) 8"/>
          <p:cNvSpPr/>
          <p:nvPr/>
        </p:nvSpPr>
        <p:spPr>
          <a:xfrm>
            <a:off x="6444618" y="2666311"/>
            <a:ext cx="855700" cy="322437"/>
          </a:xfrm>
          <a:prstGeom prst="accentCallout1">
            <a:avLst>
              <a:gd name="adj1" fmla="val 18750"/>
              <a:gd name="adj2" fmla="val -8333"/>
              <a:gd name="adj3" fmla="val 235372"/>
              <a:gd name="adj4" fmla="val -21496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100"/>
              <a:t>sql</a:t>
            </a:r>
            <a:r>
              <a:rPr lang="ko-KR" altLang="en-US" sz="1100"/>
              <a:t>문 작성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86409" y="1540565"/>
            <a:ext cx="7464285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매퍼 파일에서는 두 개의 </a:t>
            </a:r>
            <a:r>
              <a:rPr lang="en-US" altLang="ko-KR" sz="1200">
                <a:latin typeface="+mj-ea"/>
                <a:ea typeface="+mj-ea"/>
              </a:rPr>
              <a:t>update</a:t>
            </a:r>
            <a:r>
              <a:rPr lang="ko-KR" altLang="en-US" sz="1200">
                <a:latin typeface="+mj-ea"/>
                <a:ea typeface="+mj-ea"/>
              </a:rPr>
              <a:t>문으로 두 명의 계좌 잔고를 갱신합니다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0881" y="1898357"/>
            <a:ext cx="6815342" cy="4512725"/>
            <a:chOff x="452230" y="1817564"/>
            <a:chExt cx="8231669" cy="6342822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52230" y="1817564"/>
              <a:ext cx="8229600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501924" y="3550286"/>
              <a:ext cx="8181975" cy="461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2292" name="TextBox 12291"/>
          <p:cNvSpPr txBox="1"/>
          <p:nvPr/>
        </p:nvSpPr>
        <p:spPr>
          <a:xfrm>
            <a:off x="0" y="447472"/>
            <a:ext cx="9144000" cy="4840569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 ?&gt;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mapper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PUBLIC "-//mybatis.org//DTD Mapper 3.0//EN"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"http://mybatis.org/dtd/mybatis-3-mapper.dtd"&gt;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&lt;mapper namespace="mapper.account"&gt;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&lt;update id="updateBalance1"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&lt;![CDATA[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update cust_account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set balance=balance-5000000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where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accountNo = '70-490-930'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]]&gt; 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&lt;/update&gt;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&lt;update id="updateBalance2"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&lt;![CDATA[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update cust_account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set balance=balance+5000000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where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accountNo ='70-490-911'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]]&gt; 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&lt;/update&gt;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&lt;/mapper&gt;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25.4.3 </a:t>
            </a:r>
            <a:r>
              <a:rPr lang="ko-KR" altLang="en-US" b="1"/>
              <a:t>트랜잭션 관련 자바 클래스와 </a:t>
            </a:r>
            <a:r>
              <a:rPr lang="en-US" altLang="ko-KR" b="1"/>
              <a:t>JSP </a:t>
            </a:r>
            <a:r>
              <a:rPr lang="ko-KR" altLang="en-US" b="1"/>
              <a:t>파일 구현하기</a:t>
            </a:r>
            <a:r>
              <a:rPr lang="en-US" altLang="ko-KR" b="1"/>
              <a:t> </a:t>
            </a:r>
            <a:endParaRPr lang="en-US" altLang="ko-KR" b="1" spc="-95"/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86087" y="1790048"/>
            <a:ext cx="225742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49899"/>
            <a:ext cx="7464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컨트롤러에서는 속성 </a:t>
            </a:r>
            <a:r>
              <a:rPr lang="en-US" altLang="ko-KR" sz="1200">
                <a:latin typeface="+mj-ea"/>
                <a:ea typeface="+mj-ea"/>
              </a:rPr>
              <a:t>accService</a:t>
            </a:r>
            <a:r>
              <a:rPr lang="ko-KR" altLang="en-US" sz="1200">
                <a:latin typeface="+mj-ea"/>
                <a:ea typeface="+mj-ea"/>
              </a:rPr>
              <a:t>에 빈을 주입하기 위해 </a:t>
            </a:r>
            <a:r>
              <a:rPr lang="en-US" altLang="ko-KR" sz="1200">
                <a:latin typeface="+mj-ea"/>
                <a:ea typeface="+mj-ea"/>
              </a:rPr>
              <a:t>setter</a:t>
            </a:r>
            <a:r>
              <a:rPr lang="ko-KR" altLang="en-US" sz="1200">
                <a:latin typeface="+mj-ea"/>
                <a:ea typeface="+mj-ea"/>
              </a:rPr>
              <a:t>를 구현합니다</a:t>
            </a:r>
            <a:r>
              <a:rPr lang="en-US" altLang="ko-KR" sz="1200">
                <a:latin typeface="+mj-ea"/>
                <a:ea typeface="+mj-ea"/>
              </a:rPr>
              <a:t>. /account/sendMoney.do</a:t>
            </a:r>
            <a:r>
              <a:rPr lang="ko-KR" altLang="en-US" sz="1200">
                <a:latin typeface="+mj-ea"/>
                <a:ea typeface="+mj-ea"/>
              </a:rPr>
              <a:t>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요청 시 </a:t>
            </a:r>
            <a:r>
              <a:rPr lang="en-US" altLang="ko-KR" sz="1200">
                <a:latin typeface="+mj-ea"/>
                <a:ea typeface="+mj-ea"/>
              </a:rPr>
              <a:t>sendMoney() </a:t>
            </a:r>
            <a:r>
              <a:rPr lang="ko-KR" altLang="en-US" sz="1200">
                <a:latin typeface="+mj-ea"/>
                <a:ea typeface="+mj-ea"/>
              </a:rPr>
              <a:t>메서드를 호출해 계좌 이체 작업을 수행합니다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79004" y="1911564"/>
            <a:ext cx="6679096" cy="42285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4339" name="설명선 1(강조선) 14338"/>
          <p:cNvSpPr/>
          <p:nvPr/>
        </p:nvSpPr>
        <p:spPr>
          <a:xfrm>
            <a:off x="6302086" y="2820620"/>
            <a:ext cx="2244437" cy="311727"/>
          </a:xfrm>
          <a:prstGeom prst="accent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100"/>
              <a:t>action-servlet.xm l  </a:t>
            </a:r>
            <a:r>
              <a:rPr lang="ko-KR" altLang="en-US" sz="1100"/>
              <a:t>빈주입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2" y="1449899"/>
            <a:ext cx="745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AccountService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서비스 클래스의 메서드는 단위 기능을 수행하므로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@Transactional </a:t>
            </a:r>
            <a:r>
              <a:rPr lang="ko-KR" altLang="en-US" sz="1200">
                <a:latin typeface="+mj-ea"/>
                <a:ea typeface="+mj-ea"/>
              </a:rPr>
              <a:t>애너테이션을 서비스 클래스에 적용해 메서드별로 트랜잭션을 적용합니다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07463" y="1911564"/>
            <a:ext cx="6971265" cy="38747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5364" name="설명선 1(강조선) 15363"/>
          <p:cNvSpPr/>
          <p:nvPr/>
        </p:nvSpPr>
        <p:spPr>
          <a:xfrm>
            <a:off x="5400600" y="5081155"/>
            <a:ext cx="2524992" cy="358486"/>
          </a:xfrm>
          <a:prstGeom prst="accentCallout1">
            <a:avLst>
              <a:gd name="adj1" fmla="val 28989"/>
              <a:gd name="adj2" fmla="val -4748"/>
              <a:gd name="adj3" fmla="val 5996"/>
              <a:gd name="adj4" fmla="val -3014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100"/>
              <a:t>작업단위(</a:t>
            </a:r>
            <a:r>
              <a:rPr lang="en-US" altLang="ko-KR" sz="1100"/>
              <a:t>DB</a:t>
            </a:r>
            <a:r>
              <a:rPr lang="ko-KR" altLang="en-US" sz="1100"/>
              <a:t>연동 관련</a:t>
            </a:r>
            <a:r>
              <a:rPr lang="en-US" altLang="ko-KR" sz="1100"/>
              <a:t>DML</a:t>
            </a:r>
            <a:r>
              <a:rPr lang="ko-KR" altLang="en-US" sz="1100"/>
              <a:t>)</a:t>
            </a:r>
          </a:p>
        </p:txBody>
      </p:sp>
      <p:sp>
        <p:nvSpPr>
          <p:cNvPr id="15365" name="설명선 1(강조선) 15364"/>
          <p:cNvSpPr/>
          <p:nvPr/>
        </p:nvSpPr>
        <p:spPr>
          <a:xfrm>
            <a:off x="5425786" y="3961994"/>
            <a:ext cx="2524992" cy="358486"/>
          </a:xfrm>
          <a:prstGeom prst="accentCallout1">
            <a:avLst>
              <a:gd name="adj1" fmla="val 28989"/>
              <a:gd name="adj2" fmla="val -4748"/>
              <a:gd name="adj3" fmla="val 5996"/>
              <a:gd name="adj4" fmla="val -3014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200"/>
              <a:t>action-service.xm l  </a:t>
            </a:r>
            <a:r>
              <a:rPr lang="ko-KR" altLang="en-US" sz="1200"/>
              <a:t>빈주입 </a:t>
            </a:r>
          </a:p>
        </p:txBody>
      </p:sp>
      <p:sp>
        <p:nvSpPr>
          <p:cNvPr id="15368" name="설명선 1(강조선) 15367"/>
          <p:cNvSpPr/>
          <p:nvPr/>
        </p:nvSpPr>
        <p:spPr>
          <a:xfrm>
            <a:off x="5304559" y="2057399"/>
            <a:ext cx="3382240" cy="623454"/>
          </a:xfrm>
          <a:prstGeom prst="accentCallout1">
            <a:avLst>
              <a:gd name="adj1" fmla="val 19773"/>
              <a:gd name="adj2" fmla="val -3212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100"/>
              <a:t>트랜잭션 전파(보급)에서 트랜잭션이 있으면</a:t>
            </a:r>
          </a:p>
          <a:p>
            <a:r>
              <a:rPr lang="ko-KR" altLang="en-US" sz="1100"/>
              <a:t>해당 트랜잭션 사용하고, 트랜잭션이 없으면 새로운 트랜잭션 생성한다.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49899"/>
            <a:ext cx="75934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AccountDAO </a:t>
            </a:r>
            <a:r>
              <a:rPr lang="ko-KR" altLang="en-US" sz="1200">
                <a:latin typeface="+mj-ea"/>
                <a:ea typeface="+mj-ea"/>
              </a:rPr>
              <a:t>클래스에서는 각 예금자 계좌를 갱신하는 메서드를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4826" y="1726898"/>
            <a:ext cx="6702909" cy="41806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6387" name="설명선 1(강조선) 16386"/>
          <p:cNvSpPr/>
          <p:nvPr/>
        </p:nvSpPr>
        <p:spPr>
          <a:xfrm>
            <a:off x="4572000" y="2509404"/>
            <a:ext cx="2291195" cy="342899"/>
          </a:xfrm>
          <a:prstGeom prst="accentCallout1">
            <a:avLst>
              <a:gd name="adj1" fmla="val 22845"/>
              <a:gd name="adj2" fmla="val -3724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200"/>
              <a:t>action-mybatis.xml </a:t>
            </a:r>
            <a:r>
              <a:rPr lang="ko-KR" altLang="en-US" sz="1200"/>
              <a:t> 빈주입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884065" y="1459820"/>
            <a:ext cx="75934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result.jsp </a:t>
            </a:r>
            <a:r>
              <a:rPr lang="ko-KR" altLang="en-US" sz="1200">
                <a:latin typeface="+mj-ea"/>
                <a:ea typeface="+mj-ea"/>
              </a:rPr>
              <a:t>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6388" name="TextBox 16387"/>
          <p:cNvSpPr txBox="1"/>
          <p:nvPr/>
        </p:nvSpPr>
        <p:spPr>
          <a:xfrm>
            <a:off x="831453" y="1910953"/>
            <a:ext cx="7540625" cy="392596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isELIgnored="false" 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&lt;%@ taglib prefix="c" uri="http://java.sun.com/jsp/jstl/core"  %&gt;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 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&lt;title&gt;결과창&lt;/title&gt;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&lt;h1&gt;송금이 완료되었습니다.&lt;/h1&gt;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86409" y="1530626"/>
            <a:ext cx="7464285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http://localhost:8090/pro25/account/sendMoney.do</a:t>
            </a:r>
            <a:r>
              <a:rPr lang="ko-KR" altLang="en-US" sz="1200">
                <a:latin typeface="+mj-ea"/>
                <a:ea typeface="+mj-ea"/>
              </a:rPr>
              <a:t>로 요청하여 정상적으로 계좌 이체가 이루어진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경우의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5" y="3627783"/>
            <a:ext cx="7305261" cy="44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로 조회하면 홍길동의 계좌에서 김유신의 계좌로 </a:t>
            </a:r>
            <a:r>
              <a:rPr lang="en-US" altLang="ko-KR" sz="1200">
                <a:latin typeface="+mj-ea"/>
                <a:ea typeface="+mj-ea"/>
              </a:rPr>
              <a:t>5,000,000</a:t>
            </a:r>
            <a:r>
              <a:rPr lang="ko-KR" altLang="en-US" sz="1200">
                <a:latin typeface="+mj-ea"/>
                <a:ea typeface="+mj-ea"/>
              </a:rPr>
              <a:t>만 원이 이체된 것을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95793" y="2064027"/>
            <a:ext cx="420052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157706" y="4331597"/>
            <a:ext cx="3095625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4398065" y="4502426"/>
            <a:ext cx="855266" cy="4292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1195" y="1438746"/>
            <a:ext cx="7394711" cy="445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이번에는 트랜잭션을 적용하지 않은 경우의 실행 결과를 보겠습니다</a:t>
            </a:r>
            <a:r>
              <a:rPr lang="en-US" altLang="ko-KR" sz="1200">
                <a:latin typeface="+mj-ea"/>
                <a:ea typeface="+mj-ea"/>
              </a:rPr>
              <a:t>. AccountService.java</a:t>
            </a:r>
            <a:r>
              <a:rPr lang="ko-KR" altLang="en-US" sz="1200">
                <a:latin typeface="+mj-ea"/>
                <a:ea typeface="+mj-ea"/>
              </a:rPr>
              <a:t>에서 다음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부분을 주석 처리합니다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44217" y="1900411"/>
            <a:ext cx="6991558" cy="17095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9E8C4E-8DC1-5264-9900-2DCA7D320F58}"/>
              </a:ext>
            </a:extLst>
          </p:cNvPr>
          <p:cNvSpPr/>
          <p:nvPr/>
        </p:nvSpPr>
        <p:spPr>
          <a:xfrm>
            <a:off x="859899" y="2410142"/>
            <a:ext cx="4753669" cy="3209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트랜잭션 기능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510748"/>
            <a:ext cx="6708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웹 애플리케이션에서 관련된 </a:t>
            </a:r>
            <a:r>
              <a:rPr lang="en-US" altLang="ko-KR" sz="1200" b="1">
                <a:latin typeface="+mj-ea"/>
                <a:ea typeface="+mj-ea"/>
              </a:rPr>
              <a:t>DB</a:t>
            </a:r>
            <a:r>
              <a:rPr lang="ko-KR" altLang="en-US" sz="1200" b="1">
                <a:latin typeface="+mj-ea"/>
                <a:ea typeface="+mj-ea"/>
              </a:rPr>
              <a:t>연동작업을 한꺼번에 묶어서 처리하는 단위 기능의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435" y="1787747"/>
            <a:ext cx="7543799" cy="9059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게시판 글 조회 시 해당 글을 조회하는 기능과 조회 수를 갱신하는 기능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쇼핑몰에서 상품 주문 시 주문 상품을 테이블에 등록하는 기능과 주문자의 포인트를 갱신하는 기능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은행에서 송금 시 송금자의 잔고를 갱신하는 기능과 수신자의 잔고를 갱신하는 기능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665922" y="1421944"/>
            <a:ext cx="7176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account.xml</a:t>
            </a:r>
            <a:r>
              <a:rPr lang="ko-KR" altLang="en-US" sz="1200">
                <a:latin typeface="+mj-ea"/>
                <a:ea typeface="+mj-ea"/>
              </a:rPr>
              <a:t>의 두 번째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문에 일부러 문법 오류를 발생시킵니다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4156" y="1698943"/>
            <a:ext cx="6394796" cy="42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625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SQL Developer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에서 예금자들의 잔고를 원래대로 되돌린 후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즉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10,000,000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원으로 갱신한 후</a:t>
            </a:r>
            <a:r>
              <a:rPr lang="ko-KR" altLang="en-US" sz="1200" dirty="0">
                <a:latin typeface="+mj-ea"/>
                <a:ea typeface="+mj-ea"/>
              </a:rPr>
              <a:t> 브라우저에서</a:t>
            </a:r>
          </a:p>
          <a:p>
            <a:pPr lvl="0"/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http://localhost:8090/pro25/account/sendMoney.do</a:t>
            </a:r>
            <a:r>
              <a:rPr lang="ko-KR" altLang="en-US" sz="1200" dirty="0">
                <a:latin typeface="+mj-ea"/>
                <a:ea typeface="+mj-ea"/>
              </a:rPr>
              <a:t>로 요청하면 다음과 같은 오류가 발생합니다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05284" y="2050712"/>
            <a:ext cx="6426536" cy="3856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723ACF-934D-2D8E-ED64-BA2170546519}"/>
              </a:ext>
            </a:extLst>
          </p:cNvPr>
          <p:cNvCxnSpPr/>
          <p:nvPr/>
        </p:nvCxnSpPr>
        <p:spPr>
          <a:xfrm>
            <a:off x="781167" y="1671354"/>
            <a:ext cx="62796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86409" y="1560443"/>
            <a:ext cx="7901608" cy="44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로 각 계좌 잔고를 조회해 보면 홍길동의 잔고는 </a:t>
            </a:r>
            <a:r>
              <a:rPr lang="en-US" altLang="ko-KR" sz="1200">
                <a:latin typeface="+mj-ea"/>
                <a:ea typeface="+mj-ea"/>
              </a:rPr>
              <a:t>5,000,000</a:t>
            </a:r>
            <a:r>
              <a:rPr lang="ko-KR" altLang="en-US" sz="1200">
                <a:latin typeface="+mj-ea"/>
                <a:ea typeface="+mj-ea"/>
              </a:rPr>
              <a:t>원이 감소했으나 김유신의 잔고는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10,000,000</a:t>
            </a:r>
            <a:r>
              <a:rPr lang="ko-KR" altLang="en-US" sz="1200">
                <a:latin typeface="+mj-ea"/>
                <a:ea typeface="+mj-ea"/>
              </a:rPr>
              <a:t>원 그대로인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3873363"/>
            <a:ext cx="8328991" cy="449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트랜잭션을 적용한 후 브라우저에서 요청한 결과를 확인하기에 앞서 원래대로 주석을 해제합니다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로 다시 예금자들의 잔고를 </a:t>
            </a:r>
            <a:r>
              <a:rPr lang="en-US" altLang="ko-KR" sz="1200">
                <a:latin typeface="+mj-ea"/>
                <a:ea typeface="+mj-ea"/>
              </a:rPr>
              <a:t>10,000,000</a:t>
            </a:r>
            <a:r>
              <a:rPr lang="ko-KR" altLang="en-US" sz="1200">
                <a:latin typeface="+mj-ea"/>
                <a:ea typeface="+mj-ea"/>
              </a:rPr>
              <a:t>원으로 변경합니다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6300" y="4409746"/>
            <a:ext cx="6884504" cy="16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466354" y="2218497"/>
            <a:ext cx="30384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4669614" y="2405270"/>
            <a:ext cx="965873" cy="3656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20687"/>
            <a:ext cx="7285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en-US" altLang="ko-KR" sz="1200">
                <a:latin typeface="+mj-ea"/>
                <a:ea typeface="+mj-ea"/>
              </a:rPr>
              <a:t>http://localhost:8090/pro25/account/sendMoney.do</a:t>
            </a:r>
            <a:r>
              <a:rPr lang="ko-KR" altLang="en-US" sz="1200">
                <a:latin typeface="+mj-ea"/>
                <a:ea typeface="+mj-ea"/>
              </a:rPr>
              <a:t>로 요청하면 또다시 오류가 발생합니다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7300" y="1888337"/>
            <a:ext cx="6356074" cy="3836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30626"/>
            <a:ext cx="7464285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로 각 계좌 잔고를 조회합니다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이번에는 트랜잭션이 적용되었으므로 김유신의 잔고는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 물론이고 오류가 발생하지 않은 홍길동의 잔고도 원래의 금액으로 롤백이 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02177" y="2178741"/>
            <a:ext cx="30861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731026" y="2325757"/>
            <a:ext cx="857251" cy="4054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grpSp>
        <p:nvGrpSpPr>
          <p:cNvPr id="4" name="그룹 3"/>
          <p:cNvGrpSpPr/>
          <p:nvPr/>
        </p:nvGrpSpPr>
        <p:grpSpPr>
          <a:xfrm>
            <a:off x="724728" y="2377280"/>
            <a:ext cx="7187648" cy="2916713"/>
            <a:chOff x="495300" y="1733550"/>
            <a:chExt cx="8153400" cy="3542216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95300" y="1733550"/>
              <a:ext cx="8153400" cy="339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934277" y="4830452"/>
              <a:ext cx="1371600" cy="4453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/>
                <a:t>...</a:t>
              </a:r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24728" y="1585887"/>
            <a:ext cx="6650107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웹 애플리케이션의 트랜잭션은 대부분 서비스 클래스에 적용합니다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.(24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장에서 이미 코드됨)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4643" y="2933566"/>
            <a:ext cx="4104861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cxnSp>
        <p:nvCxnSpPr>
          <p:cNvPr id="24580" name="직선 연결선 24579"/>
          <p:cNvCxnSpPr/>
          <p:nvPr/>
        </p:nvCxnSpPr>
        <p:spPr>
          <a:xfrm>
            <a:off x="1607343" y="2529083"/>
            <a:ext cx="345281" cy="119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자유형 24580"/>
          <p:cNvSpPr/>
          <p:nvPr/>
        </p:nvSpPr>
        <p:spPr>
          <a:xfrm>
            <a:off x="1714499" y="2207408"/>
            <a:ext cx="424678" cy="317810"/>
          </a:xfrm>
          <a:custGeom>
            <a:avLst/>
            <a:gdLst>
              <a:gd name="connsiteX0" fmla="*/ 0 w 424678"/>
              <a:gd name="connsiteY0" fmla="*/ 321675 h 317810"/>
              <a:gd name="connsiteX1" fmla="*/ 47625 w 424678"/>
              <a:gd name="connsiteY1" fmla="*/ 12112 h 317810"/>
              <a:gd name="connsiteX2" fmla="*/ 428624 w 424678"/>
              <a:gd name="connsiteY2" fmla="*/ 59737 h 317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678" h="317810">
                <a:moveTo>
                  <a:pt x="0" y="321675"/>
                </a:moveTo>
                <a:cubicBezTo>
                  <a:pt x="7937" y="270081"/>
                  <a:pt x="-23812" y="55768"/>
                  <a:pt x="47625" y="12112"/>
                </a:cubicBezTo>
                <a:cubicBezTo>
                  <a:pt x="119062" y="-31543"/>
                  <a:pt x="365124" y="51800"/>
                  <a:pt x="428624" y="597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4582" name="직사각형 24581"/>
          <p:cNvSpPr txBox="1"/>
          <p:nvPr/>
        </p:nvSpPr>
        <p:spPr>
          <a:xfrm>
            <a:off x="2194560" y="2097405"/>
            <a:ext cx="1221105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함초롬돋움"/>
                <a:ea typeface="함초롬돋움"/>
              </a:rPr>
              <a:t>pro24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24583" name="직사각형 24582"/>
          <p:cNvSpPr txBox="1"/>
          <p:nvPr/>
        </p:nvSpPr>
        <p:spPr>
          <a:xfrm>
            <a:off x="-1" y="365380"/>
            <a:ext cx="9144002" cy="61287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java.util.List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org.springframework.dao.DataAccessException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org.springframework.transaction.annotation.Propagation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org.springframework.transaction.annotation.Transactional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com.spring.member.dao.MemberDAO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com.spring.member.vo.MemberVO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/*@Transactional(propagation=Propagation.REQUIRED) */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MemberServiceImpl</a:t>
            </a:r>
            <a:r>
              <a:rPr lang="en-US" altLang="ko-KR" sz="1200" b="1" dirty="0">
                <a:latin typeface="한컴산뜻돋움"/>
                <a:ea typeface="한컴산뜻돋움"/>
              </a:rPr>
              <a:t>  implements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MemberService</a:t>
            </a:r>
            <a:r>
              <a:rPr lang="en-US" altLang="ko-KR" sz="1200" b="1" dirty="0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private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public void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setMemberDAO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){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this.memberDAO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@Override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public List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listMembers</a:t>
            </a:r>
            <a:r>
              <a:rPr lang="en-US" altLang="ko-KR" sz="1200" b="1" dirty="0">
                <a:latin typeface="한컴산뜻돋움"/>
                <a:ea typeface="한컴산뜻돋움"/>
              </a:rPr>
              <a:t>() throws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DataAccessException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List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membersList</a:t>
            </a:r>
            <a:r>
              <a:rPr lang="en-US" altLang="ko-KR" sz="1200" b="1" dirty="0">
                <a:latin typeface="한컴산뜻돋움"/>
                <a:ea typeface="한컴산뜻돋움"/>
              </a:rPr>
              <a:t> = null;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membersList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memberDAO.selectAllMemberList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membersList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@Override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public int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addMember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) throws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DataAccessException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memberDAO.insertMember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@Override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public int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removeMember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(String id) throws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DataAccessException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memberDAO.deleteMember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(id);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EBE61-7D60-956A-3F1E-D6F95ED11385}"/>
              </a:ext>
            </a:extLst>
          </p:cNvPr>
          <p:cNvSpPr txBox="1"/>
          <p:nvPr/>
        </p:nvSpPr>
        <p:spPr>
          <a:xfrm>
            <a:off x="5910293" y="653916"/>
            <a:ext cx="29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24</a:t>
            </a:r>
            <a:r>
              <a:rPr lang="ko-KR" altLang="en-US" dirty="0">
                <a:solidFill>
                  <a:srgbClr val="FF0000"/>
                </a:solidFill>
              </a:rPr>
              <a:t>장 서비스 클래스 코드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027551" y="1585887"/>
            <a:ext cx="563318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 31장 1159쪽 예 / 장바구니 작업단위 - 장바구니에 담기전에 해당상품 개수를 조회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트랜잭션 기능 적용해 계좌 이체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4583" name="그림 2458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20047" y="2050823"/>
            <a:ext cx="5126996" cy="1738624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</a:ln>
        </p:spPr>
      </p:pic>
      <p:cxnSp>
        <p:nvCxnSpPr>
          <p:cNvPr id="24585" name="직선 연결선 24584"/>
          <p:cNvCxnSpPr/>
          <p:nvPr/>
        </p:nvCxnSpPr>
        <p:spPr>
          <a:xfrm flipV="1">
            <a:off x="1054695" y="2193726"/>
            <a:ext cx="4127500" cy="99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은행 계좌 이체를 통한 트랜잭션 기능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" y="1321904"/>
            <a:ext cx="7036903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트랜잭션 적용 전 은행 계좌 이체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32169" y="1598903"/>
            <a:ext cx="5873750" cy="5246687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은행 계좌 이체를 통한 트랜잭션 기능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2169" y="6120680"/>
            <a:ext cx="7255565" cy="6428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홍길동과 김유신 계좌 잔고의 갱신이 모두 정상적으로 이루어지면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최종적으로 반영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(commit)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함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중간에 이상이 발생할 경우 이전의 모든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작업 취소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즉 롤백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(rollback)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시킴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3974" y="1361661"/>
            <a:ext cx="4770783" cy="265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트랜잭션 적용 후 은행 계좌 이체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32169" y="1638660"/>
            <a:ext cx="5873750" cy="441166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스프링의 트랜잭션 속성 알아보기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273" y="1480136"/>
            <a:ext cx="5009321" cy="271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스프링의 여러 가지 트랜잭션 속성들(예제를 통해 이해하도록 한다)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94723" y="1851660"/>
          <a:ext cx="745844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7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6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1" i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propagation</a:t>
                      </a:r>
                      <a:endParaRPr lang="ko-KR" altLang="en-US" sz="1000" b="1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트랜잭션 전파 규칙 설정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트랜잭션 필요여부)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기본값: 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REQUIRED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(트랜잭션이 필요하다)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8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1" i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isolation</a:t>
                      </a:r>
                      <a:endParaRPr lang="ko-KR" altLang="en-US" sz="1000" b="1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트랜잭션 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격리 레벨 설정(동시에 접근할 때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그 접근을 어떻게 제어할지 설정)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기본값: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readOnly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읽기 전용 여부 설정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rollbackFor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트랜잭션을 롤백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(rollback)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할 예외 타입 설정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2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norollbackFor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트랜잭션을 롤백하지 않을 예외 타입 설정(지정한 익셉션이 발생해도 롤백시키지 않고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커밋할 익셉션 타입을 지정할 때 사용한다.)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timeout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트랜잭션 타임아웃 시간 설정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기본값: -1인데, 이 경우 데이터베이스의 타임아웃 시간을 사용한다. 초단위 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직사각형 12"/>
          <p:cNvSpPr txBox="1"/>
          <p:nvPr/>
        </p:nvSpPr>
        <p:spPr>
          <a:xfrm>
            <a:off x="701337" y="5167941"/>
            <a:ext cx="7420841" cy="773753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함초롬돋움"/>
                <a:ea typeface="함초롬돋움"/>
              </a:rPr>
              <a:t>예: </a:t>
            </a:r>
            <a:r>
              <a:rPr lang="en-US" altLang="ko-KR" sz="1100">
                <a:latin typeface="함초롬돋움"/>
                <a:ea typeface="함초롬돋움"/>
              </a:rPr>
              <a:t>SQLException</a:t>
            </a:r>
            <a:r>
              <a:rPr lang="ko-KR" altLang="en-US" sz="1100">
                <a:latin typeface="함초롬돋움"/>
                <a:ea typeface="함초롬돋움"/>
              </a:rPr>
              <a:t>은 </a:t>
            </a:r>
            <a:r>
              <a:rPr lang="en-US" altLang="ko-KR" sz="1100">
                <a:latin typeface="함초롬돋움"/>
                <a:ea typeface="함초롬돋움"/>
              </a:rPr>
              <a:t>RuntimeException</a:t>
            </a:r>
            <a:r>
              <a:rPr lang="ko-KR" altLang="en-US" sz="1100">
                <a:latin typeface="함초롬돋움"/>
                <a:ea typeface="함초롬돋움"/>
              </a:rPr>
              <a:t>을 상속하고 있지 않으므로 </a:t>
            </a:r>
            <a:r>
              <a:rPr lang="en-US" altLang="ko-KR" sz="1100">
                <a:latin typeface="함초롬돋움"/>
                <a:ea typeface="함초롬돋움"/>
              </a:rPr>
              <a:t>SQLException</a:t>
            </a:r>
            <a:r>
              <a:rPr lang="ko-KR" altLang="en-US" sz="1100">
                <a:latin typeface="함초롬돋움"/>
                <a:ea typeface="함초롬돋움"/>
              </a:rPr>
              <a:t>이 발생하면 트랜잭션 롤백하지 </a:t>
            </a:r>
          </a:p>
          <a:p>
            <a:pPr>
              <a:defRPr/>
            </a:pPr>
            <a:r>
              <a:rPr lang="en-US" altLang="ko-KR" sz="1100">
                <a:latin typeface="함초롬돋움"/>
                <a:ea typeface="함초롬돋움"/>
              </a:rPr>
              <a:t>     </a:t>
            </a:r>
            <a:r>
              <a:rPr lang="ko-KR" altLang="en-US" sz="1100">
                <a:latin typeface="함초롬돋움"/>
                <a:ea typeface="함초롬돋움"/>
              </a:rPr>
              <a:t>않는다. 만약 롤백하고 싶다면</a:t>
            </a:r>
          </a:p>
          <a:p>
            <a:pPr>
              <a:defRPr/>
            </a:pPr>
            <a:endParaRPr lang="ko-KR" altLang="en-US" sz="1100">
              <a:latin typeface="함초롬돋움"/>
              <a:ea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함초롬돋움"/>
                <a:ea typeface="함초롬돋움"/>
              </a:rPr>
              <a:t>@Transactional(</a:t>
            </a:r>
            <a:r>
              <a:rPr lang="en-US" altLang="ko-KR" sz="1200" b="1">
                <a:solidFill>
                  <a:srgbClr val="FF0000"/>
                </a:solidFill>
                <a:latin typeface="함초롬돋움"/>
                <a:ea typeface="함초롬돋움"/>
              </a:rPr>
              <a:t>rollbackFor</a:t>
            </a:r>
            <a:r>
              <a:rPr lang="en-US" altLang="ko-KR" sz="1200" b="1">
                <a:latin typeface="함초롬돋움"/>
                <a:ea typeface="함초롬돋움"/>
              </a:rPr>
              <a:t>=</a:t>
            </a:r>
            <a:r>
              <a:rPr lang="en-US" altLang="ko-KR" sz="1200" b="1">
                <a:solidFill>
                  <a:srgbClr val="0000FF"/>
                </a:solidFill>
                <a:latin typeface="함초롬돋움"/>
                <a:ea typeface="함초롬돋움"/>
              </a:rPr>
              <a:t>SQLException.class</a:t>
            </a:r>
            <a:r>
              <a:rPr lang="en-US" altLang="ko-KR" sz="1200" b="1">
                <a:latin typeface="함초롬돋움"/>
                <a:ea typeface="함초롬돋움"/>
              </a:rPr>
              <a:t>)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45256" y="3750449"/>
            <a:ext cx="578069" cy="2077065"/>
          </a:xfrm>
          <a:custGeom>
            <a:avLst/>
            <a:gdLst>
              <a:gd name="connsiteX0" fmla="*/ 582108 w 578069"/>
              <a:gd name="connsiteY0" fmla="*/ 40697 h 2077065"/>
              <a:gd name="connsiteX1" fmla="*/ 235744 w 578069"/>
              <a:gd name="connsiteY1" fmla="*/ 49355 h 2077065"/>
              <a:gd name="connsiteX2" fmla="*/ 27926 w 578069"/>
              <a:gd name="connsiteY2" fmla="*/ 681469 h 2077065"/>
              <a:gd name="connsiteX3" fmla="*/ 53903 w 578069"/>
              <a:gd name="connsiteY3" fmla="*/ 1945696 h 2077065"/>
              <a:gd name="connsiteX4" fmla="*/ 504176 w 578069"/>
              <a:gd name="connsiteY4" fmla="*/ 2049605 h 207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069" h="2077065">
                <a:moveTo>
                  <a:pt x="582108" y="40697"/>
                </a:moveTo>
                <a:cubicBezTo>
                  <a:pt x="524380" y="42139"/>
                  <a:pt x="328108" y="-57439"/>
                  <a:pt x="235744" y="49355"/>
                </a:cubicBezTo>
                <a:cubicBezTo>
                  <a:pt x="143380" y="156151"/>
                  <a:pt x="58233" y="365412"/>
                  <a:pt x="27926" y="681469"/>
                </a:cubicBezTo>
                <a:cubicBezTo>
                  <a:pt x="-2380" y="997526"/>
                  <a:pt x="-25471" y="1717674"/>
                  <a:pt x="53903" y="1945696"/>
                </a:cubicBezTo>
                <a:cubicBezTo>
                  <a:pt x="133278" y="2173719"/>
                  <a:pt x="429130" y="2032287"/>
                  <a:pt x="504176" y="2049605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스프링의 트랜잭션 속성 알아보기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9114" y="1672396"/>
            <a:ext cx="4986514" cy="268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propagation </a:t>
            </a:r>
            <a:r>
              <a:rPr lang="ko-KR" altLang="en-US" sz="1200" b="1">
                <a:latin typeface="+mj-ea"/>
                <a:ea typeface="+mj-ea"/>
              </a:rPr>
              <a:t>속성이 가지는 값(열거 타입)  </a:t>
            </a:r>
            <a:r>
              <a:rPr lang="en-US" altLang="ko-KR" sz="1200" b="1">
                <a:latin typeface="+mj-ea"/>
                <a:ea typeface="+mj-ea"/>
              </a:rPr>
              <a:t>/</a:t>
            </a:r>
            <a:r>
              <a:rPr lang="ko-KR" altLang="en-US" sz="1200" b="1"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필요여부 관련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69114" y="2045346"/>
          <a:ext cx="7469513" cy="311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7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6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REQUIRED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트랜잭션이 필요하다는 의미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진행 중인 트랜잭션이 있는 경우 해당 트랜잭션 사용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트랜잭션이 없으면 새로운 트랜잭션 생성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디폴트 값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MANDATORY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메서드를 수행하는데 트랜잭션이 필요하다는 의미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진행 중인 트랜잭션이 없는 경우 예외 발생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2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REQUIRED_NEW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항상 새로운 트랜잭션 생성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진행 중인 트랜잭션이 있는 경우 기존 트랜잭션을 일시 중지시킨 후 새로운 트랜잭션 시작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새로 시작된 트랜잭션이 종료되면 기존 트랜잭션 계속 진행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SUPPORTS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메서드가 트랜잭션을 필요로 하지 않지만, 진행 중인 트랜잭션이 있는 경우 해당 트랜잭션 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사용한다. 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진행 중인 트랜잭션이 없는 경우에도 메서드는 정상적으로 동작한다.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20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NOT_SUPPORTED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트랜잭션 필요 없음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진행 중인 트랜잭션이 있는 경우 기존 트랜잭션을 일시 중지시킨 후 메서드 실행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메서드 실행이 종료되면 기존 트랜잭션 계속 진행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NEVER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트랜잭션 필요 없음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진행 중인 트랜잭션이 있는 경우 예외 발생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표 3"/>
          <p:cNvGraphicFramePr>
            <a:graphicFrameLocks noGrp="1"/>
          </p:cNvGraphicFramePr>
          <p:nvPr/>
        </p:nvGraphicFramePr>
        <p:xfrm>
          <a:off x="674755" y="5184576"/>
          <a:ext cx="74627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6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NESTED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트랜잭션 필요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진행 중인 트랜잭션이 있는 경우 기존 트랜잭션에 중첩된 트랜잭션에서 메서드 실행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• 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트랜잭션이 없으면 새로운 트랜잭션 생성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스프링의 트랜잭션 속성 알아보기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8414" y="1670374"/>
            <a:ext cx="4510326" cy="27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isolation </a:t>
            </a:r>
            <a:r>
              <a:rPr lang="ko-KR" altLang="en-US" sz="1200" b="1">
                <a:latin typeface="+mj-ea"/>
                <a:ea typeface="+mj-ea"/>
              </a:rPr>
              <a:t>속성이 가지는 값</a:t>
            </a:r>
            <a:r>
              <a:rPr lang="en-US" altLang="ko-KR" sz="1200" b="1">
                <a:latin typeface="+mj-ea"/>
                <a:ea typeface="+mj-ea"/>
              </a:rPr>
              <a:t>(</a:t>
            </a:r>
            <a:r>
              <a:rPr lang="ko-KR" altLang="en-US" sz="1200" b="1">
                <a:latin typeface="+mj-ea"/>
                <a:ea typeface="+mj-ea"/>
              </a:rPr>
              <a:t>열거 타입,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동시에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DB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에 접근할 때</a:t>
            </a:r>
            <a:r>
              <a:rPr lang="ko-KR" altLang="en-US" sz="1200" b="1">
                <a:latin typeface="+mj-ea"/>
                <a:ea typeface="+mj-ea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9952" y="1947373"/>
          <a:ext cx="7462751" cy="164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7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6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DEFAULT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데이터베이스에서 제공하는 기본 설정 사용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READ_UNCOMMITED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다른 트랜잭션에서 커밋하지 않은 데이터 읽기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09">
                <a:tc>
                  <a:txBody>
                    <a:bodyPr/>
                    <a:lstStyle/>
                    <a:p>
                      <a:pPr mar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READ_COMMITED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커밋한 데이터만 읽기 가능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REPEATABLE_READ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트랜잭션에서 데이터를 수정하지 않았다면 처음 읽어온 데이터와 두 번째 읽어온 데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이터가 동일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20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SERIALIZABLE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같은 데이터에 대해 한 개의 트랜잭션만 수행 가능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트랜잭션 기능 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25.3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스프링의 트랜잭션 속성 알아보기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264121"/>
            <a:ext cx="9144000" cy="4705637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14" name="순서도: 처리 13"/>
          <p:cNvSpPr/>
          <p:nvPr/>
        </p:nvSpPr>
        <p:spPr>
          <a:xfrm>
            <a:off x="4844851" y="2124273"/>
            <a:ext cx="4299148" cy="3849687"/>
          </a:xfrm>
          <a:prstGeom prst="flowChartProcess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2617</Words>
  <Application>Microsoft Office PowerPoint</Application>
  <PresentationFormat>화면 슬라이드 쇼(4:3)</PresentationFormat>
  <Paragraphs>370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맑은 고딕</vt:lpstr>
      <vt:lpstr>한컴산뜻돋움</vt:lpstr>
      <vt:lpstr>함초롬돋움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642</cp:revision>
  <dcterms:created xsi:type="dcterms:W3CDTF">2018-08-29T04:30:46Z</dcterms:created>
  <dcterms:modified xsi:type="dcterms:W3CDTF">2022-09-13T06:28:52Z</dcterms:modified>
  <cp:version/>
</cp:coreProperties>
</file>