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7" r:id="rId1"/>
  </p:sldMasterIdLst>
  <p:notesMasterIdLst>
    <p:notesMasterId r:id="rId8"/>
  </p:notesMasterIdLst>
  <p:sldIdLst>
    <p:sldId id="257" r:id="rId2"/>
    <p:sldId id="283" r:id="rId3"/>
    <p:sldId id="288" r:id="rId4"/>
    <p:sldId id="292" r:id="rId5"/>
    <p:sldId id="331" r:id="rId6"/>
    <p:sldId id="29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2"/>
    <p:restoredTop sz="94660"/>
  </p:normalViewPr>
  <p:slideViewPr>
    <p:cSldViewPr snapToGrid="0">
      <p:cViewPr varScale="1">
        <p:scale>
          <a:sx n="91" d="100"/>
          <a:sy n="91" d="100"/>
        </p:scale>
        <p:origin x="1056" y="84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/>
              <a:t>26</a:t>
            </a:r>
            <a:r>
              <a:rPr lang="ko-KR" altLang="en-US" sz="2800" dirty="0"/>
              <a:t>장</a:t>
            </a:r>
            <a:r>
              <a:rPr lang="en-US" altLang="ko-KR" sz="2800" dirty="0"/>
              <a:t> </a:t>
            </a:r>
            <a:r>
              <a:rPr lang="ko-KR" altLang="en-US" sz="2800" dirty="0"/>
              <a:t>스프링 </a:t>
            </a:r>
            <a:r>
              <a:rPr lang="ko-KR" altLang="en-US" sz="2800" dirty="0" err="1"/>
              <a:t>애너테이션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기능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요약</a:t>
            </a:r>
            <a:r>
              <a:rPr lang="en-US" altLang="ko-KR" sz="2800" dirty="0" smtClean="0"/>
              <a:t>)</a:t>
            </a:r>
            <a:endParaRPr lang="ko-KR" altLang="en-US" sz="2800" spc="-89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50426" y="1744717"/>
            <a:ext cx="4477407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@</a:t>
            </a:r>
            <a:r>
              <a:rPr lang="en-US" altLang="ko-KR" b="1" dirty="0" err="1" smtClean="0"/>
              <a:t>RequestParam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@</a:t>
            </a:r>
            <a:r>
              <a:rPr lang="en-US" altLang="ko-KR" b="1" dirty="0" err="1" smtClean="0"/>
              <a:t>ModelAttribute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Model </a:t>
            </a:r>
            <a:r>
              <a:rPr lang="ko-KR" altLang="en-US" b="1" dirty="0"/>
              <a:t>클래스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ko-KR" altLang="en-US" b="1" dirty="0" smtClean="0"/>
              <a:t>메서드에 </a:t>
            </a:r>
            <a:r>
              <a:rPr lang="en-US" altLang="ko-KR" b="1" dirty="0"/>
              <a:t>@</a:t>
            </a:r>
            <a:r>
              <a:rPr lang="en-US" altLang="ko-KR" b="1" dirty="0" err="1"/>
              <a:t>RequestParam</a:t>
            </a:r>
            <a:r>
              <a:rPr lang="en-US" altLang="ko-KR" b="1" dirty="0"/>
              <a:t> </a:t>
            </a:r>
            <a:r>
              <a:rPr lang="ko-KR" altLang="en-US" b="1" dirty="0"/>
              <a:t>적용하기</a:t>
            </a:r>
            <a:endParaRPr lang="en-US" altLang="ko-KR" b="1" spc="-95" dirty="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</a:rPr>
              <a:t>애너테이션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 이용해 로그인 기능 </a:t>
            </a:r>
            <a:endParaRPr lang="ko-KR" altLang="en-US" sz="2800" spc="-89" dirty="0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246244"/>
            <a:ext cx="7364896" cy="63792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매개변수의 수가 많아지면 일일이 </a:t>
            </a:r>
            <a:r>
              <a:rPr lang="en-US" altLang="ko-KR" sz="1200">
                <a:latin typeface="+mj-ea"/>
                <a:ea typeface="+mj-ea"/>
              </a:rPr>
              <a:t>getParameter() </a:t>
            </a:r>
            <a:r>
              <a:rPr lang="ko-KR" altLang="en-US" sz="1200">
                <a:latin typeface="+mj-ea"/>
                <a:ea typeface="+mj-ea"/>
              </a:rPr>
              <a:t>메서드를 이용하는 방법은 불편함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@RequestParam</a:t>
            </a:r>
            <a:r>
              <a:rPr lang="ko-KR" altLang="en-US" sz="1200">
                <a:latin typeface="+mj-ea"/>
                <a:ea typeface="+mj-ea"/>
              </a:rPr>
              <a:t>을 메서드에 적용해 쉽게 값을 얻을 수 있음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166" y="1958009"/>
            <a:ext cx="4244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@RequestParam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8" name="직사각형 15365"/>
          <p:cNvSpPr txBox="1"/>
          <p:nvPr/>
        </p:nvSpPr>
        <p:spPr>
          <a:xfrm>
            <a:off x="0" y="3029516"/>
            <a:ext cx="9144000" cy="35680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@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RequestMapping</a:t>
            </a:r>
            <a:r>
              <a:rPr lang="en-US" altLang="ko-KR" sz="1200" b="1" dirty="0">
                <a:latin typeface="한컴산뜻돋움"/>
                <a:ea typeface="한컴산뜻돋움"/>
              </a:rPr>
              <a:t>(value = "/test/login2.do", method = {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RequestMethod.GET</a:t>
            </a:r>
            <a:r>
              <a:rPr lang="en-US" altLang="ko-KR" sz="1200" b="1" dirty="0">
                <a:latin typeface="한컴산뜻돋움"/>
                <a:ea typeface="한컴산뜻돋움"/>
              </a:rPr>
              <a:t>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RequestMethod.POST</a:t>
            </a:r>
            <a:r>
              <a:rPr lang="en-US" altLang="ko-KR" sz="1200" b="1" dirty="0">
                <a:latin typeface="한컴산뜻돋움"/>
                <a:ea typeface="한컴산뜻돋움"/>
              </a:rPr>
              <a:t> })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public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login2(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@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RequestParam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") String 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, 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0000FF"/>
                </a:solidFill>
                <a:ea typeface="한컴산뜻돋움"/>
              </a:rPr>
              <a:t>			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  </a:t>
            </a:r>
            <a:r>
              <a:rPr lang="ko-KR" altLang="en-US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                      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    @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RequestParam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userName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") String 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userName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,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        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 request,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 response) throws Exception 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request.setCharacterEncoding</a:t>
            </a:r>
            <a:r>
              <a:rPr lang="en-US" altLang="ko-KR" sz="1200" b="1" dirty="0">
                <a:latin typeface="한컴산뜻돋움"/>
                <a:ea typeface="한컴산뜻돋움"/>
              </a:rPr>
              <a:t>("utf-8");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</a:t>
            </a:r>
            <a:r>
              <a:rPr lang="en-US" altLang="ko-KR" sz="1200" b="1" dirty="0">
                <a:latin typeface="한컴산뜻돋움"/>
                <a:ea typeface="한컴산뜻돋움"/>
              </a:rPr>
              <a:t> = new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mav.setViewName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("result");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// String 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0000FF"/>
                </a:solidFill>
                <a:ea typeface="한컴산뜻돋움"/>
              </a:rPr>
              <a:t>		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// String 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userName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userName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System.out.println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latin typeface="한컴산뜻돋움"/>
                <a:ea typeface="한컴산뜻돋움"/>
              </a:rPr>
              <a:t>: "+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System.out.println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userName</a:t>
            </a:r>
            <a:r>
              <a:rPr lang="en-US" altLang="ko-KR" sz="1200" b="1" dirty="0">
                <a:latin typeface="한컴산뜻돋움"/>
                <a:ea typeface="한컴산뜻돋움"/>
              </a:rPr>
              <a:t>: "+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userName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mav.addObject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latin typeface="한컴산뜻돋움"/>
                <a:ea typeface="한컴산뜻돋움"/>
              </a:rPr>
              <a:t>",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mav.addObject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userName</a:t>
            </a:r>
            <a:r>
              <a:rPr lang="en-US" altLang="ko-KR" sz="1200" b="1" dirty="0">
                <a:latin typeface="한컴산뜻돋움"/>
                <a:ea typeface="한컴산뜻돋움"/>
              </a:rPr>
              <a:t>",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userName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return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dirty="0" smtClean="0"/>
              <a:t> </a:t>
            </a:r>
            <a:r>
              <a:rPr lang="en-US" altLang="ko-KR" b="1" dirty="0"/>
              <a:t>@</a:t>
            </a:r>
            <a:r>
              <a:rPr lang="en-US" altLang="ko-KR" b="1" dirty="0" err="1"/>
              <a:t>RequestParam</a:t>
            </a:r>
            <a:r>
              <a:rPr lang="ko-KR" altLang="en-US" b="1" dirty="0"/>
              <a:t>의 </a:t>
            </a:r>
            <a:r>
              <a:rPr lang="en-US" altLang="ko-KR" b="1" dirty="0"/>
              <a:t>required </a:t>
            </a:r>
            <a:r>
              <a:rPr lang="ko-KR" altLang="en-US" b="1" dirty="0"/>
              <a:t>속성 사용하기</a:t>
            </a:r>
            <a:r>
              <a:rPr lang="en-US" altLang="ko-KR" b="1" dirty="0"/>
              <a:t> </a:t>
            </a:r>
            <a:endParaRPr lang="en-US" altLang="ko-KR" b="1" spc="-95" dirty="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191" y="1946774"/>
            <a:ext cx="5277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@RequestParam</a:t>
            </a:r>
            <a:r>
              <a:rPr lang="ko-KR" altLang="en-US" sz="1200" b="1">
                <a:latin typeface="+mj-ea"/>
                <a:ea typeface="+mj-ea"/>
              </a:rPr>
              <a:t>의 </a:t>
            </a:r>
            <a:r>
              <a:rPr lang="en-US" altLang="ko-KR" sz="1200" b="1">
                <a:latin typeface="+mj-ea"/>
                <a:ea typeface="+mj-ea"/>
              </a:rPr>
              <a:t>required </a:t>
            </a:r>
            <a:r>
              <a:rPr lang="ko-KR" altLang="en-US" sz="1200" b="1">
                <a:latin typeface="+mj-ea"/>
                <a:ea typeface="+mj-ea"/>
              </a:rPr>
              <a:t>속성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190" y="2223773"/>
            <a:ext cx="7759041" cy="146049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@RequestParam </a:t>
            </a:r>
            <a:r>
              <a:rPr lang="ko-KR" altLang="en-US" sz="1200">
                <a:latin typeface="+mj-ea"/>
                <a:ea typeface="+mj-ea"/>
              </a:rPr>
              <a:t>적용 시 </a:t>
            </a:r>
            <a:r>
              <a:rPr lang="en-US" altLang="ko-KR" sz="1200">
                <a:latin typeface="+mj-ea"/>
                <a:ea typeface="+mj-ea"/>
              </a:rPr>
              <a:t>required </a:t>
            </a:r>
            <a:r>
              <a:rPr lang="ko-KR" altLang="en-US" sz="1200">
                <a:latin typeface="+mj-ea"/>
                <a:ea typeface="+mj-ea"/>
              </a:rPr>
              <a:t>속성을 생략하면 기본값은 </a:t>
            </a:r>
            <a:r>
              <a:rPr lang="en-US" altLang="ko-KR" sz="1200">
                <a:latin typeface="+mj-ea"/>
                <a:ea typeface="+mj-ea"/>
              </a:rPr>
              <a:t>true</a:t>
            </a:r>
            <a:r>
              <a:rPr lang="ko-KR" altLang="en-US" sz="1200">
                <a:latin typeface="+mj-ea"/>
                <a:ea typeface="+mj-ea"/>
              </a:rPr>
              <a:t>임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required </a:t>
            </a:r>
            <a:r>
              <a:rPr lang="ko-KR" altLang="en-US" sz="1200">
                <a:latin typeface="+mj-ea"/>
                <a:ea typeface="+mj-ea"/>
              </a:rPr>
              <a:t>속성을 </a:t>
            </a:r>
            <a:r>
              <a:rPr lang="en-US" altLang="ko-KR" sz="1200">
                <a:latin typeface="+mj-ea"/>
                <a:ea typeface="+mj-ea"/>
              </a:rPr>
              <a:t>true</a:t>
            </a:r>
            <a:r>
              <a:rPr lang="ko-KR" altLang="en-US" sz="1200">
                <a:latin typeface="+mj-ea"/>
                <a:ea typeface="+mj-ea"/>
              </a:rPr>
              <a:t>로 설정하면 메서드 호출 시 반드시 지정한 이름의 매개변수를전달해야함</a:t>
            </a:r>
            <a:r>
              <a:rPr lang="en-US" altLang="ko-KR" sz="1200">
                <a:latin typeface="+mj-ea"/>
                <a:ea typeface="+mj-ea"/>
              </a:rPr>
              <a:t/>
            </a:r>
            <a:br>
              <a:rPr lang="en-US" altLang="ko-KR" sz="1200">
                <a:latin typeface="+mj-ea"/>
                <a:ea typeface="+mj-ea"/>
              </a:rPr>
            </a:b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매개변수가 없으면 예외가 발생</a:t>
            </a:r>
            <a:r>
              <a:rPr lang="en-US" altLang="ko-KR" sz="1200">
                <a:latin typeface="+mj-ea"/>
                <a:ea typeface="+mj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required </a:t>
            </a:r>
            <a:r>
              <a:rPr lang="ko-KR" altLang="en-US" sz="1200">
                <a:latin typeface="+mj-ea"/>
                <a:ea typeface="+mj-ea"/>
              </a:rPr>
              <a:t>속성을 </a:t>
            </a:r>
            <a:r>
              <a:rPr lang="en-US" altLang="ko-KR" sz="1200">
                <a:latin typeface="+mj-ea"/>
                <a:ea typeface="+mj-ea"/>
              </a:rPr>
              <a:t>false</a:t>
            </a:r>
            <a:r>
              <a:rPr lang="ko-KR" altLang="en-US" sz="1200">
                <a:latin typeface="+mj-ea"/>
                <a:ea typeface="+mj-ea"/>
              </a:rPr>
              <a:t>로 설정하면 메서드 호출 시 지정한 이름의 매개변수가 전달되면 값을 저장하고 없으면 </a:t>
            </a:r>
            <a:r>
              <a:rPr lang="en-US" altLang="ko-KR" sz="1200">
                <a:latin typeface="+mj-ea"/>
                <a:ea typeface="+mj-ea"/>
              </a:rPr>
              <a:t>null</a:t>
            </a:r>
            <a:r>
              <a:rPr lang="ko-KR" altLang="en-US" sz="1200">
                <a:latin typeface="+mj-ea"/>
                <a:ea typeface="+mj-ea"/>
              </a:rPr>
              <a:t>을 할당함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68562" y="2330105"/>
            <a:ext cx="2940855" cy="24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직선 연결선 13"/>
          <p:cNvCxnSpPr/>
          <p:nvPr/>
        </p:nvCxnSpPr>
        <p:spPr>
          <a:xfrm>
            <a:off x="4333876" y="2855964"/>
            <a:ext cx="3082635" cy="86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5365"/>
          <p:cNvSpPr txBox="1"/>
          <p:nvPr/>
        </p:nvSpPr>
        <p:spPr>
          <a:xfrm>
            <a:off x="0" y="3765237"/>
            <a:ext cx="9144000" cy="16004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ea typeface="한컴산뜻돋움"/>
              </a:rPr>
              <a:t>	public </a:t>
            </a:r>
            <a:r>
              <a:rPr lang="en-US" altLang="ko-KR" sz="1400" dirty="0" err="1">
                <a:ea typeface="한컴산뜻돋움"/>
              </a:rPr>
              <a:t>ModelAndView</a:t>
            </a:r>
            <a:r>
              <a:rPr lang="en-US" altLang="ko-KR" sz="1400" dirty="0">
                <a:ea typeface="한컴산뜻돋움"/>
              </a:rPr>
              <a:t> login2</a:t>
            </a:r>
            <a:r>
              <a:rPr lang="en-US" altLang="ko-KR" sz="1400" b="1" dirty="0">
                <a:ea typeface="한컴산뜻돋움"/>
              </a:rPr>
              <a:t>(@</a:t>
            </a:r>
            <a:r>
              <a:rPr lang="en-US" altLang="ko-KR" sz="1400" b="1" dirty="0" err="1">
                <a:ea typeface="한컴산뜻돋움"/>
              </a:rPr>
              <a:t>RequestParam</a:t>
            </a:r>
            <a:r>
              <a:rPr lang="en-US" altLang="ko-KR" sz="1400" b="1" dirty="0">
                <a:ea typeface="한컴산뜻돋움"/>
              </a:rPr>
              <a:t>("</a:t>
            </a:r>
            <a:r>
              <a:rPr lang="en-US" altLang="ko-KR" sz="1400" b="1" dirty="0" err="1">
                <a:ea typeface="한컴산뜻돋움"/>
              </a:rPr>
              <a:t>userID</a:t>
            </a:r>
            <a:r>
              <a:rPr lang="en-US" altLang="ko-KR" sz="1400" b="1" dirty="0">
                <a:ea typeface="한컴산뜻돋움"/>
              </a:rPr>
              <a:t>") </a:t>
            </a:r>
            <a:r>
              <a:rPr lang="en-US" altLang="ko-KR" sz="1400" dirty="0">
                <a:ea typeface="한컴산뜻돋움"/>
              </a:rPr>
              <a:t>String </a:t>
            </a:r>
            <a:r>
              <a:rPr lang="en-US" altLang="ko-KR" sz="1400" dirty="0" err="1">
                <a:ea typeface="한컴산뜻돋움"/>
              </a:rPr>
              <a:t>userID</a:t>
            </a:r>
            <a:r>
              <a:rPr lang="en-US" altLang="ko-KR" sz="1400" dirty="0">
                <a:ea typeface="한컴산뜻돋움"/>
              </a:rPr>
              <a:t>, 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                           </a:t>
            </a:r>
            <a:r>
              <a:rPr lang="en-US" altLang="ko-KR" sz="1400" dirty="0" smtClean="0">
                <a:ea typeface="한컴산뜻돋움"/>
              </a:rPr>
              <a:t>                                        </a:t>
            </a:r>
            <a:r>
              <a:rPr lang="en-US" altLang="ko-KR" sz="1400" b="1" dirty="0">
                <a:ea typeface="한컴산뜻돋움"/>
              </a:rPr>
              <a:t>@</a:t>
            </a:r>
            <a:r>
              <a:rPr lang="en-US" altLang="ko-KR" sz="1400" b="1" dirty="0" err="1">
                <a:ea typeface="한컴산뜻돋움"/>
              </a:rPr>
              <a:t>RequestParam</a:t>
            </a:r>
            <a:r>
              <a:rPr lang="en-US" altLang="ko-KR" sz="1400" b="1" dirty="0">
                <a:ea typeface="한컴산뜻돋움"/>
              </a:rPr>
              <a:t>(value="</a:t>
            </a:r>
            <a:r>
              <a:rPr lang="en-US" altLang="ko-KR" sz="1400" b="1" dirty="0" err="1">
                <a:ea typeface="한컴산뜻돋움"/>
              </a:rPr>
              <a:t>userName</a:t>
            </a:r>
            <a:r>
              <a:rPr lang="en-US" altLang="ko-KR" sz="1400" b="1" dirty="0">
                <a:ea typeface="한컴산뜻돋움"/>
              </a:rPr>
              <a:t>",</a:t>
            </a:r>
            <a:r>
              <a:rPr lang="en-US" altLang="ko-KR" sz="1400" b="1" dirty="0">
                <a:solidFill>
                  <a:srgbClr val="FF0000"/>
                </a:solidFill>
                <a:ea typeface="한컴산뜻돋움"/>
              </a:rPr>
              <a:t> required=true</a:t>
            </a:r>
            <a:r>
              <a:rPr lang="en-US" altLang="ko-KR" sz="1400" b="1" dirty="0">
                <a:ea typeface="한컴산뜻돋움"/>
              </a:rPr>
              <a:t>) </a:t>
            </a:r>
            <a:r>
              <a:rPr lang="en-US" altLang="ko-KR" sz="1400" dirty="0">
                <a:ea typeface="한컴산뜻돋움"/>
              </a:rPr>
              <a:t>String </a:t>
            </a:r>
            <a:r>
              <a:rPr lang="en-US" altLang="ko-KR" sz="1400" dirty="0" err="1">
                <a:ea typeface="한컴산뜻돋움"/>
              </a:rPr>
              <a:t>userName</a:t>
            </a:r>
            <a:r>
              <a:rPr lang="en-US" altLang="ko-KR" sz="1400" dirty="0">
                <a:ea typeface="한컴산뜻돋움"/>
              </a:rPr>
              <a:t>,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	                   </a:t>
            </a:r>
            <a:r>
              <a:rPr lang="en-US" altLang="ko-KR" sz="1400" dirty="0" smtClean="0">
                <a:ea typeface="한컴산뜻돋움"/>
              </a:rPr>
              <a:t>              </a:t>
            </a:r>
            <a:r>
              <a:rPr lang="en-US" altLang="ko-KR" sz="1400" b="1" dirty="0" smtClean="0">
                <a:ea typeface="한컴산뜻돋움"/>
              </a:rPr>
              <a:t>@</a:t>
            </a:r>
            <a:r>
              <a:rPr lang="en-US" altLang="ko-KR" sz="1400" b="1" dirty="0" err="1">
                <a:ea typeface="한컴산뜻돋움"/>
              </a:rPr>
              <a:t>RequestParam</a:t>
            </a:r>
            <a:r>
              <a:rPr lang="en-US" altLang="ko-KR" sz="1400" b="1" dirty="0">
                <a:ea typeface="한컴산뜻돋움"/>
              </a:rPr>
              <a:t>(value="email", </a:t>
            </a:r>
            <a:r>
              <a:rPr lang="en-US" altLang="ko-KR" sz="1400" b="1" dirty="0">
                <a:solidFill>
                  <a:srgbClr val="FF0000"/>
                </a:solidFill>
                <a:ea typeface="한컴산뜻돋움"/>
              </a:rPr>
              <a:t>required=false</a:t>
            </a:r>
            <a:r>
              <a:rPr lang="en-US" altLang="ko-KR" sz="1400" b="1" dirty="0">
                <a:ea typeface="한컴산뜻돋움"/>
              </a:rPr>
              <a:t>) </a:t>
            </a:r>
            <a:r>
              <a:rPr lang="en-US" altLang="ko-KR" sz="1400" dirty="0">
                <a:ea typeface="한컴산뜻돋움"/>
              </a:rPr>
              <a:t>String email,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	                  </a:t>
            </a:r>
            <a:r>
              <a:rPr lang="en-US" altLang="ko-KR" sz="1400" dirty="0" err="1">
                <a:ea typeface="한컴산뜻돋움"/>
              </a:rPr>
              <a:t>HttpServletRequest</a:t>
            </a:r>
            <a:r>
              <a:rPr lang="en-US" altLang="ko-KR" sz="1400" dirty="0">
                <a:ea typeface="한컴산뜻돋움"/>
              </a:rPr>
              <a:t> request, </a:t>
            </a:r>
            <a:r>
              <a:rPr lang="en-US" altLang="ko-KR" sz="1400" dirty="0" err="1">
                <a:ea typeface="한컴산뜻돋움"/>
              </a:rPr>
              <a:t>HttpServletResponse</a:t>
            </a:r>
            <a:r>
              <a:rPr lang="en-US" altLang="ko-KR" sz="1400" dirty="0">
                <a:ea typeface="한컴산뜻돋움"/>
              </a:rPr>
              <a:t> response) throws Exception {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dirty="0" err="1">
                <a:ea typeface="한컴산뜻돋움"/>
              </a:rPr>
              <a:t>request.setCharacterEncoding</a:t>
            </a:r>
            <a:r>
              <a:rPr lang="en-US" altLang="ko-KR" sz="1400" dirty="0">
                <a:ea typeface="한컴산뜻돋움"/>
              </a:rPr>
              <a:t>("utf-8");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dirty="0" err="1">
                <a:ea typeface="한컴산뜻돋움"/>
              </a:rPr>
              <a:t>ModelAndView</a:t>
            </a:r>
            <a:r>
              <a:rPr lang="en-US" altLang="ko-KR" sz="1400" dirty="0">
                <a:ea typeface="한컴산뜻돋움"/>
              </a:rPr>
              <a:t> </a:t>
            </a:r>
            <a:r>
              <a:rPr lang="en-US" altLang="ko-KR" sz="1400" dirty="0" err="1">
                <a:ea typeface="한컴산뜻돋움"/>
              </a:rPr>
              <a:t>mav</a:t>
            </a:r>
            <a:r>
              <a:rPr lang="en-US" altLang="ko-KR" sz="1400" dirty="0">
                <a:ea typeface="한컴산뜻돋움"/>
              </a:rPr>
              <a:t> = new </a:t>
            </a:r>
            <a:r>
              <a:rPr lang="en-US" altLang="ko-KR" sz="1400" dirty="0" err="1">
                <a:ea typeface="한컴산뜻돋움"/>
              </a:rPr>
              <a:t>ModelAndView</a:t>
            </a:r>
            <a:r>
              <a:rPr lang="en-US" altLang="ko-KR" sz="1400" dirty="0"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dirty="0" err="1">
                <a:ea typeface="한컴산뜻돋움"/>
              </a:rPr>
              <a:t>mav.setViewName</a:t>
            </a:r>
            <a:r>
              <a:rPr lang="en-US" altLang="ko-KR" sz="1400" dirty="0">
                <a:ea typeface="한컴산뜻돋움"/>
              </a:rPr>
              <a:t>("result");</a:t>
            </a:r>
            <a:endParaRPr lang="en-US" altLang="ko-KR" sz="1400" dirty="0">
              <a:latin typeface="한컴산뜻돋움"/>
              <a:ea typeface="한컴산뜻돋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dirty="0" smtClean="0"/>
              <a:t> </a:t>
            </a:r>
            <a:r>
              <a:rPr lang="en-US" altLang="ko-KR" b="1" dirty="0"/>
              <a:t>@</a:t>
            </a:r>
            <a:r>
              <a:rPr lang="en-US" altLang="ko-KR" b="1" dirty="0" err="1"/>
              <a:t>RequestParam</a:t>
            </a:r>
            <a:r>
              <a:rPr lang="en-US" altLang="ko-KR" b="1" dirty="0"/>
              <a:t> </a:t>
            </a:r>
            <a:r>
              <a:rPr lang="ko-KR" altLang="en-US" b="1" dirty="0"/>
              <a:t>이용해 </a:t>
            </a:r>
            <a:r>
              <a:rPr lang="en-US" altLang="ko-KR" b="1" dirty="0"/>
              <a:t>Map</a:t>
            </a:r>
            <a:r>
              <a:rPr lang="ko-KR" altLang="en-US" b="1" dirty="0"/>
              <a:t>에 매개변수 값 설정하기</a:t>
            </a:r>
            <a:endParaRPr lang="en-US" altLang="ko-KR" b="1" spc="-95" dirty="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409" y="1842883"/>
            <a:ext cx="7464285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전송되는 매개변수의 수가 많을 경우 </a:t>
            </a:r>
            <a:r>
              <a:rPr lang="en-US" altLang="ko-KR" sz="1200">
                <a:latin typeface="+mj-ea"/>
                <a:ea typeface="+mj-ea"/>
              </a:rPr>
              <a:t>Map</a:t>
            </a:r>
            <a:r>
              <a:rPr lang="ko-KR" altLang="en-US" sz="1200">
                <a:latin typeface="+mj-ea"/>
                <a:ea typeface="+mj-ea"/>
              </a:rPr>
              <a:t>에 바로 저장해서 사용하면 편리</a:t>
            </a:r>
          </a:p>
        </p:txBody>
      </p:sp>
      <p:sp>
        <p:nvSpPr>
          <p:cNvPr id="6" name="직사각형 15365"/>
          <p:cNvSpPr txBox="1"/>
          <p:nvPr/>
        </p:nvSpPr>
        <p:spPr>
          <a:xfrm>
            <a:off x="0" y="2325320"/>
            <a:ext cx="9144000" cy="18158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ea typeface="한컴산뜻돋움"/>
              </a:rPr>
              <a:t>	public </a:t>
            </a:r>
            <a:r>
              <a:rPr lang="en-US" altLang="ko-KR" sz="1400" dirty="0" err="1">
                <a:ea typeface="한컴산뜻돋움"/>
              </a:rPr>
              <a:t>ModelAndView</a:t>
            </a:r>
            <a:r>
              <a:rPr lang="en-US" altLang="ko-KR" sz="1400" dirty="0">
                <a:ea typeface="한컴산뜻돋움"/>
              </a:rPr>
              <a:t> </a:t>
            </a:r>
            <a:r>
              <a:rPr lang="en-US" altLang="ko-KR" sz="1400" dirty="0" smtClean="0">
                <a:ea typeface="한컴산뜻돋움"/>
              </a:rPr>
              <a:t>login2</a:t>
            </a:r>
            <a:r>
              <a:rPr lang="en-US" altLang="ko-KR" sz="1400" b="1" dirty="0" smtClean="0">
                <a:ea typeface="한컴산뜻돋움"/>
              </a:rPr>
              <a:t>(@</a:t>
            </a:r>
            <a:r>
              <a:rPr lang="en-US" altLang="ko-KR" sz="1400" b="1" dirty="0" err="1">
                <a:ea typeface="한컴산뜻돋움"/>
              </a:rPr>
              <a:t>RequestParam</a:t>
            </a:r>
            <a:r>
              <a:rPr lang="en-US" altLang="ko-KR" sz="1400" b="1" dirty="0">
                <a:ea typeface="한컴산뜻돋움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ea typeface="한컴산뜻돋움"/>
              </a:rPr>
              <a:t>Map&lt;String, String&gt; info</a:t>
            </a:r>
            <a:r>
              <a:rPr lang="en-US" altLang="ko-KR" sz="1400" b="1" dirty="0">
                <a:ea typeface="한컴산뜻돋움"/>
              </a:rPr>
              <a:t>,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	                   </a:t>
            </a:r>
            <a:r>
              <a:rPr lang="en-US" altLang="ko-KR" sz="1400" dirty="0" err="1">
                <a:ea typeface="한컴산뜻돋움"/>
              </a:rPr>
              <a:t>HttpServletRequest</a:t>
            </a:r>
            <a:r>
              <a:rPr lang="en-US" altLang="ko-KR" sz="1400" dirty="0">
                <a:ea typeface="한컴산뜻돋움"/>
              </a:rPr>
              <a:t> request, </a:t>
            </a:r>
            <a:r>
              <a:rPr lang="en-US" altLang="ko-KR" sz="1400" dirty="0" err="1">
                <a:ea typeface="한컴산뜻돋움"/>
              </a:rPr>
              <a:t>HttpServletResponse</a:t>
            </a:r>
            <a:r>
              <a:rPr lang="en-US" altLang="ko-KR" sz="1400" dirty="0">
                <a:ea typeface="한컴산뜻돋움"/>
              </a:rPr>
              <a:t> response) throws Exception {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dirty="0" err="1">
                <a:ea typeface="한컴산뜻돋움"/>
              </a:rPr>
              <a:t>request.setCharacterEncoding</a:t>
            </a:r>
            <a:r>
              <a:rPr lang="en-US" altLang="ko-KR" sz="1400" dirty="0">
                <a:ea typeface="한컴산뜻돋움"/>
              </a:rPr>
              <a:t>("utf-8");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dirty="0" err="1">
                <a:ea typeface="한컴산뜻돋움"/>
              </a:rPr>
              <a:t>ModelAndView</a:t>
            </a:r>
            <a:r>
              <a:rPr lang="en-US" altLang="ko-KR" sz="1400" dirty="0">
                <a:ea typeface="한컴산뜻돋움"/>
              </a:rPr>
              <a:t> </a:t>
            </a:r>
            <a:r>
              <a:rPr lang="en-US" altLang="ko-KR" sz="1400" dirty="0" err="1">
                <a:ea typeface="한컴산뜻돋움"/>
              </a:rPr>
              <a:t>mav</a:t>
            </a:r>
            <a:r>
              <a:rPr lang="en-US" altLang="ko-KR" sz="1400" dirty="0">
                <a:ea typeface="한컴산뜻돋움"/>
              </a:rPr>
              <a:t> = new </a:t>
            </a:r>
            <a:r>
              <a:rPr lang="en-US" altLang="ko-KR" sz="1400" dirty="0" err="1">
                <a:ea typeface="한컴산뜻돋움"/>
              </a:rPr>
              <a:t>ModelAndView</a:t>
            </a:r>
            <a:r>
              <a:rPr lang="en-US" altLang="ko-KR" sz="1400" dirty="0"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dirty="0" err="1">
                <a:ea typeface="한컴산뜻돋움"/>
              </a:rPr>
              <a:t>mav.addObject</a:t>
            </a:r>
            <a:r>
              <a:rPr lang="en-US" altLang="ko-KR" sz="1400" dirty="0">
                <a:ea typeface="한컴산뜻돋움"/>
              </a:rPr>
              <a:t>("info", info);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dirty="0" err="1">
                <a:ea typeface="한컴산뜻돋움"/>
              </a:rPr>
              <a:t>mav.setViewName</a:t>
            </a:r>
            <a:r>
              <a:rPr lang="en-US" altLang="ko-KR" sz="1400" dirty="0">
                <a:ea typeface="한컴산뜻돋움"/>
              </a:rPr>
              <a:t>("result");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return </a:t>
            </a:r>
            <a:r>
              <a:rPr lang="en-US" altLang="ko-KR" sz="1400" dirty="0" err="1">
                <a:ea typeface="한컴산뜻돋움"/>
              </a:rPr>
              <a:t>mav</a:t>
            </a:r>
            <a:r>
              <a:rPr lang="en-US" altLang="ko-KR" sz="1400" dirty="0">
                <a:ea typeface="한컴산뜻돋움"/>
              </a:rPr>
              <a:t>;</a:t>
            </a:r>
            <a:endParaRPr lang="en-US" altLang="ko-KR" sz="1400" dirty="0">
              <a:latin typeface="한컴산뜻돋움"/>
              <a:ea typeface="한컴산뜻돋움"/>
            </a:endParaRPr>
          </a:p>
        </p:txBody>
      </p:sp>
      <p:sp>
        <p:nvSpPr>
          <p:cNvPr id="8" name="직사각형 21506"/>
          <p:cNvSpPr txBox="1"/>
          <p:nvPr/>
        </p:nvSpPr>
        <p:spPr>
          <a:xfrm>
            <a:off x="0" y="4346640"/>
            <a:ext cx="9144001" cy="120032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&lt;h1&gt;아이디 : 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${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info.userID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}</a:t>
            </a:r>
            <a:r>
              <a:rPr lang="ko-KR" altLang="en-US" sz="1200" b="1" dirty="0">
                <a:latin typeface="한컴산뜻돋움"/>
                <a:ea typeface="한컴산뜻돋움"/>
              </a:rPr>
              <a:t>&lt;/h1&gt;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&lt;h1&gt;이름   : 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${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info.userName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}</a:t>
            </a:r>
            <a:r>
              <a:rPr lang="ko-KR" altLang="en-US" sz="1200" b="1" dirty="0">
                <a:latin typeface="한컴산뜻돋움"/>
                <a:ea typeface="한컴산뜻돋움"/>
              </a:rPr>
              <a:t>&lt;/h1&gt;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&lt;/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body</a:t>
            </a:r>
            <a:r>
              <a:rPr lang="ko-KR" altLang="en-US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&lt;/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html</a:t>
            </a:r>
            <a:r>
              <a:rPr lang="ko-KR" altLang="en-US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endParaRPr lang="ko-KR" altLang="en-US" sz="1200" b="1" dirty="0">
              <a:latin typeface="한컴산뜻돋움"/>
              <a:ea typeface="한컴산뜻돋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dirty="0" smtClean="0"/>
              <a:t> </a:t>
            </a:r>
            <a:r>
              <a:rPr lang="en-US" altLang="ko-KR" b="1" dirty="0"/>
              <a:t>@</a:t>
            </a:r>
            <a:r>
              <a:rPr lang="en-US" altLang="ko-KR" b="1" dirty="0" err="1"/>
              <a:t>ModelAttribute</a:t>
            </a:r>
            <a:r>
              <a:rPr lang="en-US" altLang="ko-KR" b="1" dirty="0"/>
              <a:t> </a:t>
            </a:r>
            <a:r>
              <a:rPr lang="ko-KR" altLang="en-US" b="1" dirty="0"/>
              <a:t>이용해 </a:t>
            </a:r>
            <a:r>
              <a:rPr lang="en-US" altLang="ko-KR" b="1" dirty="0"/>
              <a:t>VO</a:t>
            </a:r>
            <a:r>
              <a:rPr lang="ko-KR" altLang="en-US" b="1" dirty="0"/>
              <a:t>에 매개변수 값 설정하기</a:t>
            </a:r>
            <a:r>
              <a:rPr lang="en-US" altLang="ko-KR" b="1" dirty="0"/>
              <a:t> </a:t>
            </a:r>
            <a:endParaRPr lang="en-US" altLang="ko-KR" b="1" spc="-95" dirty="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0" name="직사각형 15365"/>
          <p:cNvSpPr txBox="1"/>
          <p:nvPr/>
        </p:nvSpPr>
        <p:spPr>
          <a:xfrm>
            <a:off x="0" y="2396092"/>
            <a:ext cx="9144000" cy="138499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ea typeface="한컴산뜻돋움"/>
              </a:rPr>
              <a:t>public </a:t>
            </a:r>
            <a:r>
              <a:rPr lang="en-US" altLang="ko-KR" sz="1400" dirty="0" err="1">
                <a:ea typeface="한컴산뜻돋움"/>
              </a:rPr>
              <a:t>ModelAndView</a:t>
            </a:r>
            <a:r>
              <a:rPr lang="en-US" altLang="ko-KR" sz="1400" dirty="0">
                <a:ea typeface="한컴산뜻돋움"/>
              </a:rPr>
              <a:t> </a:t>
            </a:r>
            <a:r>
              <a:rPr lang="en-US" altLang="ko-KR" sz="1400" dirty="0" smtClean="0">
                <a:ea typeface="한컴산뜻돋움"/>
              </a:rPr>
              <a:t>login2(</a:t>
            </a:r>
            <a:r>
              <a:rPr lang="en-US" altLang="ko-KR" sz="1400" b="1" dirty="0" smtClean="0">
                <a:solidFill>
                  <a:srgbClr val="FF0000"/>
                </a:solidFill>
                <a:ea typeface="한컴산뜻돋움"/>
              </a:rPr>
              <a:t>@</a:t>
            </a:r>
            <a:r>
              <a:rPr lang="en-US" altLang="ko-KR" sz="1400" b="1" dirty="0" err="1">
                <a:solidFill>
                  <a:srgbClr val="FF0000"/>
                </a:solidFill>
                <a:ea typeface="한컴산뜻돋움"/>
              </a:rPr>
              <a:t>ModelAttribute</a:t>
            </a:r>
            <a:r>
              <a:rPr lang="en-US" altLang="ko-KR" sz="1400" b="1" dirty="0">
                <a:solidFill>
                  <a:srgbClr val="FF0000"/>
                </a:solidFill>
                <a:ea typeface="한컴산뜻돋움"/>
              </a:rPr>
              <a:t>("info") </a:t>
            </a:r>
            <a:r>
              <a:rPr lang="en-US" altLang="ko-KR" sz="1400" b="1" dirty="0" err="1">
                <a:solidFill>
                  <a:srgbClr val="FF0000"/>
                </a:solidFill>
                <a:ea typeface="한컴산뜻돋움"/>
              </a:rPr>
              <a:t>LoginVO</a:t>
            </a:r>
            <a:r>
              <a:rPr lang="en-US" altLang="ko-KR" sz="1400" b="1" dirty="0">
                <a:solidFill>
                  <a:srgbClr val="FF0000"/>
                </a:solidFill>
                <a:ea typeface="한컴산뜻돋움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ea typeface="한컴산뜻돋움"/>
              </a:rPr>
              <a:t>loginVO</a:t>
            </a:r>
            <a:r>
              <a:rPr lang="en-US" altLang="ko-KR" sz="1400" dirty="0">
                <a:ea typeface="한컴산뜻돋움"/>
              </a:rPr>
              <a:t>,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	                   </a:t>
            </a:r>
            <a:r>
              <a:rPr lang="en-US" altLang="ko-KR" sz="1400" dirty="0" err="1">
                <a:ea typeface="한컴산뜻돋움"/>
              </a:rPr>
              <a:t>HttpServletRequest</a:t>
            </a:r>
            <a:r>
              <a:rPr lang="en-US" altLang="ko-KR" sz="1400" dirty="0">
                <a:ea typeface="한컴산뜻돋움"/>
              </a:rPr>
              <a:t> request, </a:t>
            </a:r>
            <a:r>
              <a:rPr lang="en-US" altLang="ko-KR" sz="1400" dirty="0" err="1">
                <a:ea typeface="한컴산뜻돋움"/>
              </a:rPr>
              <a:t>HttpServletResponse</a:t>
            </a:r>
            <a:r>
              <a:rPr lang="en-US" altLang="ko-KR" sz="1400" dirty="0">
                <a:ea typeface="한컴산뜻돋움"/>
              </a:rPr>
              <a:t> response) throws Exception {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dirty="0" err="1">
                <a:ea typeface="한컴산뜻돋움"/>
              </a:rPr>
              <a:t>request.setCharacterEncoding</a:t>
            </a:r>
            <a:r>
              <a:rPr lang="en-US" altLang="ko-KR" sz="1400" dirty="0">
                <a:ea typeface="한컴산뜻돋움"/>
              </a:rPr>
              <a:t>("utf-8");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dirty="0" err="1">
                <a:ea typeface="한컴산뜻돋움"/>
              </a:rPr>
              <a:t>ModelAndView</a:t>
            </a:r>
            <a:r>
              <a:rPr lang="en-US" altLang="ko-KR" sz="1400" dirty="0">
                <a:ea typeface="한컴산뜻돋움"/>
              </a:rPr>
              <a:t> </a:t>
            </a:r>
            <a:r>
              <a:rPr lang="en-US" altLang="ko-KR" sz="1400" dirty="0" err="1">
                <a:ea typeface="한컴산뜻돋움"/>
              </a:rPr>
              <a:t>mav</a:t>
            </a:r>
            <a:r>
              <a:rPr lang="en-US" altLang="ko-KR" sz="1400" dirty="0">
                <a:ea typeface="한컴산뜻돋움"/>
              </a:rPr>
              <a:t> = new </a:t>
            </a:r>
            <a:r>
              <a:rPr lang="en-US" altLang="ko-KR" sz="1400" dirty="0" err="1">
                <a:ea typeface="한컴산뜻돋움"/>
              </a:rPr>
              <a:t>ModelAndView</a:t>
            </a:r>
            <a:r>
              <a:rPr lang="en-US" altLang="ko-KR" sz="1400" dirty="0"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b="1" dirty="0" err="1" smtClean="0">
                <a:solidFill>
                  <a:srgbClr val="7030A0"/>
                </a:solidFill>
                <a:ea typeface="한컴산뜻돋움"/>
              </a:rPr>
              <a:t>mav.setViewName</a:t>
            </a:r>
            <a:r>
              <a:rPr lang="en-US" altLang="ko-KR" sz="1400" b="1" dirty="0">
                <a:solidFill>
                  <a:srgbClr val="7030A0"/>
                </a:solidFill>
                <a:ea typeface="한컴산뜻돋움"/>
              </a:rPr>
              <a:t>("result");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return </a:t>
            </a:r>
            <a:r>
              <a:rPr lang="en-US" altLang="ko-KR" sz="1400" dirty="0" err="1">
                <a:ea typeface="한컴산뜻돋움"/>
              </a:rPr>
              <a:t>mav</a:t>
            </a:r>
            <a:r>
              <a:rPr lang="en-US" altLang="ko-KR" sz="1400" dirty="0">
                <a:ea typeface="한컴산뜻돋움"/>
              </a:rPr>
              <a:t>;</a:t>
            </a:r>
            <a:endParaRPr lang="en-US" altLang="ko-KR" sz="1400" dirty="0">
              <a:latin typeface="한컴산뜻돋움"/>
              <a:ea typeface="한컴산뜻돋움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409" y="1842883"/>
            <a:ext cx="7464285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전송되는 매개변수의 수가 </a:t>
            </a:r>
            <a:r>
              <a:rPr lang="ko-KR" altLang="en-US" sz="1200" dirty="0" smtClean="0">
                <a:latin typeface="+mj-ea"/>
                <a:ea typeface="+mj-ea"/>
              </a:rPr>
              <a:t>많고 서비스 객체의 </a:t>
            </a:r>
            <a:r>
              <a:rPr lang="ko-KR" altLang="en-US" sz="1200" dirty="0" err="1" smtClean="0">
                <a:latin typeface="+mj-ea"/>
                <a:ea typeface="+mj-ea"/>
              </a:rPr>
              <a:t>매서드의</a:t>
            </a:r>
            <a:r>
              <a:rPr lang="ko-KR" altLang="en-US" sz="1200" dirty="0" smtClean="0">
                <a:latin typeface="+mj-ea"/>
                <a:ea typeface="+mj-ea"/>
              </a:rPr>
              <a:t> 매개변수로 전달할 경우 에 </a:t>
            </a:r>
            <a:r>
              <a:rPr lang="ko-KR" altLang="en-US" sz="1200" dirty="0">
                <a:latin typeface="+mj-ea"/>
                <a:ea typeface="+mj-ea"/>
              </a:rPr>
              <a:t>바로 저장해서 사용하면 편리</a:t>
            </a:r>
          </a:p>
        </p:txBody>
      </p:sp>
      <p:sp>
        <p:nvSpPr>
          <p:cNvPr id="13" name="직사각형 15365"/>
          <p:cNvSpPr txBox="1"/>
          <p:nvPr/>
        </p:nvSpPr>
        <p:spPr>
          <a:xfrm>
            <a:off x="0" y="4698235"/>
            <a:ext cx="9144000" cy="18158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ea typeface="한컴산뜻돋움"/>
              </a:rPr>
              <a:t>public </a:t>
            </a:r>
            <a:r>
              <a:rPr lang="en-US" altLang="ko-KR" sz="1400" dirty="0" err="1">
                <a:ea typeface="한컴산뜻돋움"/>
              </a:rPr>
              <a:t>ModelAndView</a:t>
            </a:r>
            <a:r>
              <a:rPr lang="en-US" altLang="ko-KR" sz="1400" dirty="0">
                <a:ea typeface="한컴산뜻돋움"/>
              </a:rPr>
              <a:t> </a:t>
            </a:r>
            <a:r>
              <a:rPr lang="en-US" altLang="ko-KR" sz="1400" dirty="0" err="1">
                <a:ea typeface="한컴산뜻돋움"/>
              </a:rPr>
              <a:t>addMember</a:t>
            </a:r>
            <a:r>
              <a:rPr lang="en-US" altLang="ko-KR" sz="1400" dirty="0">
                <a:ea typeface="한컴산뜻돋움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ea typeface="한컴산뜻돋움"/>
              </a:rPr>
              <a:t>@</a:t>
            </a:r>
            <a:r>
              <a:rPr lang="en-US" altLang="ko-KR" sz="1400" b="1" dirty="0" err="1">
                <a:solidFill>
                  <a:srgbClr val="FF0000"/>
                </a:solidFill>
                <a:ea typeface="한컴산뜻돋움"/>
              </a:rPr>
              <a:t>ModelAttribute</a:t>
            </a:r>
            <a:r>
              <a:rPr lang="en-US" altLang="ko-KR" sz="1400" b="1" dirty="0">
                <a:solidFill>
                  <a:srgbClr val="FF0000"/>
                </a:solidFill>
                <a:ea typeface="한컴산뜻돋움"/>
              </a:rPr>
              <a:t>("member") </a:t>
            </a:r>
            <a:r>
              <a:rPr lang="en-US" altLang="ko-KR" sz="1400" b="1" dirty="0" err="1">
                <a:solidFill>
                  <a:srgbClr val="FF0000"/>
                </a:solidFill>
                <a:ea typeface="한컴산뜻돋움"/>
              </a:rPr>
              <a:t>MemberVO</a:t>
            </a:r>
            <a:r>
              <a:rPr lang="en-US" altLang="ko-KR" sz="1400" b="1" dirty="0">
                <a:solidFill>
                  <a:srgbClr val="FF0000"/>
                </a:solidFill>
                <a:ea typeface="한컴산뜻돋움"/>
              </a:rPr>
              <a:t> </a:t>
            </a:r>
            <a:r>
              <a:rPr lang="en-US" altLang="ko-KR" sz="1400" b="1" dirty="0">
                <a:solidFill>
                  <a:srgbClr val="7030A0"/>
                </a:solidFill>
                <a:ea typeface="한컴산뜻돋움"/>
              </a:rPr>
              <a:t>member</a:t>
            </a:r>
            <a:r>
              <a:rPr lang="en-US" altLang="ko-KR" sz="1400" b="1" dirty="0">
                <a:solidFill>
                  <a:srgbClr val="FF0000"/>
                </a:solidFill>
                <a:ea typeface="한컴산뜻돋움"/>
              </a:rPr>
              <a:t>,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	                  </a:t>
            </a:r>
            <a:r>
              <a:rPr lang="en-US" altLang="ko-KR" sz="1400" dirty="0" err="1">
                <a:ea typeface="한컴산뜻돋움"/>
              </a:rPr>
              <a:t>HttpServletRequest</a:t>
            </a:r>
            <a:r>
              <a:rPr lang="en-US" altLang="ko-KR" sz="1400" dirty="0">
                <a:ea typeface="한컴산뜻돋움"/>
              </a:rPr>
              <a:t> request, </a:t>
            </a:r>
            <a:r>
              <a:rPr lang="en-US" altLang="ko-KR" sz="1400" dirty="0" err="1">
                <a:ea typeface="한컴산뜻돋움"/>
              </a:rPr>
              <a:t>HttpServletResponse</a:t>
            </a:r>
            <a:r>
              <a:rPr lang="en-US" altLang="ko-KR" sz="1400" dirty="0">
                <a:ea typeface="한컴산뜻돋움"/>
              </a:rPr>
              <a:t> response) throws Exception {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dirty="0" err="1">
                <a:ea typeface="한컴산뜻돋움"/>
              </a:rPr>
              <a:t>request.setCharacterEncoding</a:t>
            </a:r>
            <a:r>
              <a:rPr lang="en-US" altLang="ko-KR" sz="1400" dirty="0">
                <a:ea typeface="한컴산뜻돋움"/>
              </a:rPr>
              <a:t>("utf-8");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dirty="0" err="1">
                <a:ea typeface="한컴산뜻돋움"/>
              </a:rPr>
              <a:t>int</a:t>
            </a:r>
            <a:r>
              <a:rPr lang="en-US" altLang="ko-KR" sz="1400" dirty="0">
                <a:ea typeface="한컴산뜻돋움"/>
              </a:rPr>
              <a:t> result = 0;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result = </a:t>
            </a:r>
            <a:r>
              <a:rPr lang="en-US" altLang="ko-KR" sz="1400" dirty="0" err="1">
                <a:ea typeface="한컴산뜻돋움"/>
              </a:rPr>
              <a:t>memberService.addMember</a:t>
            </a:r>
            <a:r>
              <a:rPr lang="en-US" altLang="ko-KR" sz="1400" dirty="0">
                <a:ea typeface="한컴산뜻돋움"/>
              </a:rPr>
              <a:t>(</a:t>
            </a:r>
            <a:r>
              <a:rPr lang="en-US" altLang="ko-KR" sz="1400" b="1" dirty="0">
                <a:solidFill>
                  <a:srgbClr val="7030A0"/>
                </a:solidFill>
                <a:ea typeface="한컴산뜻돋움"/>
              </a:rPr>
              <a:t>member</a:t>
            </a:r>
            <a:r>
              <a:rPr lang="en-US" altLang="ko-KR" sz="1400" dirty="0"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dirty="0" err="1">
                <a:ea typeface="한컴산뜻돋움"/>
              </a:rPr>
              <a:t>ModelAndView</a:t>
            </a:r>
            <a:r>
              <a:rPr lang="en-US" altLang="ko-KR" sz="1400" dirty="0">
                <a:ea typeface="한컴산뜻돋움"/>
              </a:rPr>
              <a:t> </a:t>
            </a:r>
            <a:r>
              <a:rPr lang="en-US" altLang="ko-KR" sz="1400" dirty="0" err="1">
                <a:ea typeface="한컴산뜻돋움"/>
              </a:rPr>
              <a:t>mav</a:t>
            </a:r>
            <a:r>
              <a:rPr lang="en-US" altLang="ko-KR" sz="1400" dirty="0">
                <a:ea typeface="한컴산뜻돋움"/>
              </a:rPr>
              <a:t> = new </a:t>
            </a:r>
            <a:r>
              <a:rPr lang="en-US" altLang="ko-KR" sz="1400" dirty="0" err="1">
                <a:ea typeface="한컴산뜻돋움"/>
              </a:rPr>
              <a:t>ModelAndView</a:t>
            </a:r>
            <a:r>
              <a:rPr lang="en-US" altLang="ko-KR" sz="1400" dirty="0">
                <a:ea typeface="한컴산뜻돋움"/>
              </a:rPr>
              <a:t>("redirect:/member/listMembers.do");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return </a:t>
            </a:r>
            <a:r>
              <a:rPr lang="en-US" altLang="ko-KR" sz="1400" dirty="0" err="1">
                <a:ea typeface="한컴산뜻돋움"/>
              </a:rPr>
              <a:t>mav</a:t>
            </a:r>
            <a:r>
              <a:rPr lang="en-US" altLang="ko-KR" sz="1400" dirty="0"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}</a:t>
            </a:r>
            <a:endParaRPr lang="en-US" altLang="ko-KR" sz="1400" dirty="0">
              <a:latin typeface="한컴산뜻돋움"/>
              <a:ea typeface="한컴산뜻돋움"/>
            </a:endParaRPr>
          </a:p>
        </p:txBody>
      </p:sp>
      <p:sp>
        <p:nvSpPr>
          <p:cNvPr id="14" name="직사각형 15365"/>
          <p:cNvSpPr txBox="1"/>
          <p:nvPr/>
        </p:nvSpPr>
        <p:spPr>
          <a:xfrm>
            <a:off x="2596056" y="6342940"/>
            <a:ext cx="5822731" cy="30777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ea typeface="한컴산뜻돋움"/>
              </a:rPr>
              <a:t>public </a:t>
            </a:r>
            <a:r>
              <a:rPr lang="en-US" altLang="ko-KR" sz="1400" dirty="0" err="1">
                <a:ea typeface="한컴산뜻돋움"/>
              </a:rPr>
              <a:t>ModelAndView</a:t>
            </a:r>
            <a:r>
              <a:rPr lang="en-US" altLang="ko-KR" sz="1400" dirty="0">
                <a:ea typeface="한컴산뜻돋움"/>
              </a:rPr>
              <a:t> </a:t>
            </a:r>
            <a:r>
              <a:rPr lang="en-US" altLang="ko-KR" sz="1400" dirty="0" err="1">
                <a:ea typeface="한컴산뜻돋움"/>
              </a:rPr>
              <a:t>addMember</a:t>
            </a:r>
            <a:r>
              <a:rPr lang="en-US" altLang="ko-KR" sz="1400" dirty="0">
                <a:ea typeface="한컴산뜻돋움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ea typeface="한컴산뜻돋움"/>
              </a:rPr>
              <a:t>@</a:t>
            </a:r>
            <a:r>
              <a:rPr lang="en-US" altLang="ko-KR" sz="1400" b="1" dirty="0" err="1" smtClean="0">
                <a:solidFill>
                  <a:srgbClr val="FF0000"/>
                </a:solidFill>
                <a:ea typeface="한컴산뜻돋움"/>
              </a:rPr>
              <a:t>ModelAttribute</a:t>
            </a:r>
            <a:r>
              <a:rPr lang="en-US" altLang="ko-KR" sz="1400" b="1" dirty="0" smtClean="0">
                <a:solidFill>
                  <a:srgbClr val="FF0000"/>
                </a:solidFill>
                <a:ea typeface="한컴산뜻돋움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ea typeface="한컴산뜻돋움"/>
              </a:rPr>
              <a:t>MemberVO</a:t>
            </a:r>
            <a:r>
              <a:rPr lang="en-US" altLang="ko-KR" sz="1400" b="1" dirty="0">
                <a:solidFill>
                  <a:srgbClr val="FF0000"/>
                </a:solidFill>
                <a:ea typeface="한컴산뜻돋움"/>
              </a:rPr>
              <a:t> member</a:t>
            </a:r>
            <a:r>
              <a:rPr lang="en-US" altLang="ko-KR" sz="1400" b="1" dirty="0" smtClean="0">
                <a:solidFill>
                  <a:srgbClr val="FF0000"/>
                </a:solidFill>
                <a:ea typeface="한컴산뜻돋움"/>
              </a:rPr>
              <a:t>,</a:t>
            </a:r>
            <a:endParaRPr lang="en-US" altLang="ko-KR" sz="1400" dirty="0">
              <a:ea typeface="한컴산뜻돋움"/>
            </a:endParaRPr>
          </a:p>
        </p:txBody>
      </p:sp>
      <p:sp>
        <p:nvSpPr>
          <p:cNvPr id="22531" name="직사각형 22530"/>
          <p:cNvSpPr txBox="1"/>
          <p:nvPr/>
        </p:nvSpPr>
        <p:spPr>
          <a:xfrm>
            <a:off x="6504622" y="2902986"/>
            <a:ext cx="2639378" cy="193929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/>
                <a:ea typeface="맑은 고딕"/>
                <a:cs typeface="맑은 고딕"/>
              </a:rPr>
              <a:t>Request객체로 전달되는 매개변수명과 저장할 객체의 속성명과 동일할때, loginVO에 자동으로 설정되면서ModelAndView 클래스에"info" 속성명으로 저장된다. 결과적으로 @RequestParam( )과 mav.addObject( ) 생략된 셈.</a:t>
            </a:r>
          </a:p>
          <a:p>
            <a:endParaRPr lang="en-US" altLang="ko-KR" sz="110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1100">
                <a:latin typeface="맑은 고딕"/>
                <a:ea typeface="맑은 고딕"/>
                <a:cs typeface="맑은 고딕"/>
              </a:rPr>
              <a:t>1) @RequestParam LoginVO loginVO</a:t>
            </a:r>
          </a:p>
          <a:p>
            <a:r>
              <a:rPr lang="en-US" altLang="ko-KR" sz="1100">
                <a:latin typeface="맑은 고딕"/>
                <a:ea typeface="맑은 고딕"/>
                <a:cs typeface="맑은 고딕"/>
              </a:rPr>
              <a:t>2) mav.addObject("info", loginVO)</a:t>
            </a:r>
          </a:p>
          <a:p>
            <a:endParaRPr lang="en-US" altLang="ko-KR" sz="11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409" y="4284636"/>
            <a:ext cx="5631099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서비스의 </a:t>
            </a:r>
            <a:r>
              <a:rPr lang="ko-KR" altLang="en-US" sz="1200" dirty="0" err="1" smtClean="0">
                <a:latin typeface="+mj-ea"/>
                <a:ea typeface="+mj-ea"/>
              </a:rPr>
              <a:t>매서드의</a:t>
            </a:r>
            <a:r>
              <a:rPr lang="ko-KR" altLang="en-US" sz="1200" dirty="0" smtClean="0">
                <a:latin typeface="+mj-ea"/>
                <a:ea typeface="+mj-ea"/>
              </a:rPr>
              <a:t> 매개변수로 전달할 경우 에 </a:t>
            </a:r>
            <a:r>
              <a:rPr lang="ko-KR" altLang="en-US" sz="1200" dirty="0">
                <a:latin typeface="+mj-ea"/>
                <a:ea typeface="+mj-ea"/>
              </a:rPr>
              <a:t>바로 저장해서 사용하면 편리</a:t>
            </a:r>
          </a:p>
        </p:txBody>
      </p:sp>
    </p:spTree>
    <p:extLst>
      <p:ext uri="{BB962C8B-B14F-4D97-AF65-F5344CB8AC3E}">
        <p14:creationId xmlns:p14="http://schemas.microsoft.com/office/powerpoint/2010/main" val="27093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 dirty="0" smtClean="0"/>
              <a:t> </a:t>
            </a:r>
            <a:r>
              <a:rPr lang="en-US" altLang="ko-KR" b="1" dirty="0"/>
              <a:t>Model </a:t>
            </a:r>
            <a:r>
              <a:rPr lang="ko-KR" altLang="en-US" b="1" dirty="0"/>
              <a:t>클래스 이용해 값 전달하기</a:t>
            </a:r>
            <a:r>
              <a:rPr lang="en-US" altLang="ko-KR" b="1" dirty="0"/>
              <a:t> </a:t>
            </a:r>
            <a:endParaRPr lang="en-US" altLang="ko-KR" b="1" spc="-95" dirty="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226" y="2122077"/>
            <a:ext cx="7434470" cy="9049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Model </a:t>
            </a:r>
            <a:r>
              <a:rPr lang="ko-KR" altLang="en-US" sz="1200">
                <a:latin typeface="+mj-ea"/>
                <a:ea typeface="+mj-ea"/>
              </a:rPr>
              <a:t>클래스를 이용하면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메서드 호출 시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JSP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로 값을 바로 바인딩하여 전달할 수 있음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Model </a:t>
            </a:r>
            <a:r>
              <a:rPr lang="ko-KR" altLang="en-US" sz="1200">
                <a:latin typeface="+mj-ea"/>
                <a:ea typeface="+mj-ea"/>
              </a:rPr>
              <a:t>클래스의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addAttribute()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메서드</a:t>
            </a:r>
            <a:r>
              <a:rPr lang="ko-KR" altLang="en-US" sz="1200">
                <a:latin typeface="+mj-ea"/>
                <a:ea typeface="+mj-ea"/>
              </a:rPr>
              <a:t>는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 </a:t>
            </a:r>
            <a:r>
              <a:rPr lang="en-US" altLang="ko-KR" sz="1200" b="1">
                <a:solidFill>
                  <a:srgbClr val="800080"/>
                </a:solidFill>
                <a:latin typeface="+mj-ea"/>
                <a:ea typeface="+mj-ea"/>
              </a:rPr>
              <a:t>ModelAndView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의 </a:t>
            </a:r>
            <a:r>
              <a:rPr lang="en-US" altLang="ko-KR" sz="1200" b="1">
                <a:solidFill>
                  <a:srgbClr val="800080"/>
                </a:solidFill>
                <a:latin typeface="+mj-ea"/>
                <a:ea typeface="+mj-ea"/>
              </a:rPr>
              <a:t>addObject()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메서드와 같은 기능 수행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Model </a:t>
            </a:r>
            <a:r>
              <a:rPr lang="ko-KR" altLang="en-US" sz="1200">
                <a:latin typeface="+mj-ea"/>
                <a:ea typeface="+mj-ea"/>
              </a:rPr>
              <a:t>클래스는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따로 뷰 정보를 전달할 필요가 없을 때 사용하면 편리</a:t>
            </a:r>
            <a:r>
              <a:rPr lang="ko-KR" altLang="en-US" sz="1200">
                <a:latin typeface="+mj-ea"/>
                <a:ea typeface="+mj-ea"/>
              </a:rPr>
              <a:t>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409" y="1868557"/>
            <a:ext cx="2663686" cy="263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Model </a:t>
            </a:r>
            <a:r>
              <a:rPr lang="ko-KR" altLang="en-US" sz="1200" b="1">
                <a:latin typeface="+mj-ea"/>
                <a:ea typeface="+mj-ea"/>
              </a:rPr>
              <a:t>클래스</a:t>
            </a:r>
          </a:p>
        </p:txBody>
      </p:sp>
      <p:sp>
        <p:nvSpPr>
          <p:cNvPr id="7" name="직사각형 15365"/>
          <p:cNvSpPr txBox="1"/>
          <p:nvPr/>
        </p:nvSpPr>
        <p:spPr>
          <a:xfrm>
            <a:off x="0" y="3322227"/>
            <a:ext cx="9144000" cy="16004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ea typeface="한컴산뜻돋움"/>
              </a:rPr>
              <a:t>	public String </a:t>
            </a:r>
            <a:r>
              <a:rPr lang="en-US" altLang="ko-KR" sz="1400" dirty="0" smtClean="0">
                <a:ea typeface="한컴산뜻돋움"/>
              </a:rPr>
              <a:t>login2(</a:t>
            </a:r>
            <a:r>
              <a:rPr lang="en-US" altLang="ko-KR" sz="1400" b="1" dirty="0" smtClean="0">
                <a:solidFill>
                  <a:srgbClr val="FF0000"/>
                </a:solidFill>
                <a:ea typeface="한컴산뜻돋움"/>
              </a:rPr>
              <a:t>Model </a:t>
            </a:r>
            <a:r>
              <a:rPr lang="en-US" altLang="ko-KR" sz="1400" b="1" dirty="0" err="1">
                <a:solidFill>
                  <a:srgbClr val="FF0000"/>
                </a:solidFill>
                <a:ea typeface="한컴산뜻돋움"/>
              </a:rPr>
              <a:t>model</a:t>
            </a:r>
            <a:r>
              <a:rPr lang="en-US" altLang="ko-KR" sz="1400" dirty="0">
                <a:ea typeface="한컴산뜻돋움"/>
              </a:rPr>
              <a:t>,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	                   </a:t>
            </a:r>
            <a:r>
              <a:rPr lang="en-US" altLang="ko-KR" sz="1400" dirty="0" err="1">
                <a:ea typeface="한컴산뜻돋움"/>
              </a:rPr>
              <a:t>HttpServletRequest</a:t>
            </a:r>
            <a:r>
              <a:rPr lang="en-US" altLang="ko-KR" sz="1400" dirty="0">
                <a:ea typeface="한컴산뜻돋움"/>
              </a:rPr>
              <a:t> request, </a:t>
            </a:r>
            <a:r>
              <a:rPr lang="en-US" altLang="ko-KR" sz="1400" dirty="0" err="1">
                <a:ea typeface="한컴산뜻돋움"/>
              </a:rPr>
              <a:t>HttpServletResponse</a:t>
            </a:r>
            <a:r>
              <a:rPr lang="en-US" altLang="ko-KR" sz="1400" dirty="0">
                <a:ea typeface="한컴산뜻돋움"/>
              </a:rPr>
              <a:t> response) throws Exception {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dirty="0" err="1">
                <a:ea typeface="한컴산뜻돋움"/>
              </a:rPr>
              <a:t>request.setCharacterEncoding</a:t>
            </a:r>
            <a:r>
              <a:rPr lang="en-US" altLang="ko-KR" sz="1400" dirty="0">
                <a:ea typeface="한컴산뜻돋움"/>
              </a:rPr>
              <a:t>("utf-8");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b="1" dirty="0" err="1">
                <a:solidFill>
                  <a:srgbClr val="7030A0"/>
                </a:solidFill>
                <a:ea typeface="한컴산뜻돋움"/>
              </a:rPr>
              <a:t>model.addAttribute</a:t>
            </a:r>
            <a:r>
              <a:rPr lang="en-US" altLang="ko-KR" sz="1400" b="1" dirty="0">
                <a:solidFill>
                  <a:srgbClr val="7030A0"/>
                </a:solidFill>
                <a:ea typeface="한컴산뜻돋움"/>
              </a:rPr>
              <a:t>("</a:t>
            </a:r>
            <a:r>
              <a:rPr lang="en-US" altLang="ko-KR" sz="1400" b="1" dirty="0" err="1">
                <a:solidFill>
                  <a:srgbClr val="7030A0"/>
                </a:solidFill>
                <a:ea typeface="한컴산뜻돋움"/>
              </a:rPr>
              <a:t>userID</a:t>
            </a:r>
            <a:r>
              <a:rPr lang="en-US" altLang="ko-KR" sz="1400" b="1" dirty="0">
                <a:solidFill>
                  <a:srgbClr val="7030A0"/>
                </a:solidFill>
                <a:ea typeface="한컴산뜻돋움"/>
              </a:rPr>
              <a:t>", "</a:t>
            </a:r>
            <a:r>
              <a:rPr lang="en-US" altLang="ko-KR" sz="1400" b="1" dirty="0" err="1">
                <a:solidFill>
                  <a:srgbClr val="7030A0"/>
                </a:solidFill>
                <a:ea typeface="한컴산뜻돋움"/>
              </a:rPr>
              <a:t>hong</a:t>
            </a:r>
            <a:r>
              <a:rPr lang="en-US" altLang="ko-KR" sz="1400" b="1" dirty="0">
                <a:solidFill>
                  <a:srgbClr val="7030A0"/>
                </a:solidFill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dirty="0" err="1">
                <a:ea typeface="한컴산뜻돋움"/>
              </a:rPr>
              <a:t>model.addAttribute</a:t>
            </a:r>
            <a:r>
              <a:rPr lang="en-US" altLang="ko-KR" sz="1400" dirty="0">
                <a:ea typeface="한컴산뜻돋움"/>
              </a:rPr>
              <a:t>("</a:t>
            </a:r>
            <a:r>
              <a:rPr lang="en-US" altLang="ko-KR" sz="1400" dirty="0" err="1">
                <a:ea typeface="한컴산뜻돋움"/>
              </a:rPr>
              <a:t>userName</a:t>
            </a:r>
            <a:r>
              <a:rPr lang="en-US" altLang="ko-KR" sz="1400" dirty="0">
                <a:ea typeface="한컴산뜻돋움"/>
              </a:rPr>
              <a:t>", "</a:t>
            </a:r>
            <a:r>
              <a:rPr lang="ko-KR" altLang="en-US" sz="1400" dirty="0">
                <a:ea typeface="한컴산뜻돋움"/>
              </a:rPr>
              <a:t>홍길동</a:t>
            </a:r>
            <a:r>
              <a:rPr lang="en-US" altLang="ko-KR" sz="1400" dirty="0"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	</a:t>
            </a:r>
            <a:r>
              <a:rPr lang="en-US" altLang="ko-KR" sz="1400" b="1" dirty="0">
                <a:solidFill>
                  <a:srgbClr val="7030A0"/>
                </a:solidFill>
                <a:ea typeface="한컴산뜻돋움"/>
              </a:rPr>
              <a:t>return "result";</a:t>
            </a:r>
          </a:p>
          <a:p>
            <a:pPr>
              <a:defRPr/>
            </a:pPr>
            <a:r>
              <a:rPr lang="en-US" altLang="ko-KR" sz="1400" dirty="0">
                <a:ea typeface="한컴산뜻돋움"/>
              </a:rPr>
              <a:t>	}	</a:t>
            </a:r>
            <a:endParaRPr lang="en-US" altLang="ko-KR" sz="1400" dirty="0">
              <a:latin typeface="한컴산뜻돋움"/>
              <a:ea typeface="한컴산뜻돋움"/>
            </a:endParaRPr>
          </a:p>
        </p:txBody>
      </p:sp>
      <p:sp>
        <p:nvSpPr>
          <p:cNvPr id="8" name="직사각형 25605"/>
          <p:cNvSpPr txBox="1"/>
          <p:nvPr/>
        </p:nvSpPr>
        <p:spPr>
          <a:xfrm>
            <a:off x="2805473" y="4773982"/>
            <a:ext cx="4496107" cy="4438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6600"/>
            </a:solidFill>
            <a:prstDash val="sysDot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view(result.jsp) :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ModelandView </a:t>
            </a:r>
            <a:r>
              <a:rPr lang="ko-KR" altLang="en-US" sz="1200" b="1">
                <a:latin typeface="한컴산뜻돋움"/>
                <a:ea typeface="한컴산뜻돋움"/>
              </a:rPr>
              <a:t>사용할 경우 -&gt; </a:t>
            </a:r>
            <a:r>
              <a:rPr lang="en-US" altLang="ko-KR" sz="1200" b="1">
                <a:latin typeface="한컴산뜻돋움"/>
                <a:ea typeface="한컴산뜻돋움"/>
              </a:rPr>
              <a:t> mav.setViewName("result");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343</Words>
  <Application>Microsoft Office PowerPoint</Application>
  <PresentationFormat>화면 슬라이드 쇼(4:3)</PresentationFormat>
  <Paragraphs>100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한컴산뜻돋움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Jong00</cp:lastModifiedBy>
  <cp:revision>822</cp:revision>
  <dcterms:created xsi:type="dcterms:W3CDTF">2018-08-29T04:30:46Z</dcterms:created>
  <dcterms:modified xsi:type="dcterms:W3CDTF">2023-03-16T00:34:35Z</dcterms:modified>
  <cp:version/>
</cp:coreProperties>
</file>