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1"/>
  </p:sldMasterIdLst>
  <p:notesMasterIdLst>
    <p:notesMasterId r:id="rId76"/>
  </p:notesMasterIdLst>
  <p:sldIdLst>
    <p:sldId id="257" r:id="rId2"/>
    <p:sldId id="258" r:id="rId3"/>
    <p:sldId id="259" r:id="rId4"/>
    <p:sldId id="260" r:id="rId5"/>
    <p:sldId id="261" r:id="rId6"/>
    <p:sldId id="262" r:id="rId7"/>
    <p:sldId id="32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24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28" r:id="rId65"/>
    <p:sldId id="317" r:id="rId66"/>
    <p:sldId id="329" r:id="rId67"/>
    <p:sldId id="318" r:id="rId68"/>
    <p:sldId id="330" r:id="rId69"/>
    <p:sldId id="319" r:id="rId70"/>
    <p:sldId id="320" r:id="rId71"/>
    <p:sldId id="321" r:id="rId72"/>
    <p:sldId id="322" r:id="rId73"/>
    <p:sldId id="323" r:id="rId74"/>
    <p:sldId id="325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91" d="100"/>
          <a:sy n="91" d="100"/>
        </p:scale>
        <p:origin x="1056" y="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90/pro26/test/main2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26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애너테이션 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09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26.1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 애너테이션이란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26.2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 애너테이션 이용해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URL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요청 실습하기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26.3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 애너테이션 이용해 로그인 기능 구현하기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26.4 @Autowired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이용해 빈 주입하기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47425" y="1767214"/>
            <a:ext cx="6742251" cy="2329986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직사각형 2052"/>
          <p:cNvSpPr/>
          <p:nvPr/>
        </p:nvSpPr>
        <p:spPr>
          <a:xfrm>
            <a:off x="5619996" y="2920540"/>
            <a:ext cx="457200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그림 512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584176"/>
            <a:ext cx="9144000" cy="4302714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</p:pic>
      <p:pic>
        <p:nvPicPr>
          <p:cNvPr id="5131" name="그림 513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93228" y="3276364"/>
            <a:ext cx="4078650" cy="151052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125" name="직사각형 5124"/>
          <p:cNvSpPr/>
          <p:nvPr/>
        </p:nvSpPr>
        <p:spPr>
          <a:xfrm>
            <a:off x="0" y="2592288"/>
            <a:ext cx="3762375" cy="789513"/>
          </a:xfrm>
          <a:prstGeom prst="rec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sp>
        <p:nvSpPr>
          <p:cNvPr id="5127" name="직사각형 5126"/>
          <p:cNvSpPr/>
          <p:nvPr/>
        </p:nvSpPr>
        <p:spPr>
          <a:xfrm>
            <a:off x="0" y="3429000"/>
            <a:ext cx="4307898" cy="1115487"/>
          </a:xfrm>
          <a:prstGeom prst="rec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</p:sp>
      <p:sp>
        <p:nvSpPr>
          <p:cNvPr id="5129" name="직사각형 5128"/>
          <p:cNvSpPr/>
          <p:nvPr/>
        </p:nvSpPr>
        <p:spPr>
          <a:xfrm>
            <a:off x="0" y="4587782"/>
            <a:ext cx="4307898" cy="1264227"/>
          </a:xfrm>
          <a:prstGeom prst="rec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</p:sp>
      <p:grpSp>
        <p:nvGrpSpPr>
          <p:cNvPr id="5139" name="그룹 5138"/>
          <p:cNvGrpSpPr/>
          <p:nvPr/>
        </p:nvGrpSpPr>
        <p:grpSpPr>
          <a:xfrm>
            <a:off x="3774368" y="2349726"/>
            <a:ext cx="5262636" cy="3077737"/>
            <a:chOff x="3774368" y="2349726"/>
            <a:chExt cx="5262636" cy="3077737"/>
          </a:xfrm>
        </p:grpSpPr>
        <p:grpSp>
          <p:nvGrpSpPr>
            <p:cNvPr id="5137" name="그룹 5136"/>
            <p:cNvGrpSpPr/>
            <p:nvPr/>
          </p:nvGrpSpPr>
          <p:grpSpPr>
            <a:xfrm>
              <a:off x="3774368" y="2349726"/>
              <a:ext cx="5262636" cy="3077736"/>
              <a:chOff x="3740278" y="2349726"/>
              <a:chExt cx="5262636" cy="3077736"/>
            </a:xfrm>
          </p:grpSpPr>
          <p:sp>
            <p:nvSpPr>
              <p:cNvPr id="5126" name="자유형 5125"/>
              <p:cNvSpPr/>
              <p:nvPr/>
            </p:nvSpPr>
            <p:spPr>
              <a:xfrm>
                <a:off x="3740278" y="2660317"/>
                <a:ext cx="2074546" cy="499007"/>
              </a:xfrm>
              <a:custGeom>
                <a:avLst/>
                <a:gdLst>
                  <a:gd name="connsiteX0" fmla="*/ -3880 w 2074546"/>
                  <a:gd name="connsiteY0" fmla="*/ 282237 h 499007"/>
                  <a:gd name="connsiteX1" fmla="*/ 879347 w 2074546"/>
                  <a:gd name="connsiteY1" fmla="*/ 498714 h 499007"/>
                  <a:gd name="connsiteX2" fmla="*/ 1909778 w 2074546"/>
                  <a:gd name="connsiteY2" fmla="*/ 282237 h 499007"/>
                  <a:gd name="connsiteX3" fmla="*/ 2074301 w 2074546"/>
                  <a:gd name="connsiteY3" fmla="*/ -3512 h 49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4546" h="499007">
                    <a:moveTo>
                      <a:pt x="-3880" y="282237"/>
                    </a:moveTo>
                    <a:cubicBezTo>
                      <a:pt x="143324" y="318316"/>
                      <a:pt x="560403" y="498714"/>
                      <a:pt x="879347" y="498714"/>
                    </a:cubicBezTo>
                    <a:cubicBezTo>
                      <a:pt x="1198290" y="498714"/>
                      <a:pt x="1710619" y="365941"/>
                      <a:pt x="1909778" y="282237"/>
                    </a:cubicBezTo>
                    <a:cubicBezTo>
                      <a:pt x="2108937" y="198532"/>
                      <a:pt x="2046880" y="44112"/>
                      <a:pt x="2074301" y="-3512"/>
                    </a:cubicBezTo>
                  </a:path>
                </a:pathLst>
              </a:custGeom>
              <a:ln>
                <a:solidFill>
                  <a:schemeClr val="accent6">
                    <a:lumMod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5128" name="자유형 5127"/>
              <p:cNvSpPr/>
              <p:nvPr/>
            </p:nvSpPr>
            <p:spPr>
              <a:xfrm>
                <a:off x="4295683" y="2507218"/>
                <a:ext cx="4047466" cy="1597238"/>
              </a:xfrm>
              <a:custGeom>
                <a:avLst/>
                <a:gdLst>
                  <a:gd name="connsiteX0" fmla="*/ -5103 w 4047466"/>
                  <a:gd name="connsiteY0" fmla="*/ 1555004 h 1597238"/>
                  <a:gd name="connsiteX1" fmla="*/ 1873919 w 4047466"/>
                  <a:gd name="connsiteY1" fmla="*/ 1563664 h 1597238"/>
                  <a:gd name="connsiteX2" fmla="*/ 3675009 w 4047466"/>
                  <a:gd name="connsiteY2" fmla="*/ 1070095 h 1597238"/>
                  <a:gd name="connsiteX3" fmla="*/ 4047351 w 4047466"/>
                  <a:gd name="connsiteY3" fmla="*/ -3632 h 159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47466" h="1597238">
                    <a:moveTo>
                      <a:pt x="-5103" y="1555004"/>
                    </a:moveTo>
                    <a:cubicBezTo>
                      <a:pt x="308066" y="1556447"/>
                      <a:pt x="1260566" y="1644481"/>
                      <a:pt x="1873919" y="1563664"/>
                    </a:cubicBezTo>
                    <a:cubicBezTo>
                      <a:pt x="2487271" y="1482845"/>
                      <a:pt x="3312771" y="1331311"/>
                      <a:pt x="3675009" y="1070095"/>
                    </a:cubicBezTo>
                    <a:cubicBezTo>
                      <a:pt x="4037247" y="808879"/>
                      <a:pt x="3985295" y="175322"/>
                      <a:pt x="4047351" y="-3632"/>
                    </a:cubicBezTo>
                  </a:path>
                </a:pathLst>
              </a:cu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5130" name="자유형 5129"/>
              <p:cNvSpPr/>
              <p:nvPr/>
            </p:nvSpPr>
            <p:spPr>
              <a:xfrm>
                <a:off x="4303792" y="2349726"/>
                <a:ext cx="4699122" cy="3077737"/>
              </a:xfrm>
              <a:custGeom>
                <a:avLst/>
                <a:gdLst>
                  <a:gd name="connsiteX0" fmla="*/ -4553 w 4699122"/>
                  <a:gd name="connsiteY0" fmla="*/ 2844192 h 3077737"/>
                  <a:gd name="connsiteX1" fmla="*/ 2662446 w 4699122"/>
                  <a:gd name="connsiteY1" fmla="*/ 2956760 h 3077737"/>
                  <a:gd name="connsiteX2" fmla="*/ 4558786 w 4699122"/>
                  <a:gd name="connsiteY2" fmla="*/ 913215 h 3077737"/>
                  <a:gd name="connsiteX3" fmla="*/ 4558786 w 4699122"/>
                  <a:gd name="connsiteY3" fmla="*/ -4648 h 307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122" h="3077737">
                    <a:moveTo>
                      <a:pt x="-4553" y="2844192"/>
                    </a:moveTo>
                    <a:cubicBezTo>
                      <a:pt x="439946" y="2862953"/>
                      <a:pt x="1901889" y="3278589"/>
                      <a:pt x="2662446" y="2956760"/>
                    </a:cubicBezTo>
                    <a:cubicBezTo>
                      <a:pt x="3423002" y="2634930"/>
                      <a:pt x="4242729" y="1406783"/>
                      <a:pt x="4558786" y="913215"/>
                    </a:cubicBezTo>
                    <a:cubicBezTo>
                      <a:pt x="4874842" y="419647"/>
                      <a:pt x="4558785" y="148328"/>
                      <a:pt x="4558786" y="-4648"/>
                    </a:cubicBezTo>
                  </a:path>
                </a:pathLst>
              </a:custGeom>
              <a:ln>
                <a:solidFill>
                  <a:schemeClr val="accent4">
                    <a:lumMod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5134" name="자유형 5133"/>
              <p:cNvSpPr/>
              <p:nvPr/>
            </p:nvSpPr>
            <p:spPr>
              <a:xfrm>
                <a:off x="5627312" y="2951982"/>
                <a:ext cx="366300" cy="421653"/>
              </a:xfrm>
              <a:custGeom>
                <a:avLst/>
                <a:gdLst>
                  <a:gd name="connsiteX0" fmla="*/ -3232 w 366300"/>
                  <a:gd name="connsiteY0" fmla="*/ -768 h 421653"/>
                  <a:gd name="connsiteX1" fmla="*/ 299835 w 366300"/>
                  <a:gd name="connsiteY1" fmla="*/ 155095 h 421653"/>
                  <a:gd name="connsiteX2" fmla="*/ 360449 w 366300"/>
                  <a:gd name="connsiteY2" fmla="*/ 397549 h 421653"/>
                  <a:gd name="connsiteX3" fmla="*/ 204585 w 366300"/>
                  <a:gd name="connsiteY3" fmla="*/ 414868 h 4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300" h="421653">
                    <a:moveTo>
                      <a:pt x="-3232" y="-768"/>
                    </a:moveTo>
                    <a:cubicBezTo>
                      <a:pt x="47278" y="25208"/>
                      <a:pt x="239221" y="88708"/>
                      <a:pt x="299835" y="155095"/>
                    </a:cubicBezTo>
                    <a:cubicBezTo>
                      <a:pt x="360448" y="221481"/>
                      <a:pt x="376324" y="354254"/>
                      <a:pt x="360449" y="397549"/>
                    </a:cubicBezTo>
                    <a:cubicBezTo>
                      <a:pt x="344573" y="440845"/>
                      <a:pt x="230562" y="411981"/>
                      <a:pt x="204585" y="414868"/>
                    </a:cubicBezTo>
                  </a:path>
                </a:pathLst>
              </a:custGeom>
              <a:ln>
                <a:solidFill>
                  <a:schemeClr val="accent6">
                    <a:lumMod val="9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5136" name="자유형 5135"/>
              <p:cNvSpPr/>
              <p:nvPr/>
            </p:nvSpPr>
            <p:spPr>
              <a:xfrm>
                <a:off x="5750033" y="3058708"/>
                <a:ext cx="3195210" cy="491735"/>
              </a:xfrm>
              <a:custGeom>
                <a:avLst/>
                <a:gdLst>
                  <a:gd name="connsiteX0" fmla="*/ 3199137 w 3195210"/>
                  <a:gd name="connsiteY0" fmla="*/ 39710 h 491735"/>
                  <a:gd name="connsiteX1" fmla="*/ 2835455 w 3195210"/>
                  <a:gd name="connsiteY1" fmla="*/ 22392 h 491735"/>
                  <a:gd name="connsiteX2" fmla="*/ 2636295 w 3195210"/>
                  <a:gd name="connsiteY2" fmla="*/ 394733 h 491735"/>
                  <a:gd name="connsiteX3" fmla="*/ 1848318 w 3195210"/>
                  <a:gd name="connsiteY3" fmla="*/ 489983 h 491735"/>
                  <a:gd name="connsiteX4" fmla="*/ -4727 w 3195210"/>
                  <a:gd name="connsiteY4" fmla="*/ 446688 h 49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210" h="491735">
                    <a:moveTo>
                      <a:pt x="3199137" y="39710"/>
                    </a:moveTo>
                    <a:cubicBezTo>
                      <a:pt x="3138522" y="36824"/>
                      <a:pt x="2929262" y="-36778"/>
                      <a:pt x="2835455" y="22392"/>
                    </a:cubicBezTo>
                    <a:cubicBezTo>
                      <a:pt x="2741648" y="81562"/>
                      <a:pt x="2800818" y="316801"/>
                      <a:pt x="2636295" y="394733"/>
                    </a:cubicBezTo>
                    <a:cubicBezTo>
                      <a:pt x="2471772" y="472664"/>
                      <a:pt x="2288488" y="481324"/>
                      <a:pt x="1848318" y="489983"/>
                    </a:cubicBezTo>
                    <a:cubicBezTo>
                      <a:pt x="1408148" y="498642"/>
                      <a:pt x="304114" y="453903"/>
                      <a:pt x="-4727" y="446688"/>
                    </a:cubicBezTo>
                  </a:path>
                </a:pathLst>
              </a:custGeom>
              <a:ln>
                <a:solidFill>
                  <a:schemeClr val="accent4">
                    <a:lumMod val="7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5138" name="자유형 5137"/>
            <p:cNvSpPr/>
            <p:nvPr/>
          </p:nvSpPr>
          <p:spPr>
            <a:xfrm>
              <a:off x="7322866" y="2755099"/>
              <a:ext cx="975699" cy="982955"/>
            </a:xfrm>
            <a:custGeom>
              <a:avLst/>
              <a:gdLst>
                <a:gd name="connsiteX0" fmla="*/ 976871 w 975699"/>
                <a:gd name="connsiteY0" fmla="*/ 213432 h 982955"/>
                <a:gd name="connsiteX1" fmla="*/ 751737 w 975699"/>
                <a:gd name="connsiteY1" fmla="*/ 5614 h 982955"/>
                <a:gd name="connsiteX2" fmla="*/ 440008 w 975699"/>
                <a:gd name="connsiteY2" fmla="*/ 109523 h 982955"/>
                <a:gd name="connsiteX3" fmla="*/ 275486 w 975699"/>
                <a:gd name="connsiteY3" fmla="*/ 629069 h 982955"/>
                <a:gd name="connsiteX4" fmla="*/ -1604 w 975699"/>
                <a:gd name="connsiteY4" fmla="*/ 984091 h 9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5699" h="982955">
                  <a:moveTo>
                    <a:pt x="976871" y="213432"/>
                  </a:moveTo>
                  <a:cubicBezTo>
                    <a:pt x="939348" y="178796"/>
                    <a:pt x="841213" y="22932"/>
                    <a:pt x="751737" y="5614"/>
                  </a:cubicBezTo>
                  <a:cubicBezTo>
                    <a:pt x="662258" y="-11704"/>
                    <a:pt x="519383" y="5614"/>
                    <a:pt x="440008" y="109523"/>
                  </a:cubicBezTo>
                  <a:cubicBezTo>
                    <a:pt x="360634" y="213432"/>
                    <a:pt x="349088" y="483307"/>
                    <a:pt x="275486" y="629069"/>
                  </a:cubicBezTo>
                  <a:cubicBezTo>
                    <a:pt x="201884" y="774830"/>
                    <a:pt x="44576" y="924920"/>
                    <a:pt x="-1604" y="984091"/>
                  </a:cubicBezTo>
                </a:path>
              </a:pathLst>
            </a:cu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5140" name="자유형 5139"/>
          <p:cNvSpPr/>
          <p:nvPr/>
        </p:nvSpPr>
        <p:spPr>
          <a:xfrm>
            <a:off x="3013469" y="1163239"/>
            <a:ext cx="2724748" cy="345520"/>
          </a:xfrm>
          <a:custGeom>
            <a:avLst/>
            <a:gdLst>
              <a:gd name="connsiteX0" fmla="*/ 2149 w 2724748"/>
              <a:gd name="connsiteY0" fmla="*/ 287729 h 345520"/>
              <a:gd name="connsiteX1" fmla="*/ 51754 w 2724748"/>
              <a:gd name="connsiteY1" fmla="*/ 27299 h 345520"/>
              <a:gd name="connsiteX2" fmla="*/ 485805 w 2724748"/>
              <a:gd name="connsiteY2" fmla="*/ 14897 h 345520"/>
              <a:gd name="connsiteX3" fmla="*/ 1552329 w 2724748"/>
              <a:gd name="connsiteY3" fmla="*/ 101707 h 345520"/>
              <a:gd name="connsiteX4" fmla="*/ 2395628 w 2724748"/>
              <a:gd name="connsiteY4" fmla="*/ 64503 h 345520"/>
              <a:gd name="connsiteX5" fmla="*/ 2693263 w 2724748"/>
              <a:gd name="connsiteY5" fmla="*/ 27299 h 345520"/>
              <a:gd name="connsiteX6" fmla="*/ 2718065 w 2724748"/>
              <a:gd name="connsiteY6" fmla="*/ 349736 h 34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48" h="345520">
                <a:moveTo>
                  <a:pt x="2149" y="287729"/>
                </a:moveTo>
                <a:cubicBezTo>
                  <a:pt x="10416" y="244324"/>
                  <a:pt x="-28855" y="72771"/>
                  <a:pt x="51754" y="27299"/>
                </a:cubicBezTo>
                <a:cubicBezTo>
                  <a:pt x="132364" y="-18172"/>
                  <a:pt x="235709" y="2496"/>
                  <a:pt x="485805" y="14897"/>
                </a:cubicBezTo>
                <a:cubicBezTo>
                  <a:pt x="735901" y="27299"/>
                  <a:pt x="1234025" y="93440"/>
                  <a:pt x="1552329" y="101707"/>
                </a:cubicBezTo>
                <a:cubicBezTo>
                  <a:pt x="1870633" y="109975"/>
                  <a:pt x="2205472" y="76905"/>
                  <a:pt x="2395628" y="64503"/>
                </a:cubicBezTo>
                <a:cubicBezTo>
                  <a:pt x="2585783" y="52102"/>
                  <a:pt x="2639523" y="-20239"/>
                  <a:pt x="2693263" y="27299"/>
                </a:cubicBezTo>
                <a:cubicBezTo>
                  <a:pt x="2747002" y="74838"/>
                  <a:pt x="2713931" y="295997"/>
                  <a:pt x="2718065" y="349736"/>
                </a:cubicBezTo>
              </a:path>
            </a:pathLst>
          </a:custGeom>
          <a:ln w="635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124" name="직사각형 12"/>
          <p:cNvSpPr txBox="1"/>
          <p:nvPr/>
        </p:nvSpPr>
        <p:spPr>
          <a:xfrm>
            <a:off x="428617" y="1342159"/>
            <a:ext cx="8286756" cy="521569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함초롬돋움"/>
                <a:ea typeface="함초롬돋움"/>
              </a:rPr>
              <a:t>package com.spring.ex01;</a:t>
            </a:r>
          </a:p>
          <a:p>
            <a:endParaRPr lang="en-US" altLang="ko-KR" sz="1200">
              <a:latin typeface="함초롬돋움"/>
              <a:ea typeface="함초롬돋움"/>
            </a:endParaRPr>
          </a:p>
          <a:p>
            <a:r>
              <a:rPr lang="en-US" altLang="ko-KR" sz="1200">
                <a:latin typeface="함초롬돋움"/>
                <a:ea typeface="함초롬돋움"/>
              </a:rPr>
              <a:t>import javax.servlet.http.HttpServletRequest;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import javax.servlet.http.HttpServletResponse;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import org.springframework.stereotype.Controller;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import org.springframework.web.bind.annotation.RequestMapping;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import org.springframework.web.bind.annotation.RequestMethod;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import org.springframework.web.servlet.ModelAndView;</a:t>
            </a:r>
          </a:p>
          <a:p>
            <a:endParaRPr lang="en-US" altLang="ko-KR" sz="1200">
              <a:latin typeface="함초롬돋움"/>
              <a:ea typeface="함초롬돋움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함초롬돋움"/>
                <a:ea typeface="함초롬돋움"/>
              </a:rPr>
              <a:t>@Controller("mainController")</a:t>
            </a:r>
          </a:p>
          <a:p>
            <a:r>
              <a:rPr lang="en-US" altLang="ko-KR" sz="1200" b="1" u="sng">
                <a:solidFill>
                  <a:srgbClr val="0000FF"/>
                </a:solidFill>
                <a:latin typeface="함초롬돋움"/>
                <a:ea typeface="함초롬돋움"/>
              </a:rPr>
              <a:t>@RequestMapping("/test")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public class MainController {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</a:t>
            </a:r>
            <a:r>
              <a:rPr lang="en-US" altLang="ko-KR" sz="1200" b="1" u="sng">
                <a:solidFill>
                  <a:srgbClr val="0000FF"/>
                </a:solidFill>
                <a:latin typeface="함초롬돋움"/>
                <a:ea typeface="함초롬돋움"/>
              </a:rPr>
              <a:t>@RequestMapping(value="/main1.do" ,method=RequestMethod.GET)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public ModelAndView main1(HttpServletRequest request, HttpServletResponse response)  throws Exception{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ModelAndView mav=new ModelAndView();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mav.addObject("msg","main1");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mav.setViewName("main");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return mav;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}</a:t>
            </a:r>
          </a:p>
          <a:p>
            <a:endParaRPr lang="en-US" altLang="ko-KR" sz="1200">
              <a:latin typeface="함초롬돋움"/>
              <a:ea typeface="함초롬돋움"/>
            </a:endParaRPr>
          </a:p>
          <a:p>
            <a:r>
              <a:rPr lang="en-US" altLang="ko-KR" sz="1200">
                <a:latin typeface="함초롬돋움"/>
                <a:ea typeface="함초롬돋움"/>
              </a:rPr>
              <a:t>   </a:t>
            </a:r>
            <a:r>
              <a:rPr lang="en-US" altLang="ko-KR" sz="1200" b="1" u="sng">
                <a:solidFill>
                  <a:srgbClr val="0000FF"/>
                </a:solidFill>
                <a:latin typeface="함초롬돋움"/>
                <a:ea typeface="함초롬돋움"/>
              </a:rPr>
              <a:t>@RequestMapping(value="/main2.do" ,method = RequestMethod.GET)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public ModelAndView main2(HttpServletRequest request, HttpServletResponse response) throws Exception{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ModelAndView mav=new ModelAndView();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mav.addObject("msg","main2");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mav.setViewName("main");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   return mav;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   }</a:t>
            </a:r>
          </a:p>
          <a:p>
            <a:r>
              <a:rPr lang="en-US" altLang="ko-KR" sz="1200">
                <a:latin typeface="함초롬돋움"/>
                <a:ea typeface="함초롬돋움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530626"/>
            <a:ext cx="7464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다음은 컨트롤러에서 </a:t>
            </a:r>
            <a:r>
              <a:rPr lang="en-US" altLang="ko-KR" sz="1200">
                <a:latin typeface="+mj-ea"/>
                <a:ea typeface="+mj-ea"/>
              </a:rPr>
              <a:t>ModelAndView</a:t>
            </a:r>
            <a:r>
              <a:rPr lang="ko-KR" altLang="en-US" sz="1200">
                <a:latin typeface="+mj-ea"/>
                <a:ea typeface="+mj-ea"/>
              </a:rPr>
              <a:t>에 뷰이름으로 설정한 </a:t>
            </a:r>
            <a:r>
              <a:rPr lang="en-US" altLang="ko-KR" sz="1200">
                <a:latin typeface="+mj-ea"/>
                <a:ea typeface="+mj-ea"/>
              </a:rPr>
              <a:t>main.jsp</a:t>
            </a:r>
            <a:r>
              <a:rPr lang="ko-KR" altLang="en-US" sz="1200">
                <a:latin typeface="+mj-ea"/>
                <a:ea typeface="+mj-ea"/>
              </a:rPr>
              <a:t>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5374" y="1837443"/>
            <a:ext cx="6748670" cy="4195608"/>
            <a:chOff x="457200" y="2085975"/>
            <a:chExt cx="8229600" cy="54578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2085975"/>
              <a:ext cx="8229600" cy="268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57200" y="4772025"/>
              <a:ext cx="8162925" cy="277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148" name="직사각형 6147"/>
          <p:cNvSpPr txBox="1"/>
          <p:nvPr/>
        </p:nvSpPr>
        <p:spPr>
          <a:xfrm>
            <a:off x="0" y="1447106"/>
            <a:ext cx="9144000" cy="356113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&lt;%@ taglib prefix="c" uri="http://java.sun.com/jsp/jstl/core"  %&gt;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&lt;title&gt;결과창&lt;/title&gt;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&lt;h1&gt;안녕하세요!!&lt;/h1&gt;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&lt;h1&gt;${msg} 페이지입니다!!&lt;/h1&gt;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2" y="1590261"/>
            <a:ext cx="7762460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http://localhost:8090/pro26/test/main1.do     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en-US" altLang="ko-KR" sz="1200">
                <a:latin typeface="+mj-ea"/>
                <a:ea typeface="+mj-ea"/>
                <a:hlinkClick r:id="rId2"/>
              </a:rPr>
              <a:t>http://localhost:8090/pro26/test/main2.do</a:t>
            </a:r>
            <a:r>
              <a:rPr lang="ko-KR" altLang="en-US" sz="1200">
                <a:latin typeface="+mj-ea"/>
                <a:ea typeface="+mj-ea"/>
              </a:rPr>
              <a:t> 로 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각각 요청하여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결과를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084849" y="2905023"/>
            <a:ext cx="2941955" cy="15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474900" y="2909699"/>
            <a:ext cx="2910205" cy="1510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6"/>
            <a:ext cx="7722704" cy="267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다음은 로그인 기능과 관련된 자바 파일과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위치입니다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 도전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!!!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4913" y="1941865"/>
            <a:ext cx="2266950" cy="44577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3075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057460" y="2400764"/>
            <a:ext cx="3781425" cy="16383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pic>
        <p:nvPicPr>
          <p:cNvPr id="3076" name="그림 5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089406" y="4694250"/>
            <a:ext cx="3524250" cy="1876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3077" name="TextBox 4"/>
          <p:cNvSpPr txBox="1"/>
          <p:nvPr/>
        </p:nvSpPr>
        <p:spPr>
          <a:xfrm>
            <a:off x="3900025" y="1925390"/>
            <a:ext cx="4861845" cy="450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http://localhost:8090/pro26/test/loginForm.do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 요청하여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   로그인창에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와 이름을 입력한 후 로그인을 클릭합니다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 Light"/>
              <a:ea typeface="맑은 고딕"/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3981915" y="4305323"/>
            <a:ext cx="4572000" cy="2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http://localhost:8090/test/login.do</a:t>
            </a:r>
            <a:r>
              <a:rPr lang="ko-KR" altLang="en-US" sz="1200">
                <a:latin typeface="+mj-ea"/>
                <a:ea typeface="+mj-ea"/>
              </a:rPr>
              <a:t>로 요청을 보냅니다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/>
          </a:p>
        </p:txBody>
      </p:sp>
      <p:sp>
        <p:nvSpPr>
          <p:cNvPr id="3079" name="자유형: 도형 3078"/>
          <p:cNvSpPr/>
          <p:nvPr/>
        </p:nvSpPr>
        <p:spPr>
          <a:xfrm>
            <a:off x="2838696" y="3367085"/>
            <a:ext cx="1259433" cy="2257171"/>
          </a:xfrm>
          <a:custGeom>
            <a:avLst/>
            <a:gdLst>
              <a:gd name="connsiteX0" fmla="*/ -3266 w 1259433"/>
              <a:gd name="connsiteY0" fmla="*/ 2257310 h 2257171"/>
              <a:gd name="connsiteX1" fmla="*/ 670453 w 1259433"/>
              <a:gd name="connsiteY1" fmla="*/ 1943681 h 2257171"/>
              <a:gd name="connsiteX2" fmla="*/ 763380 w 1259433"/>
              <a:gd name="connsiteY2" fmla="*/ 212920 h 2257171"/>
              <a:gd name="connsiteX3" fmla="*/ 1262862 w 1259433"/>
              <a:gd name="connsiteY3" fmla="*/ 3834 h 22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433" h="2257171">
                <a:moveTo>
                  <a:pt x="-3266" y="2257310"/>
                </a:moveTo>
                <a:cubicBezTo>
                  <a:pt x="109020" y="2205038"/>
                  <a:pt x="542679" y="2284412"/>
                  <a:pt x="670453" y="1943681"/>
                </a:cubicBezTo>
                <a:cubicBezTo>
                  <a:pt x="798227" y="1602949"/>
                  <a:pt x="664645" y="536227"/>
                  <a:pt x="763380" y="212920"/>
                </a:cubicBezTo>
                <a:cubicBezTo>
                  <a:pt x="862115" y="-110387"/>
                  <a:pt x="1179615" y="38682"/>
                  <a:pt x="1262862" y="3834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80" name="자유형: 도형 3079"/>
          <p:cNvSpPr/>
          <p:nvPr/>
        </p:nvSpPr>
        <p:spPr>
          <a:xfrm>
            <a:off x="2677009" y="5752541"/>
            <a:ext cx="1385994" cy="197554"/>
          </a:xfrm>
          <a:custGeom>
            <a:avLst/>
            <a:gdLst>
              <a:gd name="connsiteX0" fmla="*/ -4200 w 1385994"/>
              <a:gd name="connsiteY0" fmla="*/ 197098 h 197554"/>
              <a:gd name="connsiteX1" fmla="*/ 1389701 w 1385994"/>
              <a:gd name="connsiteY1" fmla="*/ -371 h 19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994" h="197554">
                <a:moveTo>
                  <a:pt x="-4200" y="197098"/>
                </a:moveTo>
                <a:cubicBezTo>
                  <a:pt x="228116" y="164186"/>
                  <a:pt x="1157384" y="32540"/>
                  <a:pt x="1389701" y="-371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직사각형 9220"/>
          <p:cNvSpPr txBox="1"/>
          <p:nvPr/>
        </p:nvSpPr>
        <p:spPr>
          <a:xfrm>
            <a:off x="0" y="524756"/>
            <a:ext cx="9144000" cy="57503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@Controller("loginController")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@RequestMapping("/test")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MainController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@RequestMapping(value="/loginForm.do" ,method=RequestMethod.GET)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loginForm(HttpServletRequest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mav.setViewName("loginForm");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------------------------------------------------------------------------------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@Controller("loginController")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LoginController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@RequestMapping(value = "/test/loginForm.do", method = RequestMethod.GET)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loginForm(HttpServletRequest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mav.setViewName("loginForm");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@RequestMapping(value = "/test/login.do", method={RequestMethod.GET,RequestMethod.POST})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login(HttpServletRequest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mav.setViewName("result");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userID = request.getParameter("userID");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userName = request.getParameter("userName");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mav.addObject("userID", userID);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mav.addObject("userName", userName);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9222" name="TextBox 9221"/>
          <p:cNvSpPr txBox="1"/>
          <p:nvPr/>
        </p:nvSpPr>
        <p:spPr>
          <a:xfrm>
            <a:off x="7305477" y="2292945"/>
            <a:ext cx="833437" cy="3150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/>
              <a:t>혹은</a:t>
            </a:r>
          </a:p>
        </p:txBody>
      </p:sp>
      <p:sp>
        <p:nvSpPr>
          <p:cNvPr id="9223" name="TextBox 9222"/>
          <p:cNvSpPr txBox="1"/>
          <p:nvPr/>
        </p:nvSpPr>
        <p:spPr>
          <a:xfrm>
            <a:off x="7384851" y="139897"/>
            <a:ext cx="902891" cy="31539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/>
              <a:t>도전</a:t>
            </a:r>
            <a:r>
              <a:rPr lang="en-US" altLang="ko-KR" sz="1500" b="1"/>
              <a:t>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550505"/>
            <a:ext cx="7573617" cy="2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실습 시 한글 깨짐 현상을 방지하기 위해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한글 필터 기능을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37266" y="1898700"/>
            <a:ext cx="7230925" cy="3835062"/>
            <a:chOff x="461963" y="1962150"/>
            <a:chExt cx="8220075" cy="459623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1963" y="1962150"/>
              <a:ext cx="8220075" cy="293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1963" y="4891509"/>
              <a:ext cx="8181975" cy="166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20" name="직사각형 2052"/>
          <p:cNvSpPr/>
          <p:nvPr/>
        </p:nvSpPr>
        <p:spPr>
          <a:xfrm>
            <a:off x="1242286" y="2436884"/>
            <a:ext cx="792039" cy="258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221" name="TextBox 9220"/>
          <p:cNvSpPr txBox="1"/>
          <p:nvPr/>
        </p:nvSpPr>
        <p:spPr>
          <a:xfrm>
            <a:off x="0" y="5811870"/>
            <a:ext cx="9144000" cy="815803"/>
          </a:xfrm>
          <a:prstGeom prst="rect">
            <a:avLst/>
          </a:prstGeom>
          <a:ln w="25400"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ModelAndView addMember(HttpServletRequest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//</a:t>
            </a:r>
            <a:r>
              <a:rPr lang="ko-KR" altLang="en-US" sz="1200" b="1">
                <a:ea typeface="한컴산뜻돋움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request.setCharacterEncoding("utf-8");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직사각형 9220"/>
          <p:cNvSpPr txBox="1"/>
          <p:nvPr/>
        </p:nvSpPr>
        <p:spPr>
          <a:xfrm>
            <a:off x="0" y="524756"/>
            <a:ext cx="9144000" cy="53939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&lt;web-app 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xmlns="http://java.sun.com/xml/ns/javaee"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xsi:schemaLocation="http://java.sun.com/xml/ns/javaee http://java.sun.com/xml/ns/javaee/web-app_3_0.xsd"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id="WebApp_ID" version="3.0"&gt;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&lt;filter&gt;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&lt;filter-name&gt;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encodingFilter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&lt;/filter-name&gt;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&lt;filter-class&gt;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org.springframework.web.filter.CharacterEncodingFilter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&lt;/filter-class&gt;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&lt;init-param&gt;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&lt;param-name&gt;encoding&lt;/param-name&gt;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&lt;param-value&gt;UTF-8&lt;/param-value&gt;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&lt;/init-param&gt;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&lt;/filter&gt;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&lt;filter-mapping&gt;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&lt;filter-name&gt;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encodingFilter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&lt;/filter-name&gt;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&lt;url-pattern&gt;/*&lt;/url-pattern&gt;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&lt;/filter-mapping&gt; 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&lt;servlet&gt;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&lt;servlet-name&gt;action&lt;/servlet-name&gt;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&lt;servlet-class&gt;org.springframework.web.servlet.DispatcherServlet&lt;/servlet-class&gt;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&lt;load-on-startup&gt;1&lt;/load-on-startup&gt;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&lt;/servlet&gt;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&lt;servlet-mapping&gt;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&lt;servlet-name&gt;action&lt;/servlet-name&gt;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&lt;url-pattern&gt;*.do&lt;/url-pattern&gt;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&lt;/servlet-mapping&gt;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&lt;/web-app&gt;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애너테이션이란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435412"/>
            <a:ext cx="3637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스프링 애너테이션</a:t>
            </a:r>
            <a:r>
              <a:rPr lang="en-US" altLang="ko-KR" sz="1200" b="1">
                <a:latin typeface="+mj-ea"/>
                <a:ea typeface="+mj-ea"/>
              </a:rPr>
              <a:t>(Annotation)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7" y="1692533"/>
            <a:ext cx="7504043" cy="9058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기존에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에서 빈 설정(</a:t>
            </a:r>
            <a:r>
              <a:rPr lang="en-US" altLang="ko-KR" sz="1200">
                <a:latin typeface="+mj-ea"/>
                <a:ea typeface="+mj-ea"/>
              </a:rPr>
              <a:t>DI, AOP </a:t>
            </a:r>
            <a:r>
              <a:rPr lang="ko-KR" altLang="en-US" sz="1200">
                <a:latin typeface="+mj-ea"/>
                <a:ea typeface="+mj-ea"/>
              </a:rPr>
              <a:t>등)을 애너테이션을 이용해서 자바 코드에서 설정하는 방법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기능이 복잡해짐에 따라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에서 설정하는 것보다 애너테이션이 유지 보수에 유리함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현재 애플리케이션 개발 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설정 방법과 애너테이션 방법을 혼합해서 사용함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409" y="3445356"/>
            <a:ext cx="8039111" cy="496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26.1.1 </a:t>
            </a:r>
            <a:r>
              <a:rPr lang="ko-KR" altLang="en-US" b="1"/>
              <a:t>스프링 애너테이션 제공 클래스</a:t>
            </a:r>
            <a:endParaRPr lang="en-US" altLang="ko-KR" b="1" spc="-95"/>
          </a:p>
        </p:txBody>
      </p:sp>
      <p:sp>
        <p:nvSpPr>
          <p:cNvPr id="11" name="직사각형 10"/>
          <p:cNvSpPr/>
          <p:nvPr/>
        </p:nvSpPr>
        <p:spPr>
          <a:xfrm>
            <a:off x="906239" y="3953187"/>
            <a:ext cx="4572000" cy="264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브라우저 </a:t>
            </a:r>
            <a:r>
              <a:rPr lang="en-US" altLang="ko-KR" sz="1200" b="1">
                <a:latin typeface="+mj-ea"/>
                <a:ea typeface="+mj-ea"/>
              </a:rPr>
              <a:t>URL </a:t>
            </a:r>
            <a:r>
              <a:rPr lang="ko-KR" altLang="en-US" sz="1200" b="1">
                <a:latin typeface="+mj-ea"/>
                <a:ea typeface="+mj-ea"/>
              </a:rPr>
              <a:t>요청 처리 애너테이션 관련 클래스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18883" y="4200369"/>
          <a:ext cx="7152861" cy="74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99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DefaultAnnotationHandlerMapping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클래스 레벨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@RequestMapping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AnnotationMethodHandlerAdapter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메서드 레벨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@RequestMapping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/>
          <p:cNvSpPr txBox="1"/>
          <p:nvPr/>
        </p:nvSpPr>
        <p:spPr>
          <a:xfrm>
            <a:off x="1000800" y="5184576"/>
            <a:ext cx="7118277" cy="1262899"/>
          </a:xfrm>
          <a:prstGeom prst="rect">
            <a:avLst/>
          </a:prstGeom>
          <a:ln w="25400" cap="flat" cmpd="sng">
            <a:solidFill>
              <a:schemeClr val="accent1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solidFill>
                  <a:srgbClr val="FF0000"/>
                </a:solidFill>
                <a:latin typeface="함초롬돋움"/>
                <a:ea typeface="함초롬돋움"/>
              </a:rPr>
              <a:t>action-servlet.xml</a:t>
            </a:r>
          </a:p>
          <a:p>
            <a:pPr>
              <a:defRPr/>
            </a:pPr>
            <a:endParaRPr lang="ko-KR" altLang="en-US" sz="1100">
              <a:latin typeface="함초롬돋움"/>
              <a:ea typeface="함초롬돋움"/>
            </a:endParaRPr>
          </a:p>
          <a:p>
            <a:pPr>
              <a:defRPr/>
            </a:pPr>
            <a:r>
              <a:rPr lang="ko-KR" altLang="en-US" sz="1100">
                <a:latin typeface="함초롬돋움"/>
                <a:ea typeface="함초롬돋움"/>
              </a:rPr>
              <a:t>&lt;bean id="urlMapping"</a:t>
            </a:r>
          </a:p>
          <a:p>
            <a:pPr>
              <a:defRPr/>
            </a:pPr>
            <a:r>
              <a:rPr lang="ko-KR" altLang="en-US" sz="1100">
                <a:latin typeface="함초롬돋움"/>
                <a:ea typeface="함초롬돋움"/>
              </a:rPr>
              <a:t>       class="org.springframework.web.servlet.handler.SimpleUrlHandlerMapping"&gt;</a:t>
            </a:r>
          </a:p>
          <a:p>
            <a:pPr>
              <a:defRPr/>
            </a:pPr>
            <a:r>
              <a:rPr lang="en-US" altLang="ko-KR" sz="1100">
                <a:latin typeface="함초롬돋움"/>
                <a:ea typeface="함초롬돋움"/>
              </a:rPr>
              <a:t>                           :         :</a:t>
            </a:r>
          </a:p>
          <a:p>
            <a:pPr>
              <a:defRPr/>
            </a:pPr>
            <a:r>
              <a:rPr lang="ko-KR" altLang="en-US" sz="1100">
                <a:latin typeface="함초롬돋움"/>
                <a:ea typeface="함초롬돋움"/>
              </a:rPr>
              <a:t>&lt;bean  id="methodResolver"</a:t>
            </a:r>
          </a:p>
          <a:p>
            <a:pPr>
              <a:defRPr/>
            </a:pPr>
            <a:r>
              <a:rPr lang="ko-KR" altLang="en-US" sz="1100">
                <a:latin typeface="함초롬돋움"/>
                <a:ea typeface="함초롬돋움"/>
              </a:rPr>
              <a:t>   class="org.springframework.web.servlet.mvc.multiaction.PropertiesMethodNameResolver" &gt;</a:t>
            </a:r>
          </a:p>
        </p:txBody>
      </p:sp>
      <p:sp>
        <p:nvSpPr>
          <p:cNvPr id="15" name="자유형 14"/>
          <p:cNvSpPr/>
          <p:nvPr/>
        </p:nvSpPr>
        <p:spPr>
          <a:xfrm>
            <a:off x="8164894" y="4586280"/>
            <a:ext cx="539766" cy="1161779"/>
          </a:xfrm>
          <a:custGeom>
            <a:avLst/>
            <a:gdLst>
              <a:gd name="connsiteX0" fmla="*/ 13617 w 539766"/>
              <a:gd name="connsiteY0" fmla="*/ 53457 h 1161779"/>
              <a:gd name="connsiteX1" fmla="*/ 498526 w 539766"/>
              <a:gd name="connsiteY1" fmla="*/ 70775 h 1161779"/>
              <a:gd name="connsiteX2" fmla="*/ 455230 w 539766"/>
              <a:gd name="connsiteY2" fmla="*/ 954002 h 1161779"/>
              <a:gd name="connsiteX3" fmla="*/ -3701 w 539766"/>
              <a:gd name="connsiteY3" fmla="*/ 1161820 h 116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66" h="1161779">
                <a:moveTo>
                  <a:pt x="13617" y="53457"/>
                </a:moveTo>
                <a:cubicBezTo>
                  <a:pt x="94434" y="56343"/>
                  <a:pt x="424924" y="-79316"/>
                  <a:pt x="498526" y="70775"/>
                </a:cubicBezTo>
                <a:cubicBezTo>
                  <a:pt x="572128" y="220865"/>
                  <a:pt x="538934" y="772161"/>
                  <a:pt x="455230" y="954002"/>
                </a:cubicBezTo>
                <a:cubicBezTo>
                  <a:pt x="371525" y="1135843"/>
                  <a:pt x="72786" y="1127183"/>
                  <a:pt x="-3701" y="1161820"/>
                </a:cubicBezTo>
              </a:path>
            </a:pathLst>
          </a:custGeom>
          <a:ln w="25400">
            <a:solidFill>
              <a:srgbClr val="FF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4838400" y="2851200"/>
            <a:ext cx="3535200" cy="823545"/>
          </a:xfrm>
          <a:prstGeom prst="rect">
            <a:avLst/>
          </a:prstGeom>
          <a:ln w="9525" cap="flat" cmpd="sng">
            <a:solidFill>
              <a:srgbClr val="FF0000"/>
            </a:solidFill>
            <a:prstDash val="sysDash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서블릿</a:t>
            </a:r>
            <a:r>
              <a:rPr lang="en-US" altLang="ko-KR" sz="1200"/>
              <a:t> </a:t>
            </a:r>
            <a:r>
              <a:rPr lang="ko-KR" altLang="en-US" sz="1200"/>
              <a:t>애너테이션:   </a:t>
            </a:r>
          </a:p>
          <a:p>
            <a:pPr>
              <a:defRPr/>
            </a:pPr>
            <a:r>
              <a:rPr lang="ko-KR" altLang="en-US" sz="1200"/>
              <a:t> @</a:t>
            </a:r>
            <a:r>
              <a:rPr lang="en-US" altLang="ko-KR" sz="1200"/>
              <a:t>WebServlet("/member/*")</a:t>
            </a:r>
          </a:p>
          <a:p>
            <a:pPr>
              <a:defRPr/>
            </a:pPr>
            <a:r>
              <a:rPr lang="en-US" altLang="ko-KR" sz="1200"/>
              <a:t>                    :</a:t>
            </a:r>
            <a:r>
              <a:rPr lang="ko-KR" altLang="en-US" sz="1200"/>
              <a:t>                 </a:t>
            </a:r>
            <a:r>
              <a:rPr lang="en-US" altLang="ko-KR" sz="1200"/>
              <a:t>                          </a:t>
            </a:r>
            <a:r>
              <a:rPr lang="ko-KR" altLang="en-US" sz="1200"/>
              <a:t>                    </a:t>
            </a:r>
          </a:p>
          <a:p>
            <a:pPr>
              <a:defRPr/>
            </a:pPr>
            <a:r>
              <a:rPr lang="en-US" altLang="ko-KR" sz="1200"/>
              <a:t> </a:t>
            </a:r>
            <a:r>
              <a:rPr lang="ko-KR" altLang="en-US" sz="1200"/>
              <a:t>      </a:t>
            </a:r>
            <a:r>
              <a:rPr lang="en-US" altLang="ko-KR" sz="1200"/>
              <a:t>if(action.equals("/addMember.do")</a:t>
            </a:r>
          </a:p>
        </p:txBody>
      </p:sp>
      <p:sp>
        <p:nvSpPr>
          <p:cNvPr id="17" name="자유형: 도형 16"/>
          <p:cNvSpPr/>
          <p:nvPr/>
        </p:nvSpPr>
        <p:spPr>
          <a:xfrm>
            <a:off x="8261358" y="3248610"/>
            <a:ext cx="692736" cy="3028094"/>
          </a:xfrm>
          <a:custGeom>
            <a:avLst/>
            <a:gdLst>
              <a:gd name="connsiteX0" fmla="*/ 95837 w 692736"/>
              <a:gd name="connsiteY0" fmla="*/ 91092 h 3028094"/>
              <a:gd name="connsiteX1" fmla="*/ 512556 w 692736"/>
              <a:gd name="connsiteY1" fmla="*/ 61326 h 3028094"/>
              <a:gd name="connsiteX2" fmla="*/ 681228 w 692736"/>
              <a:gd name="connsiteY2" fmla="*/ 1003904 h 3028094"/>
              <a:gd name="connsiteX3" fmla="*/ 601852 w 692736"/>
              <a:gd name="connsiteY3" fmla="*/ 2730311 h 3028094"/>
              <a:gd name="connsiteX4" fmla="*/ -3381 w 692736"/>
              <a:gd name="connsiteY4" fmla="*/ 3027967 h 302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36" h="3028094">
                <a:moveTo>
                  <a:pt x="95837" y="91092"/>
                </a:moveTo>
                <a:cubicBezTo>
                  <a:pt x="165290" y="86131"/>
                  <a:pt x="414990" y="-90809"/>
                  <a:pt x="512556" y="61326"/>
                </a:cubicBezTo>
                <a:cubicBezTo>
                  <a:pt x="610120" y="213461"/>
                  <a:pt x="666345" y="559073"/>
                  <a:pt x="681228" y="1003904"/>
                </a:cubicBezTo>
                <a:cubicBezTo>
                  <a:pt x="696110" y="1448735"/>
                  <a:pt x="715953" y="2392967"/>
                  <a:pt x="601852" y="2730311"/>
                </a:cubicBezTo>
                <a:cubicBezTo>
                  <a:pt x="487750" y="3067654"/>
                  <a:pt x="97491" y="2978357"/>
                  <a:pt x="-3381" y="30279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052" y="1550505"/>
            <a:ext cx="7573617" cy="2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action-servlet.xml</a:t>
            </a:r>
          </a:p>
        </p:txBody>
      </p:sp>
      <p:pic>
        <p:nvPicPr>
          <p:cNvPr id="9221" name="그림 922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42900" y="1980220"/>
            <a:ext cx="8458200" cy="207645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pic>
        <p:nvPicPr>
          <p:cNvPr id="9222" name="그림 922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05853" y="4176464"/>
            <a:ext cx="1781175" cy="199072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cxnSp>
        <p:nvCxnSpPr>
          <p:cNvPr id="9224" name="직선 화살표 연결선 9223"/>
          <p:cNvCxnSpPr/>
          <p:nvPr/>
        </p:nvCxnSpPr>
        <p:spPr>
          <a:xfrm flipV="1">
            <a:off x="1465436" y="2412268"/>
            <a:ext cx="3522012" cy="29763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직선 화살표 연결선 9225"/>
          <p:cNvCxnSpPr/>
          <p:nvPr/>
        </p:nvCxnSpPr>
        <p:spPr>
          <a:xfrm flipV="1">
            <a:off x="1713467" y="2579476"/>
            <a:ext cx="3832046" cy="1885019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설명선 1(강조선) 9226"/>
          <p:cNvSpPr/>
          <p:nvPr/>
        </p:nvSpPr>
        <p:spPr>
          <a:xfrm>
            <a:off x="4069741" y="4563732"/>
            <a:ext cx="2554697" cy="421648"/>
          </a:xfrm>
          <a:prstGeom prst="accentCallout1">
            <a:avLst>
              <a:gd name="adj1" fmla="val 18750"/>
              <a:gd name="adj2" fmla="val -8333"/>
              <a:gd name="adj3" fmla="val -114839"/>
              <a:gd name="adj4" fmla="val -30652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주석처리를 교차하면서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9228" name="직사각형 9227"/>
          <p:cNvSpPr txBox="1"/>
          <p:nvPr/>
        </p:nvSpPr>
        <p:spPr>
          <a:xfrm>
            <a:off x="0" y="1340623"/>
            <a:ext cx="9144000" cy="44772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xmlns:p="http://www.springframework.org/schema/p" xmlns:aop="http://www.springframework.org/schema/aop"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class="org.springframework.web.servlet.view.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InternalResourceViewResolver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&lt;property name="prefix" value="/WEB-INF/views/test/"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&lt;!--   &lt;property name="prefix" value="/WEB-INF/views/member/" /&gt; 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name="suffix" value=".jsp"/&gt;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class="org.springframework.web.servlet.mvc.annotation.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DefaultAnnotationHandlerMapping</a:t>
            </a:r>
            <a:r>
              <a:rPr lang="en-US" altLang="ko-KR" sz="1200" b="1">
                <a:latin typeface="한컴산뜻돋움"/>
                <a:ea typeface="한컴산뜻돋움"/>
              </a:rPr>
              <a:t>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&lt;bean class="org.springframework.web.servlet.mvc.annotation.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AnnotationMethodHandlerAdapter</a:t>
            </a:r>
            <a:r>
              <a:rPr lang="en-US" altLang="ko-KR" sz="1200" b="1">
                <a:latin typeface="한컴산뜻돋움"/>
                <a:ea typeface="한컴산뜻돋움"/>
              </a:rPr>
              <a:t>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context:component-scan</a:t>
            </a:r>
            <a:r>
              <a:rPr lang="en-US" altLang="ko-KR" sz="1200" b="1">
                <a:latin typeface="한컴산뜻돋움"/>
                <a:ea typeface="한컴산뜻돋움"/>
              </a:rPr>
              <a:t> base-package="com.spring"/&gt;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51113"/>
            <a:ext cx="8001000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스프링 애너테이션 기능을 이용해 로그인 시 전송된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에 출력하도록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3364" y="1912778"/>
            <a:ext cx="6733761" cy="481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4704" y="1521626"/>
            <a:ext cx="7185992" cy="193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4" name="직사각형 13"/>
          <p:cNvSpPr txBox="1"/>
          <p:nvPr/>
        </p:nvSpPr>
        <p:spPr>
          <a:xfrm>
            <a:off x="0" y="463434"/>
            <a:ext cx="9144000" cy="59311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com.spring.ex02;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org.springframework.stereotype.Controller;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org.springframework.ui.Model;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org.springframework.web.bind.annotation.RequestMapping;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org.springframework.web.bind.annotation.RequestMethod;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@Controller("loginController")</a:t>
            </a:r>
          </a:p>
          <a:p>
            <a:pPr>
              <a:defRPr/>
            </a:pPr>
            <a:r>
              <a:rPr lang="ko-KR" altLang="en-US" sz="1200" b="1" u="sng">
                <a:solidFill>
                  <a:srgbClr val="FF0000"/>
                </a:solidFill>
                <a:latin typeface="한컴산뜻돋움"/>
                <a:ea typeface="한컴산뜻돋움"/>
              </a:rPr>
              <a:t>// </a:t>
            </a:r>
            <a:r>
              <a:rPr lang="en-US" altLang="ko-KR" sz="1200" b="1" u="sng">
                <a:solidFill>
                  <a:srgbClr val="FF0000"/>
                </a:solidFill>
                <a:latin typeface="한컴산뜻돋움"/>
                <a:ea typeface="한컴산뜻돋움"/>
              </a:rPr>
              <a:t>@RequestMapping("/test")</a:t>
            </a:r>
            <a:r>
              <a:rPr lang="ko-KR" altLang="en-US" sz="1200" b="1" u="sng">
                <a:solidFill>
                  <a:srgbClr val="FF0000"/>
                </a:solidFill>
                <a:latin typeface="한컴산뜻돋움"/>
                <a:ea typeface="한컴산뜻돋움"/>
              </a:rPr>
              <a:t>  2단계를 거치지 않고 1단계로 코딩함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LoginController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@RequestMapping(value = { "/test/loginForm.do", "/test/loginForm2.do" }, method = { RequestMethod.GET })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ModelAndView loginForm(HttpServletRequest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ModelAndView mav = new ModelAndView();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mav.setViewName("loginForm");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  <a:r>
              <a:rPr lang="ko-KR" altLang="en-US" sz="1200" b="1">
                <a:latin typeface="한컴산뜻돋움"/>
                <a:ea typeface="한컴산뜻돋움"/>
              </a:rPr>
              <a:t>                 </a:t>
            </a: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@RequestMapping(value = "/test/login.do", method={RequestMethod.GET,RequestMethod.POST})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ModelAndView login(HttpServletRequest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request.setCharacterEncoding("utf-8");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ModelAndView mav = new ModelAndView();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mav.setViewName("result");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userID = request.getParameter("userID");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userName = request.getParameter("userName");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mav.addObject("userID", userID);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mav.addObject("userName", userName);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20687"/>
            <a:ext cx="7653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전송하도록 </a:t>
            </a:r>
            <a:r>
              <a:rPr lang="en-US" altLang="ko-KR" sz="1200">
                <a:latin typeface="+mj-ea"/>
                <a:ea typeface="+mj-ea"/>
              </a:rPr>
              <a:t>loginForm.jsp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4705" y="1797686"/>
            <a:ext cx="7284968" cy="307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923" y="0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1268" name="직사각형 11267"/>
          <p:cNvSpPr txBox="1"/>
          <p:nvPr/>
        </p:nvSpPr>
        <p:spPr>
          <a:xfrm>
            <a:off x="0" y="323020"/>
            <a:ext cx="9144000" cy="61250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&lt;%@ taglib prefix="c" uri="http://java.sun.com/jsp/jstl/core"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var="contextPath"  value="${pageContext.request.contextPath}"/&gt;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&lt;meta charset="UTF-8"&gt;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&lt;title&gt;로그인창&lt;/title&gt;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&lt;form   method="post"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action="${contextPath}/test/login.do"</a:t>
            </a:r>
            <a:r>
              <a:rPr lang="en-US" altLang="ko-KR" sz="1200" b="1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&lt;table width="400"&gt;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&lt;tr&gt;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&lt;td&gt;아이디 &lt;input type="text" name="userID" size="10"&gt;&lt;/td&gt;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&lt;/tr&gt;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&lt;tr&gt;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&lt;td&gt;이름 &lt;input type="text" name="userName" size="10"&gt;&lt;/td&gt;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&lt;tr&gt;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&lt;td&gt;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  &lt;input type="submit" value="로그인"&gt;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  &lt;input type="reset" value="다시입력"&gt;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&lt;/table&gt;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&lt;/form&gt;&lt;/body&gt;&lt;/html&gt;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560443"/>
            <a:ext cx="7911548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로그인창에서 전송된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이름이 결과창에 나타나도록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4765" y="1837442"/>
            <a:ext cx="6399143" cy="1357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291" name="직사각형 12290"/>
          <p:cNvSpPr txBox="1"/>
          <p:nvPr/>
        </p:nvSpPr>
        <p:spPr>
          <a:xfrm>
            <a:off x="0" y="3211830"/>
            <a:ext cx="9144000" cy="301561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&lt;%@ taglib prefix="c" uri="http://java.sun.com/jsp/jstl/core"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   request.setCharacterEncoding("UTF-8"); %&gt;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&lt;title&gt;결과창&lt;/title&gt;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&lt;h1&gt;아이디 : ${userID }&lt;/h1&gt;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&lt;h1&gt;이름   : ${userName }&lt;/h1&gt;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94" y="4098837"/>
            <a:ext cx="7394711" cy="27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http://localhost:8090/test/login.do</a:t>
            </a:r>
            <a:r>
              <a:rPr lang="ko-KR" altLang="en-US" sz="1200">
                <a:latin typeface="+mj-ea"/>
                <a:ea typeface="+mj-ea"/>
              </a:rPr>
              <a:t>로 요청을 보냅니다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72790" y="4485164"/>
            <a:ext cx="3524250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4"/>
          <p:cNvSpPr txBox="1"/>
          <p:nvPr/>
        </p:nvSpPr>
        <p:spPr>
          <a:xfrm>
            <a:off x="554659" y="1472372"/>
            <a:ext cx="7742579" cy="44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http://localhost:8090/pro26/test/loginForm.do</a:t>
            </a:r>
            <a:r>
              <a:rPr lang="ko-KR" altLang="en-US" sz="1200">
                <a:latin typeface="+mj-ea"/>
                <a:ea typeface="+mj-ea"/>
              </a:rPr>
              <a:t>로 요청하여 로그인창에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입력한 후 로그인을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222155" y="2044700"/>
            <a:ext cx="3781425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26.3.1 </a:t>
            </a:r>
            <a:r>
              <a:rPr lang="ko-KR" altLang="en-US" b="1"/>
              <a:t>메서드에 </a:t>
            </a:r>
            <a:r>
              <a:rPr lang="en-US" altLang="ko-KR" b="1"/>
              <a:t>@RequestParam </a:t>
            </a:r>
            <a:r>
              <a:rPr lang="ko-KR" altLang="en-US" b="1"/>
              <a:t>적용하기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46244"/>
            <a:ext cx="7364896" cy="6379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매개변수의 수가 많아지면 일일이 </a:t>
            </a:r>
            <a:r>
              <a:rPr lang="en-US" altLang="ko-KR" sz="1200">
                <a:latin typeface="+mj-ea"/>
                <a:ea typeface="+mj-ea"/>
              </a:rPr>
              <a:t>getParameter() </a:t>
            </a:r>
            <a:r>
              <a:rPr lang="ko-KR" altLang="en-US" sz="1200">
                <a:latin typeface="+mj-ea"/>
                <a:ea typeface="+mj-ea"/>
              </a:rPr>
              <a:t>메서드를 이용하는 방법은 불편함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@RequestParam</a:t>
            </a:r>
            <a:r>
              <a:rPr lang="ko-KR" altLang="en-US" sz="1200">
                <a:latin typeface="+mj-ea"/>
                <a:ea typeface="+mj-ea"/>
              </a:rPr>
              <a:t>을 메서드에 적용해 쉽게 값을 얻을 수 있음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166" y="1958009"/>
            <a:ext cx="4244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@RequestParam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26.1.2 </a:t>
            </a:r>
            <a:r>
              <a:rPr lang="ko-KR" altLang="en-US" b="1"/>
              <a:t> </a:t>
            </a:r>
            <a:r>
              <a:rPr lang="en-US" altLang="ko-KR" b="1"/>
              <a:t>&lt;context:component-scan&gt; </a:t>
            </a:r>
            <a:r>
              <a:rPr lang="ko-KR" altLang="en-US" b="1"/>
              <a:t>태그 기능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애너테이션이란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397" y="1842883"/>
            <a:ext cx="744529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&lt;context:component-scan&gt; </a:t>
            </a:r>
            <a:r>
              <a:rPr lang="ko-KR" altLang="en-US" sz="1200">
                <a:latin typeface="+mj-ea"/>
                <a:ea typeface="+mj-ea"/>
              </a:rPr>
              <a:t>태그를 사용해 패키지 이름을 지정하면 애플리케이션 실행 시 해당 </a:t>
            </a:r>
            <a:r>
              <a:rPr lang="en-US" altLang="ko-KR" sz="1200">
                <a:latin typeface="+mj-ea"/>
                <a:ea typeface="+mj-ea"/>
              </a:rPr>
              <a:t/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패키지에서 애너테이션으로 지정된 클래스를 빈으로 만들어 줌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5397" y="4519425"/>
            <a:ext cx="267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여러 가지 스테레오 타입 애너테이션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76507" y="4769815"/>
          <a:ext cx="7413055" cy="123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애너테이션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@Controller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컨테이너가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component-scan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의해 지정한 클래스를 컨트롤러 빈으로 자동 변환합니다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@Service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컨테이너가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component-scan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의해 지정한 클래스를 서비스 빈으로 자동 변환합니다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@Repository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컨테이너가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component-scan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의해 지정한 클래스를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DAO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빈으로 자동 변환합니다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@Component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컨테이너가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component-scan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의해 지정한 클래스를 빈으로 자동 변환합니다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397" y="3298494"/>
            <a:ext cx="7445298" cy="5000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</a:rPr>
              <a:t>&lt;context:component-scan base-package="</a:t>
            </a:r>
            <a:r>
              <a:rPr lang="ko-KR" altLang="en-US" b="1">
                <a:solidFill>
                  <a:srgbClr val="C00000"/>
                </a:solidFill>
                <a:latin typeface="+mj-ea"/>
              </a:rPr>
              <a:t>패키지이름</a:t>
            </a:r>
            <a:r>
              <a:rPr lang="en-US" altLang="ko-KR" b="1">
                <a:latin typeface="+mj-ea"/>
              </a:rPr>
              <a:t>" /&gt;</a:t>
            </a:r>
            <a:endParaRPr lang="ko-KR" altLang="en-US" b="1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3021495"/>
            <a:ext cx="2357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사용 형식</a:t>
            </a:r>
            <a:endParaRPr lang="en-US" altLang="ko-KR" sz="1200" b="1">
              <a:latin typeface="+mj-ea"/>
              <a:ea typeface="+mj-ea"/>
            </a:endParaRPr>
          </a:p>
        </p:txBody>
      </p:sp>
      <p:sp>
        <p:nvSpPr>
          <p:cNvPr id="13" name="직사각형 2052"/>
          <p:cNvSpPr/>
          <p:nvPr/>
        </p:nvSpPr>
        <p:spPr>
          <a:xfrm>
            <a:off x="3963692" y="2214272"/>
            <a:ext cx="320783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332148"/>
            <a:ext cx="7146235" cy="27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spring.ex02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패키지</a:t>
            </a:r>
            <a:r>
              <a:rPr lang="ko-KR" altLang="en-US" sz="1200">
                <a:latin typeface="+mj-ea"/>
                <a:ea typeface="+mj-ea"/>
              </a:rPr>
              <a:t>를 만들고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03113" y="1692188"/>
            <a:ext cx="6830875" cy="4637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40" name="직선 화살표 연결선 14339"/>
          <p:cNvCxnSpPr/>
          <p:nvPr/>
        </p:nvCxnSpPr>
        <p:spPr>
          <a:xfrm rot="5400000" flipH="1" flipV="1">
            <a:off x="2234325" y="4253695"/>
            <a:ext cx="1277349" cy="781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1" name="직선 연결선 14340"/>
          <p:cNvCxnSpPr/>
          <p:nvPr/>
        </p:nvCxnSpPr>
        <p:spPr>
          <a:xfrm>
            <a:off x="6074353" y="3003169"/>
            <a:ext cx="909204" cy="86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자유형 14341"/>
          <p:cNvSpPr/>
          <p:nvPr/>
        </p:nvSpPr>
        <p:spPr>
          <a:xfrm>
            <a:off x="6500811" y="2165144"/>
            <a:ext cx="505195" cy="694968"/>
          </a:xfrm>
          <a:custGeom>
            <a:avLst/>
            <a:gdLst>
              <a:gd name="connsiteX0" fmla="*/ 41131 w 505195"/>
              <a:gd name="connsiteY0" fmla="*/ 699478 h 694968"/>
              <a:gd name="connsiteX1" fmla="*/ 32473 w 505195"/>
              <a:gd name="connsiteY1" fmla="*/ 32728 h 694968"/>
              <a:gd name="connsiteX2" fmla="*/ 508723 w 505195"/>
              <a:gd name="connsiteY2" fmla="*/ 102001 h 6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195" h="694968">
                <a:moveTo>
                  <a:pt x="41131" y="699478"/>
                </a:moveTo>
                <a:cubicBezTo>
                  <a:pt x="39688" y="588353"/>
                  <a:pt x="-45459" y="132308"/>
                  <a:pt x="32473" y="32728"/>
                </a:cubicBezTo>
                <a:cubicBezTo>
                  <a:pt x="110404" y="-66851"/>
                  <a:pt x="429347" y="90455"/>
                  <a:pt x="508723" y="10200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43" name="직사각형 14342"/>
          <p:cNvSpPr txBox="1"/>
          <p:nvPr/>
        </p:nvSpPr>
        <p:spPr>
          <a:xfrm>
            <a:off x="7061489" y="2171896"/>
            <a:ext cx="1974273" cy="388424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전달하는 곳에서의 매개변수와 일치해야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23122" y="1627862"/>
            <a:ext cx="6530009" cy="17352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55983" y="3737113"/>
            <a:ext cx="7394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컨트롤러로 전송하도록 </a:t>
            </a:r>
            <a:r>
              <a:rPr lang="en-US" altLang="ko-KR" sz="1200">
                <a:latin typeface="+mj-ea"/>
                <a:ea typeface="+mj-ea"/>
              </a:rPr>
              <a:t>loginForm.jsp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23122" y="4030909"/>
            <a:ext cx="6299752" cy="26658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64" name="직사각형 15363"/>
          <p:cNvSpPr/>
          <p:nvPr/>
        </p:nvSpPr>
        <p:spPr>
          <a:xfrm>
            <a:off x="4802400" y="4860000"/>
            <a:ext cx="2469600" cy="24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65" name="직사각형 15364"/>
          <p:cNvSpPr/>
          <p:nvPr/>
        </p:nvSpPr>
        <p:spPr>
          <a:xfrm>
            <a:off x="4818384" y="5533260"/>
            <a:ext cx="2469600" cy="24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5366" name="직사각형 15365"/>
          <p:cNvSpPr txBox="1"/>
          <p:nvPr/>
        </p:nvSpPr>
        <p:spPr>
          <a:xfrm>
            <a:off x="0" y="580606"/>
            <a:ext cx="9144000" cy="35680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@RequestMapping(value = "/test/login2.do", method = { RequestMethod.GET, RequestMethod.POST })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ModelAndView login2(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@RequestParam("userID") String userID,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ea typeface="한컴산뜻돋움"/>
              </a:rPr>
              <a:t>	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               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   @RequestParam("userName") String userName,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                  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request.setCharacterEncoding("utf-8");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ModelAndView mav = new ModelAndView();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mav.setViewName("result");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 String userID = request.getParameter("userID");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ea typeface="한컴산뜻돋움"/>
              </a:rPr>
              <a:t>	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 String userName = request.getParameter("userName");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System.out.println("userID: "+userID);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System.out.println("userName: "+userName);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mav.addObject("userID", userID);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mav.addObject("userName", userName);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10748"/>
            <a:ext cx="8060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http://localhost:8090/pro26/test/loginForm.do</a:t>
            </a:r>
            <a:r>
              <a:rPr lang="ko-KR" altLang="en-US" sz="1200">
                <a:latin typeface="+mj-ea"/>
                <a:ea typeface="+mj-ea"/>
              </a:rPr>
              <a:t>로 요청하여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입력하고 로그인을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409" y="4144617"/>
            <a:ext cx="7384774" cy="26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그러면 </a:t>
            </a:r>
            <a:r>
              <a:rPr lang="en-US" altLang="ko-KR" sz="1200">
                <a:latin typeface="+mj-ea"/>
                <a:ea typeface="+mj-ea"/>
              </a:rPr>
              <a:t>/test/login2.do</a:t>
            </a:r>
            <a:r>
              <a:rPr lang="ko-KR" altLang="en-US" sz="1200">
                <a:latin typeface="+mj-ea"/>
                <a:ea typeface="+mj-ea"/>
              </a:rPr>
              <a:t>로 요청을 보내어 다음과 같은 결과 화면을 출력합니다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19934" y="1859030"/>
            <a:ext cx="3790950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19934" y="4593121"/>
            <a:ext cx="36099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26.3.2 @RequestParam</a:t>
            </a:r>
            <a:r>
              <a:rPr lang="ko-KR" altLang="en-US" b="1"/>
              <a:t>의 </a:t>
            </a:r>
            <a:r>
              <a:rPr lang="en-US" altLang="ko-KR" b="1"/>
              <a:t>required </a:t>
            </a:r>
            <a:r>
              <a:rPr lang="ko-KR" altLang="en-US" b="1"/>
              <a:t>속성 사용하기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191" y="1946774"/>
            <a:ext cx="5277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@RequestParam</a:t>
            </a:r>
            <a:r>
              <a:rPr lang="ko-KR" altLang="en-US" sz="1200" b="1">
                <a:latin typeface="+mj-ea"/>
                <a:ea typeface="+mj-ea"/>
              </a:rPr>
              <a:t>의 </a:t>
            </a:r>
            <a:r>
              <a:rPr lang="en-US" altLang="ko-KR" sz="1200" b="1">
                <a:latin typeface="+mj-ea"/>
                <a:ea typeface="+mj-ea"/>
              </a:rPr>
              <a:t>required </a:t>
            </a:r>
            <a:r>
              <a:rPr lang="ko-KR" altLang="en-US" sz="1200" b="1">
                <a:latin typeface="+mj-ea"/>
                <a:ea typeface="+mj-ea"/>
              </a:rPr>
              <a:t>속성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190" y="2223773"/>
            <a:ext cx="7759041" cy="14604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@RequestParam </a:t>
            </a:r>
            <a:r>
              <a:rPr lang="ko-KR" altLang="en-US" sz="1200">
                <a:latin typeface="+mj-ea"/>
                <a:ea typeface="+mj-ea"/>
              </a:rPr>
              <a:t>적용 시 </a:t>
            </a:r>
            <a:r>
              <a:rPr lang="en-US" altLang="ko-KR" sz="1200">
                <a:latin typeface="+mj-ea"/>
                <a:ea typeface="+mj-ea"/>
              </a:rPr>
              <a:t>required </a:t>
            </a:r>
            <a:r>
              <a:rPr lang="ko-KR" altLang="en-US" sz="1200">
                <a:latin typeface="+mj-ea"/>
                <a:ea typeface="+mj-ea"/>
              </a:rPr>
              <a:t>속성을 생략하면 기본값은 </a:t>
            </a:r>
            <a:r>
              <a:rPr lang="en-US" altLang="ko-KR" sz="1200">
                <a:latin typeface="+mj-ea"/>
                <a:ea typeface="+mj-ea"/>
              </a:rPr>
              <a:t>true</a:t>
            </a:r>
            <a:r>
              <a:rPr lang="ko-KR" altLang="en-US" sz="1200">
                <a:latin typeface="+mj-ea"/>
                <a:ea typeface="+mj-ea"/>
              </a:rPr>
              <a:t>임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required </a:t>
            </a:r>
            <a:r>
              <a:rPr lang="ko-KR" altLang="en-US" sz="1200">
                <a:latin typeface="+mj-ea"/>
                <a:ea typeface="+mj-ea"/>
              </a:rPr>
              <a:t>속성을 </a:t>
            </a:r>
            <a:r>
              <a:rPr lang="en-US" altLang="ko-KR" sz="1200">
                <a:latin typeface="+mj-ea"/>
                <a:ea typeface="+mj-ea"/>
              </a:rPr>
              <a:t>true</a:t>
            </a:r>
            <a:r>
              <a:rPr lang="ko-KR" altLang="en-US" sz="1200">
                <a:latin typeface="+mj-ea"/>
                <a:ea typeface="+mj-ea"/>
              </a:rPr>
              <a:t>로 설정하면 메서드 호출 시 반드시 지정한 이름의 매개변수를전달해야함</a:t>
            </a:r>
            <a:r>
              <a:rPr lang="en-US" altLang="ko-KR" sz="1200">
                <a:latin typeface="+mj-ea"/>
                <a:ea typeface="+mj-ea"/>
              </a:rPr>
              <a:t/>
            </a:r>
            <a:br>
              <a:rPr lang="en-US" altLang="ko-KR" sz="1200">
                <a:latin typeface="+mj-ea"/>
                <a:ea typeface="+mj-ea"/>
              </a:rPr>
            </a:b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매개변수가 없으면 예외가 발생</a:t>
            </a:r>
            <a:r>
              <a:rPr lang="en-US" altLang="ko-KR" sz="1200"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required </a:t>
            </a:r>
            <a:r>
              <a:rPr lang="ko-KR" altLang="en-US" sz="1200">
                <a:latin typeface="+mj-ea"/>
                <a:ea typeface="+mj-ea"/>
              </a:rPr>
              <a:t>속성을 </a:t>
            </a:r>
            <a:r>
              <a:rPr lang="en-US" altLang="ko-KR" sz="1200">
                <a:latin typeface="+mj-ea"/>
                <a:ea typeface="+mj-ea"/>
              </a:rPr>
              <a:t>false</a:t>
            </a:r>
            <a:r>
              <a:rPr lang="ko-KR" altLang="en-US" sz="1200">
                <a:latin typeface="+mj-ea"/>
                <a:ea typeface="+mj-ea"/>
              </a:rPr>
              <a:t>로 설정하면 메서드 호출 시 지정한 이름의 매개변수가 전달되면 값을 저장하고 없으면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을 할당함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68562" y="2330105"/>
            <a:ext cx="2940855" cy="24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직선 연결선 13"/>
          <p:cNvCxnSpPr/>
          <p:nvPr/>
        </p:nvCxnSpPr>
        <p:spPr>
          <a:xfrm>
            <a:off x="4333876" y="2855964"/>
            <a:ext cx="3082635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282147"/>
            <a:ext cx="7384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1467" y="1579079"/>
            <a:ext cx="6961326" cy="5278921"/>
            <a:chOff x="433388" y="47625"/>
            <a:chExt cx="8277225" cy="723900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33388" y="47625"/>
              <a:ext cx="8277225" cy="676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33388" y="6810375"/>
              <a:ext cx="8191500" cy="476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412" name="직선 연결선 17411"/>
          <p:cNvCxnSpPr/>
          <p:nvPr/>
        </p:nvCxnSpPr>
        <p:spPr>
          <a:xfrm flipV="1">
            <a:off x="4411807" y="3730532"/>
            <a:ext cx="2060863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3" name="직선 연결선 17412"/>
          <p:cNvCxnSpPr/>
          <p:nvPr/>
        </p:nvCxnSpPr>
        <p:spPr>
          <a:xfrm flipV="1">
            <a:off x="4527868" y="3951780"/>
            <a:ext cx="2060863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72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&lt;hidden&gt; </a:t>
            </a:r>
            <a:r>
              <a:rPr lang="ko-KR" altLang="en-US" sz="1200">
                <a:latin typeface="+mj-ea"/>
                <a:ea typeface="+mj-ea"/>
              </a:rPr>
              <a:t>태그를 이용해 이메일 정보를 컨트롤러로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4972" y="1767869"/>
            <a:ext cx="7044773" cy="319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971182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브라우저에 요청하여 로그인창이 나타나면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입력하고 로그인을 클릭하면 콘솔에 이메일 정보를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3756991"/>
            <a:ext cx="8140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로그인창에서 이메일 관련 </a:t>
            </a:r>
            <a:r>
              <a:rPr lang="en-US" altLang="ko-KR" sz="1200">
                <a:latin typeface="+mj-ea"/>
                <a:ea typeface="+mj-ea"/>
              </a:rPr>
              <a:t>&lt;hidden&gt; </a:t>
            </a:r>
            <a:r>
              <a:rPr lang="ko-KR" altLang="en-US" sz="1200">
                <a:latin typeface="+mj-ea"/>
                <a:ea typeface="+mj-ea"/>
              </a:rPr>
              <a:t>태그를 주석 처리한 후 요청하면 이메일 정보를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77986" y="2155342"/>
            <a:ext cx="205740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693504" y="2554357"/>
            <a:ext cx="2141882" cy="200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693504" y="4143996"/>
            <a:ext cx="1885950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656949" y="3768673"/>
            <a:ext cx="2916052" cy="223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/>
        </p:nvSpPr>
        <p:spPr>
          <a:xfrm>
            <a:off x="2580712" y="4574766"/>
            <a:ext cx="1991288" cy="198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26. 3.3 @RequestParam </a:t>
            </a:r>
            <a:r>
              <a:rPr lang="ko-KR" altLang="en-US" b="1"/>
              <a:t>이용해 </a:t>
            </a:r>
            <a:r>
              <a:rPr lang="en-US" altLang="ko-KR" b="1"/>
              <a:t>Map</a:t>
            </a:r>
            <a:r>
              <a:rPr lang="ko-KR" altLang="en-US" b="1"/>
              <a:t>에 매개변수 값 설정하기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842883"/>
            <a:ext cx="7464285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전송되는 매개변수의 수가 많을 경우 </a:t>
            </a:r>
            <a:r>
              <a:rPr lang="en-US" altLang="ko-KR" sz="1200">
                <a:latin typeface="+mj-ea"/>
                <a:ea typeface="+mj-ea"/>
              </a:rPr>
              <a:t>Map</a:t>
            </a:r>
            <a:r>
              <a:rPr lang="ko-KR" altLang="en-US" sz="1200">
                <a:latin typeface="+mj-ea"/>
                <a:ea typeface="+mj-ea"/>
              </a:rPr>
              <a:t>에 바로 저장해서 사용하면 편리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25" y="1234455"/>
            <a:ext cx="6319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3241" y="1511454"/>
            <a:ext cx="6460021" cy="5244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왼쪽 대괄호 12"/>
          <p:cNvSpPr/>
          <p:nvPr/>
        </p:nvSpPr>
        <p:spPr>
          <a:xfrm>
            <a:off x="1173758" y="4555132"/>
            <a:ext cx="158750" cy="783828"/>
          </a:xfrm>
          <a:prstGeom prst="leftBracket">
            <a:avLst>
              <a:gd name="adj" fmla="val 8333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648" y="4525367"/>
            <a:ext cx="902891" cy="6924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브라우저에서 보낸 자료 콘솔에서 확인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8718" y="3342289"/>
            <a:ext cx="23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409" y="1490870"/>
            <a:ext cx="7991059" cy="45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pro26</a:t>
            </a:r>
            <a:r>
              <a:rPr lang="ko-KR" altLang="en-US" sz="1200">
                <a:latin typeface="+mj-ea"/>
                <a:ea typeface="+mj-ea"/>
              </a:rPr>
              <a:t>을 만들고 스프링 애너테이션 기능을 실습하기 위한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설정 파일인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다음과 같이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30777" y="1952535"/>
            <a:ext cx="21717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00809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결과창에서 바인딩한 속성 이름으로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4643" y="1850418"/>
            <a:ext cx="6506611" cy="13286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86409" y="3517156"/>
            <a:ext cx="82711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로그인창에서 아이디와 이름을 입력한 후 로그인을 클릭하면 </a:t>
            </a:r>
            <a:r>
              <a:rPr lang="en-US" altLang="ko-KR" sz="1200">
                <a:latin typeface="+mj-ea"/>
                <a:ea typeface="+mj-ea"/>
              </a:rPr>
              <a:t>/test/login3.do</a:t>
            </a:r>
            <a:r>
              <a:rPr lang="ko-KR" altLang="en-US" sz="1200">
                <a:latin typeface="+mj-ea"/>
                <a:ea typeface="+mj-ea"/>
              </a:rPr>
              <a:t>로 요청하여 결과를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80110" y="3897797"/>
            <a:ext cx="34956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44414" y="2328442"/>
            <a:ext cx="28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{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4922" y="2328442"/>
            <a:ext cx="183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1507" name="직사각형 21506"/>
          <p:cNvSpPr txBox="1"/>
          <p:nvPr/>
        </p:nvSpPr>
        <p:spPr>
          <a:xfrm>
            <a:off x="0" y="488816"/>
            <a:ext cx="9144001" cy="4301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pageEncoding="UTF-8"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isELIgnored="false"  %&gt;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&lt;%@ taglib prefix="c" uri="http://java.sun.com/jsp/jstl/core"  %&gt;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%&gt;    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&lt;meta charset=UTF-8"&gt;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&lt;title&gt;결과창&lt;/title&gt;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&lt;%-- &lt;h1&gt;아이디 : ${userID }&lt;/h1&gt;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&lt;h1&gt;이름   : ${userName }&lt;/h1&gt; --%&gt;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&lt;h1&gt;아이디 : ${info.userID }&lt;/h1&gt;</a:t>
            </a: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&lt;h1&gt;이름   : ${info.userName }&lt;/h1&gt;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&lt;/html&gt;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26.3.4 @ModelAttribute </a:t>
            </a:r>
            <a:r>
              <a:rPr lang="ko-KR" altLang="en-US" b="1"/>
              <a:t>이용해 </a:t>
            </a:r>
            <a:r>
              <a:rPr lang="en-US" altLang="ko-KR" b="1"/>
              <a:t>VO</a:t>
            </a:r>
            <a:r>
              <a:rPr lang="ko-KR" altLang="en-US" b="1"/>
              <a:t>에 매개변수 값 설정하기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750939"/>
            <a:ext cx="7285383" cy="266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0222" y="2015523"/>
            <a:ext cx="6915564" cy="4842477"/>
          </a:xfrm>
          <a:prstGeom prst="rect">
            <a:avLst/>
          </a:prstGeom>
          <a:noFill/>
          <a:ln>
            <a:noFill/>
          </a:ln>
        </p:spPr>
      </p:pic>
      <p:sp>
        <p:nvSpPr>
          <p:cNvPr id="22531" name="직사각형 22530"/>
          <p:cNvSpPr txBox="1"/>
          <p:nvPr/>
        </p:nvSpPr>
        <p:spPr>
          <a:xfrm>
            <a:off x="6504622" y="4050030"/>
            <a:ext cx="2639378" cy="193929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/>
                <a:ea typeface="맑은 고딕"/>
                <a:cs typeface="맑은 고딕"/>
              </a:rPr>
              <a:t>Request객체로 전달되는 매개변수명과 저장할 객체의 속성명과 동일할때, loginVO에 자동으로 설정되면서ModelAndView 클래스에"info" 속성명으로 저장된다. 결과적으로 @RequestParam( )과 mav.addObject( ) 생략된 셈.</a:t>
            </a:r>
          </a:p>
          <a:p>
            <a:endParaRPr lang="en-US" altLang="ko-KR" sz="1100">
              <a:latin typeface="맑은 고딕"/>
              <a:ea typeface="맑은 고딕"/>
              <a:cs typeface="맑은 고딕"/>
            </a:endParaRPr>
          </a:p>
          <a:p>
            <a:r>
              <a:rPr lang="en-US" altLang="ko-KR" sz="1100">
                <a:latin typeface="맑은 고딕"/>
                <a:ea typeface="맑은 고딕"/>
                <a:cs typeface="맑은 고딕"/>
              </a:rPr>
              <a:t>1) @RequestParam LoginVO loginVO</a:t>
            </a:r>
          </a:p>
          <a:p>
            <a:r>
              <a:rPr lang="en-US" altLang="ko-KR" sz="1100">
                <a:latin typeface="맑은 고딕"/>
                <a:ea typeface="맑은 고딕"/>
                <a:cs typeface="맑은 고딕"/>
              </a:rPr>
              <a:t>2) mav.addObject("info", loginVO)</a:t>
            </a:r>
          </a:p>
          <a:p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532" name="직선 화살표 연결선 22531"/>
          <p:cNvCxnSpPr/>
          <p:nvPr/>
        </p:nvCxnSpPr>
        <p:spPr>
          <a:xfrm rot="16200000" flipV="1">
            <a:off x="7461535" y="3168571"/>
            <a:ext cx="1066524" cy="65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57446" y="3980159"/>
            <a:ext cx="22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70991"/>
            <a:ext cx="7464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LoginVO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입력한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속성에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6869" y="1828800"/>
            <a:ext cx="6883312" cy="2143850"/>
            <a:chOff x="466725" y="2681288"/>
            <a:chExt cx="8248650" cy="2828925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2681288"/>
              <a:ext cx="8210550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4176713"/>
              <a:ext cx="8248650" cy="133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86409" y="4293704"/>
            <a:ext cx="7573617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로그인창에 입력한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비밀번호가 출력되도록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962119" y="4739690"/>
            <a:ext cx="6781017" cy="14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20687"/>
            <a:ext cx="7017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로그인창에서 로그인을 하면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이름을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63491" y="1797686"/>
            <a:ext cx="356235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26.3.5 Model </a:t>
            </a:r>
            <a:r>
              <a:rPr lang="ko-KR" altLang="en-US" b="1"/>
              <a:t>클래스 이용해 값 전달하기</a:t>
            </a:r>
            <a:r>
              <a:rPr lang="en-US" altLang="ko-KR" b="1"/>
              <a:t> 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226" y="2122077"/>
            <a:ext cx="7434470" cy="9049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Model </a:t>
            </a:r>
            <a:r>
              <a:rPr lang="ko-KR" altLang="en-US" sz="1200">
                <a:latin typeface="+mj-ea"/>
                <a:ea typeface="+mj-ea"/>
              </a:rPr>
              <a:t>클래스를 이용하면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메서드 호출 시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로 값을 바로 바인딩하여 전달할 수 있음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Model </a:t>
            </a:r>
            <a:r>
              <a:rPr lang="ko-KR" altLang="en-US" sz="1200">
                <a:latin typeface="+mj-ea"/>
                <a:ea typeface="+mj-ea"/>
              </a:rPr>
              <a:t>클래스의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addAttribute()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메서드</a:t>
            </a:r>
            <a:r>
              <a:rPr lang="ko-KR" altLang="en-US" sz="1200">
                <a:latin typeface="+mj-ea"/>
                <a:ea typeface="+mj-ea"/>
              </a:rPr>
              <a:t>는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ModelAndView</a:t>
            </a:r>
            <a:r>
              <a:rPr lang="ko-KR" altLang="en-US" sz="1200" b="1">
                <a:solidFill>
                  <a:srgbClr val="800080"/>
                </a:solidFill>
                <a:latin typeface="+mj-ea"/>
                <a:ea typeface="+mj-ea"/>
              </a:rPr>
              <a:t>의 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addObject()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메서드와 같은 기능 수행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Model </a:t>
            </a:r>
            <a:r>
              <a:rPr lang="ko-KR" altLang="en-US" sz="1200">
                <a:latin typeface="+mj-ea"/>
                <a:ea typeface="+mj-ea"/>
              </a:rPr>
              <a:t>클래스는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따로 뷰 정보를 전달할 필요가 없을 때 사용하면 편리</a:t>
            </a:r>
            <a:r>
              <a:rPr lang="ko-KR" altLang="en-US" sz="1200">
                <a:latin typeface="+mj-ea"/>
                <a:ea typeface="+mj-ea"/>
              </a:rPr>
              <a:t>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409" y="1868557"/>
            <a:ext cx="2663686" cy="26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Model </a:t>
            </a:r>
            <a:r>
              <a:rPr lang="ko-KR" altLang="en-US" sz="1200" b="1">
                <a:latin typeface="+mj-ea"/>
                <a:ea typeface="+mj-ea"/>
              </a:rPr>
              <a:t>클래스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510748"/>
            <a:ext cx="7285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2900" y="1973223"/>
            <a:ext cx="7185992" cy="4651513"/>
            <a:chOff x="471488" y="2238375"/>
            <a:chExt cx="8201025" cy="5417863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71488" y="2238375"/>
              <a:ext cx="8201025" cy="238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71488" y="4579663"/>
              <a:ext cx="8172450" cy="3076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04" name="직사각형 25603"/>
          <p:cNvSpPr/>
          <p:nvPr/>
        </p:nvSpPr>
        <p:spPr>
          <a:xfrm>
            <a:off x="1924291" y="5729468"/>
            <a:ext cx="657276" cy="31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605" name="직선 화살표 연결선 25604"/>
          <p:cNvCxnSpPr/>
          <p:nvPr/>
        </p:nvCxnSpPr>
        <p:spPr>
          <a:xfrm>
            <a:off x="2569166" y="6002300"/>
            <a:ext cx="359642" cy="235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직사각형 25605"/>
          <p:cNvSpPr txBox="1"/>
          <p:nvPr/>
        </p:nvSpPr>
        <p:spPr>
          <a:xfrm>
            <a:off x="2994659" y="6155055"/>
            <a:ext cx="4496107" cy="4438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66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view(result.jsp) :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ModelandView </a:t>
            </a:r>
            <a:r>
              <a:rPr lang="ko-KR" altLang="en-US" sz="1200" b="1">
                <a:latin typeface="한컴산뜻돋움"/>
                <a:ea typeface="한컴산뜻돋움"/>
              </a:rPr>
              <a:t>사용할 경우 -&gt; </a:t>
            </a:r>
            <a:r>
              <a:rPr lang="en-US" altLang="ko-KR" sz="1200" b="1">
                <a:latin typeface="한컴산뜻돋움"/>
                <a:ea typeface="한컴산뜻돋움"/>
              </a:rPr>
              <a:t> mav.setViewName("result");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9" y="1510748"/>
            <a:ext cx="7285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LoginController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25604" name="직사각형 25603"/>
          <p:cNvSpPr/>
          <p:nvPr/>
        </p:nvSpPr>
        <p:spPr>
          <a:xfrm>
            <a:off x="1924291" y="5729468"/>
            <a:ext cx="657276" cy="31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607" name="그림 2560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468052"/>
            <a:ext cx="9144000" cy="5691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25608" name="직사각형 25607"/>
          <p:cNvSpPr txBox="1"/>
          <p:nvPr/>
        </p:nvSpPr>
        <p:spPr>
          <a:xfrm>
            <a:off x="5805944" y="4948177"/>
            <a:ext cx="3187172" cy="822068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Model은 model attributes를 저장하는 Interface이다. Model에 Attributes를 추가하기 위해 고안되었으며, Java.util.Map으로 모든 Model에 접근을 허용한다.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로그인 기능 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763" y="1451113"/>
            <a:ext cx="7545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로그인창에서 입력한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비밀번호가 출력되도록 </a:t>
            </a:r>
            <a:r>
              <a:rPr lang="en-US" altLang="ko-KR" sz="1200">
                <a:latin typeface="+mj-ea"/>
                <a:ea typeface="+mj-ea"/>
              </a:rPr>
              <a:t>result.jsp</a:t>
            </a:r>
            <a:r>
              <a:rPr lang="ko-KR" altLang="en-US" sz="1200">
                <a:latin typeface="+mj-ea"/>
                <a:ea typeface="+mj-ea"/>
              </a:rPr>
              <a:t>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97225" y="1728112"/>
            <a:ext cx="6642652" cy="1424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86409" y="3646364"/>
            <a:ext cx="7305261" cy="26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다음은 로그인창에서 요청한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49542" y="3923363"/>
            <a:ext cx="355282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610139"/>
            <a:ext cx="7553738" cy="4453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에서 빈을 설정한 후 애플리케이션이 실행될 때 빈을 주입해서 사용하면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파일이 복잡해지면서 사용 및 관리가 불편함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2443" y="4881907"/>
            <a:ext cx="15773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@Autowired</a:t>
            </a:r>
            <a:r>
              <a:rPr lang="ko-KR" altLang="en-US" sz="1200" b="1">
                <a:latin typeface="+mj-ea"/>
                <a:ea typeface="+mj-ea"/>
              </a:rPr>
              <a:t>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497" y="5158906"/>
            <a:ext cx="752572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+mj-ea"/>
                <a:ea typeface="+mj-ea"/>
              </a:rPr>
              <a:t>기존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파일에서 각각의 빈을 </a:t>
            </a:r>
            <a:r>
              <a:rPr lang="en-US" altLang="ko-KR" sz="1200">
                <a:latin typeface="+mj-ea"/>
                <a:ea typeface="+mj-ea"/>
              </a:rPr>
              <a:t>DI</a:t>
            </a:r>
            <a:r>
              <a:rPr lang="ko-KR" altLang="en-US" sz="1200">
                <a:latin typeface="+mj-ea"/>
                <a:ea typeface="+mj-ea"/>
              </a:rPr>
              <a:t>로 주입했던 기능을 코드에서 애너테이션으로 자동으로 수행함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@Autowired</a:t>
            </a:r>
            <a:r>
              <a:rPr lang="ko-KR" altLang="en-US" sz="1200">
                <a:latin typeface="+mj-ea"/>
                <a:ea typeface="+mj-ea"/>
              </a:rPr>
              <a:t>를 사용하면 별도의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나 생성자 없이 속성에 빈을 주입할 수 있음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46752" y="2224323"/>
            <a:ext cx="5943600" cy="1673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00200" y="2971800"/>
            <a:ext cx="3816626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0931" y="3508513"/>
            <a:ext cx="328985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63522" y="4110947"/>
            <a:ext cx="5343293" cy="85284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public class MemberServiceImpl  implements MemberService{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private MemberDAO memberDAO;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public void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setMemberDAO(MemberDAO memberDAO)</a:t>
            </a:r>
            <a:r>
              <a:rPr lang="en-US" altLang="ko-KR" sz="1000" b="1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   this.memberDAO = memberDAO;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   }</a:t>
            </a:r>
          </a:p>
        </p:txBody>
      </p:sp>
      <p:sp>
        <p:nvSpPr>
          <p:cNvPr id="15" name="자유형: 도형 14"/>
          <p:cNvSpPr/>
          <p:nvPr/>
        </p:nvSpPr>
        <p:spPr>
          <a:xfrm>
            <a:off x="4770145" y="3554610"/>
            <a:ext cx="1838452" cy="849224"/>
          </a:xfrm>
          <a:custGeom>
            <a:avLst/>
            <a:gdLst>
              <a:gd name="connsiteX0" fmla="*/ -4669 w 1838452"/>
              <a:gd name="connsiteY0" fmla="*/ 57944 h 849224"/>
              <a:gd name="connsiteX1" fmla="*/ 1771347 w 1838452"/>
              <a:gd name="connsiteY1" fmla="*/ 57944 h 849224"/>
              <a:gd name="connsiteX2" fmla="*/ 1463768 w 1838452"/>
              <a:gd name="connsiteY2" fmla="*/ 851693 h 84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452" h="849224">
                <a:moveTo>
                  <a:pt x="-4669" y="57944"/>
                </a:moveTo>
                <a:cubicBezTo>
                  <a:pt x="291333" y="57943"/>
                  <a:pt x="1526606" y="-74347"/>
                  <a:pt x="1771347" y="57944"/>
                </a:cubicBezTo>
                <a:cubicBezTo>
                  <a:pt x="2016086" y="190235"/>
                  <a:pt x="1515031" y="719401"/>
                  <a:pt x="1463768" y="85169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312" y="1529976"/>
            <a:ext cx="7076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24960" y="1806975"/>
            <a:ext cx="6787184" cy="30581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직사각형 2052"/>
          <p:cNvSpPr/>
          <p:nvPr/>
        </p:nvSpPr>
        <p:spPr>
          <a:xfrm>
            <a:off x="5644800" y="2772308"/>
            <a:ext cx="457200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" name="직사각형 2052"/>
          <p:cNvSpPr/>
          <p:nvPr/>
        </p:nvSpPr>
        <p:spPr>
          <a:xfrm>
            <a:off x="6231250" y="4246153"/>
            <a:ext cx="457200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직사각형 2052"/>
          <p:cNvSpPr/>
          <p:nvPr/>
        </p:nvSpPr>
        <p:spPr>
          <a:xfrm>
            <a:off x="2601209" y="3034394"/>
            <a:ext cx="457200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21296"/>
            <a:ext cx="7384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먼저 회원 관리 기능과 관련된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파일을 설정하겠습니다</a:t>
            </a:r>
            <a:r>
              <a:rPr lang="en-US" altLang="ko-KR" sz="1200">
                <a:latin typeface="+mj-ea"/>
                <a:ea typeface="+mj-ea"/>
              </a:rPr>
              <a:t>. action-mybatis.xml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jdbc.properties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파일은 </a:t>
            </a:r>
            <a:r>
              <a:rPr lang="en-US" altLang="ko-KR" sz="1200">
                <a:latin typeface="+mj-ea"/>
                <a:ea typeface="+mj-ea"/>
              </a:rPr>
              <a:t>24</a:t>
            </a:r>
            <a:r>
              <a:rPr lang="ko-KR" altLang="en-US" sz="1200">
                <a:latin typeface="+mj-ea"/>
                <a:ea typeface="+mj-ea"/>
              </a:rPr>
              <a:t>장의 파일을 복사해 </a:t>
            </a:r>
            <a:r>
              <a:rPr lang="en-US" altLang="ko-KR" sz="1200">
                <a:latin typeface="+mj-ea"/>
                <a:ea typeface="+mj-ea"/>
              </a:rPr>
              <a:t>config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629194" y="2131324"/>
            <a:ext cx="21526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510748"/>
            <a:ext cx="8100390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ContextLoaderListener</a:t>
            </a:r>
            <a:r>
              <a:rPr lang="ko-KR" altLang="en-US" sz="1200">
                <a:latin typeface="+mj-ea"/>
                <a:ea typeface="+mj-ea"/>
              </a:rPr>
              <a:t>를 이용해 애플리케이션이 실행될 때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action-mybatis.xml</a:t>
            </a:r>
            <a:r>
              <a:rPr lang="ko-KR" altLang="en-US" sz="1200">
                <a:latin typeface="+mj-ea"/>
                <a:ea typeface="+mj-ea"/>
              </a:rPr>
              <a:t>을 읽어 들이도록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34278" y="1972413"/>
            <a:ext cx="6931923" cy="337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29699" name="직사각형 29698"/>
          <p:cNvSpPr txBox="1"/>
          <p:nvPr/>
        </p:nvSpPr>
        <p:spPr>
          <a:xfrm>
            <a:off x="0" y="151447"/>
            <a:ext cx="9144000" cy="63379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&lt;web-app xmlns:xsi="http://www.w3.org/2001/XMLSchema-instance"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xmlns="http://java.sun.com/xml/ns/javaee"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xsi:schemaLocation="http://java.sun.com/xml/ns/javaee http://java.sun.com/xml/ns/javaee/web-app_3_0.xsd"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id="WebApp_ID" version="3.0"&gt;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&lt;listener&gt;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 &lt;listener-class&gt;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    org.springframework.web.context.ContextLoaderListener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&lt;/listener-class&gt;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&lt;/listener&gt;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&lt;context-param&gt;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 &lt;param-name&gt;contextConfigLocation&lt;/param-name&gt;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 &lt;param-value&gt; 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  /WEB-INF/config/action-mybatis.xml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    &lt;/param-value&gt;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&lt;/context-param&gt;  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&lt;filter&gt;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&lt;filter-name&gt;encodingFilter&lt;/filter-name&gt;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&lt;filter-class&gt;org.springframework.web.filter.CharacterEncodingFilter&lt;/filter-class&gt;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&lt;init-param&gt;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&lt;param-name&gt;encoding&lt;/param-name&gt;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&lt;param-value&gt;UTF-8&lt;/param-value&gt;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&lt;/init-param&gt;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&lt;/filter&gt;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&lt;filter-mapping&gt;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&lt;filter-name&gt;encodingFilter&lt;/filter-name&gt;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&lt;url-pattern&gt;/*&lt;/url-pattern&gt;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&lt;/filter-mapping&gt; 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&lt;servlet&gt;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&lt;servlet-name&gt;action&lt;/servlet-name&gt;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&lt;servlet-class&gt;org.springframework.web.servlet.DispatcherServlet&lt;/servlet-class&gt;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&lt;load-on-startup&gt;1&lt;/load-on-startup&gt;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&lt;/servlet&gt;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&lt;servlet-mapping&gt;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&lt;servlet-name&gt;action&lt;/servlet-name&gt;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&lt;url-pattern&gt;*.do&lt;/url-pattern&gt;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&lt;/servlet-mapping&gt;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&lt;/web-app&gt;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30626"/>
            <a:ext cx="7245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action-serlvet.xml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경로를 </a:t>
            </a:r>
            <a:r>
              <a:rPr lang="en-US" altLang="ko-KR" sz="1200">
                <a:latin typeface="+mj-ea"/>
                <a:ea typeface="+mj-ea"/>
              </a:rPr>
              <a:t>/WEB-INF/views/member/</a:t>
            </a:r>
            <a:r>
              <a:rPr lang="ko-KR" altLang="en-US" sz="1200">
                <a:latin typeface="+mj-ea"/>
                <a:ea typeface="+mj-ea"/>
              </a:rPr>
              <a:t>로 변경합니다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5496" y="1837442"/>
            <a:ext cx="7469050" cy="3139939"/>
            <a:chOff x="452438" y="2543175"/>
            <a:chExt cx="8239125" cy="3658016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52438" y="2543175"/>
              <a:ext cx="8239125" cy="177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6725" y="4334291"/>
              <a:ext cx="8210550" cy="1866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24" name="직사각형 30723"/>
          <p:cNvSpPr/>
          <p:nvPr/>
        </p:nvSpPr>
        <p:spPr>
          <a:xfrm>
            <a:off x="3858916" y="2616705"/>
            <a:ext cx="1847815" cy="297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25" name="직사각형 30724"/>
          <p:cNvSpPr/>
          <p:nvPr/>
        </p:nvSpPr>
        <p:spPr>
          <a:xfrm>
            <a:off x="934640" y="2183802"/>
            <a:ext cx="511968" cy="21431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60443"/>
            <a:ext cx="7941365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스프링에서 제공하는 클래스의 빈을 사용하려면 여전히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로 설정해야 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0480" y="1821901"/>
            <a:ext cx="6460435" cy="4837634"/>
            <a:chOff x="461962" y="1385888"/>
            <a:chExt cx="8220076" cy="6877050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61963" y="1385888"/>
              <a:ext cx="8220075" cy="408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61962" y="5472113"/>
              <a:ext cx="8181975" cy="2790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1756" name="TextBox 31755"/>
          <p:cNvSpPr txBox="1"/>
          <p:nvPr/>
        </p:nvSpPr>
        <p:spPr>
          <a:xfrm>
            <a:off x="0" y="206769"/>
            <a:ext cx="9144000" cy="4107341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     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&lt;bean id="sqlSessionFactory"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class="org.mybatis.spring.SqlSessionFactoryBean"&gt;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&lt;property name="dataSource" ref="dataSource"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&lt;property name="configLocation"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value="classpath:mybatis/model/modelConfig.xml"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&lt;property name="mapperLocations" value="classpath:mybatis/mappers/*.xml"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&lt;/bean&gt;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&lt;bean id="sqlSession"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class="org.mybatis.spring.SqlSessionTemplate"&gt;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&lt;constructor-arg index="0" ref="sqlSessionFactory"&gt;&lt;/constructor-arg&gt;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&lt;/bean&gt;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&lt;!-- &lt;bean id="memberDAO"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class="com.spring.member.dao.MemberDAOImpl"&gt;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&lt;property name="sqlSession" ref="sqlSession"&gt;&lt;/property&gt;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&lt;/bean&gt; --&gt;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</p:txBody>
      </p:sp>
      <p:sp>
        <p:nvSpPr>
          <p:cNvPr id="31759" name="TextBox 31758"/>
          <p:cNvSpPr txBox="1"/>
          <p:nvPr/>
        </p:nvSpPr>
        <p:spPr>
          <a:xfrm>
            <a:off x="0" y="4603351"/>
            <a:ext cx="5814219" cy="1367315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  <a:prstDash val="sysDash"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MemberDAOImpl implements MemberDAO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private SqlSession sqlSession;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	public void setSqlSession(SqlSession sqlSession)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		this.sqlSession = sqlSession;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//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31757" name="TextBox 31756"/>
          <p:cNvSpPr txBox="1"/>
          <p:nvPr/>
        </p:nvSpPr>
        <p:spPr>
          <a:xfrm>
            <a:off x="3329781" y="5671343"/>
            <a:ext cx="5814219" cy="1003777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@Repository("memberDAO")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MemberDAOImpl implements MemberDAO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ea typeface="한컴산뜻돋움"/>
              </a:rPr>
              <a:t>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private SqlSession sqlSession;</a:t>
            </a:r>
          </a:p>
          <a:p>
            <a:pPr>
              <a:defRPr/>
            </a:pP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664846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이번에는 회원 관리 기능 매퍼 파일을 설정해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매퍼 파일들은 </a:t>
            </a:r>
            <a:r>
              <a:rPr lang="en-US" altLang="ko-KR" sz="1200">
                <a:latin typeface="+mj-ea"/>
                <a:ea typeface="+mj-ea"/>
              </a:rPr>
              <a:t>24</a:t>
            </a:r>
            <a:r>
              <a:rPr lang="ko-KR" altLang="en-US" sz="1200">
                <a:latin typeface="+mj-ea"/>
                <a:ea typeface="+mj-ea"/>
              </a:rPr>
              <a:t>장에서 만든 파일과 같은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 패키지 구조로 만든 후 실습한 </a:t>
            </a:r>
            <a:r>
              <a:rPr lang="en-US" altLang="ko-KR" sz="1200">
                <a:latin typeface="+mj-ea"/>
                <a:ea typeface="+mj-ea"/>
              </a:rPr>
              <a:t>member.xml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modelConfig.xml</a:t>
            </a:r>
            <a:r>
              <a:rPr lang="ko-KR" altLang="en-US" sz="1200">
                <a:latin typeface="+mj-ea"/>
                <a:ea typeface="+mj-ea"/>
              </a:rPr>
              <a:t>을 복사해 붙여넣습니다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25210" y="2067132"/>
            <a:ext cx="2200275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832033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회원 관리 기능 관련 자바 파일과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를 다음과 같이 준비합니다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일단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는 </a:t>
            </a:r>
            <a:r>
              <a:rPr lang="en-US" altLang="ko-KR" sz="1200">
                <a:latin typeface="+mj-ea"/>
                <a:ea typeface="+mj-ea"/>
              </a:rPr>
              <a:t>24</a:t>
            </a:r>
            <a:r>
              <a:rPr lang="ko-KR" altLang="en-US" sz="1200">
                <a:latin typeface="+mj-ea"/>
                <a:ea typeface="+mj-ea"/>
              </a:rPr>
              <a:t>장에서 실습할 때 사용한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 파일과 동일하므로 </a:t>
            </a:r>
            <a:r>
              <a:rPr lang="en-US" altLang="ko-KR" sz="1200">
                <a:latin typeface="+mj-ea"/>
                <a:ea typeface="+mj-ea"/>
              </a:rPr>
              <a:t>views </a:t>
            </a:r>
            <a:r>
              <a:rPr lang="ko-KR" altLang="en-US" sz="1200">
                <a:latin typeface="+mj-ea"/>
                <a:ea typeface="+mj-ea"/>
              </a:rPr>
              <a:t>폴더 하위에 </a:t>
            </a:r>
            <a:r>
              <a:rPr lang="en-US" altLang="ko-KR" sz="1200">
                <a:latin typeface="+mj-ea"/>
                <a:ea typeface="+mj-ea"/>
              </a:rPr>
              <a:t>member </a:t>
            </a:r>
            <a:r>
              <a:rPr lang="ko-KR" altLang="en-US" sz="1200">
                <a:latin typeface="+mj-ea"/>
                <a:ea typeface="+mj-ea"/>
              </a:rPr>
              <a:t>폴더를 만든 후 파일을 복사해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150703" y="2001279"/>
            <a:ext cx="1909859" cy="4856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40565"/>
            <a:ext cx="7374832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MemberControllerImpl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83974" y="1817564"/>
            <a:ext cx="6245916" cy="44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25556" y="1405599"/>
            <a:ext cx="6842677" cy="272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056" name="직사각형 9227"/>
          <p:cNvSpPr txBox="1"/>
          <p:nvPr/>
        </p:nvSpPr>
        <p:spPr>
          <a:xfrm>
            <a:off x="0" y="1340623"/>
            <a:ext cx="9144000" cy="42962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xmlns:p="http://www.springframework.org/schema/p" xmlns:aop="http://www.springframework.org/schema/aop"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class="org.springframework.web.servlet.view.InternalResourceViewResolver"&gt;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name="prefix" value="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/WEB-INF/views/test/</a:t>
            </a:r>
            <a:r>
              <a:rPr lang="en-US" altLang="ko-KR" sz="12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name="suffix" value=".jsp"/&gt;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class="org.springframework.web.servlet.mvc.annotation.DefaultAnnotationHandlerMapping"/&gt;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&lt;bean class="org.springframework.web.servlet.mvc.annotation.AnnotationMethodHandlerAdapter"/&gt;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&lt;context:component-scan base-package="com.spring"/&gt;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057" name="순서도: 연결자 2056"/>
          <p:cNvSpPr/>
          <p:nvPr/>
        </p:nvSpPr>
        <p:spPr>
          <a:xfrm>
            <a:off x="0" y="4696680"/>
            <a:ext cx="136415" cy="124015"/>
          </a:xfrm>
          <a:prstGeom prst="flowChartConnector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8" name="순서도: 연결자 2057"/>
          <p:cNvSpPr/>
          <p:nvPr/>
        </p:nvSpPr>
        <p:spPr>
          <a:xfrm>
            <a:off x="0" y="4868924"/>
            <a:ext cx="136415" cy="124015"/>
          </a:xfrm>
          <a:prstGeom prst="flowChartConnector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59" name="직선 연결선 2058"/>
          <p:cNvCxnSpPr/>
          <p:nvPr/>
        </p:nvCxnSpPr>
        <p:spPr>
          <a:xfrm flipV="1">
            <a:off x="5177850" y="3944918"/>
            <a:ext cx="918000" cy="18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연결선 2059"/>
          <p:cNvCxnSpPr/>
          <p:nvPr/>
        </p:nvCxnSpPr>
        <p:spPr>
          <a:xfrm flipV="1">
            <a:off x="4739986" y="4864873"/>
            <a:ext cx="2441863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직선 연결선 2060"/>
          <p:cNvCxnSpPr/>
          <p:nvPr/>
        </p:nvCxnSpPr>
        <p:spPr>
          <a:xfrm flipV="1">
            <a:off x="4778086" y="5055374"/>
            <a:ext cx="2450523" cy="86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순서도: 연결자 2061"/>
          <p:cNvSpPr/>
          <p:nvPr/>
        </p:nvSpPr>
        <p:spPr>
          <a:xfrm>
            <a:off x="0" y="5050639"/>
            <a:ext cx="136415" cy="124015"/>
          </a:xfrm>
          <a:prstGeom prst="flowChartConnector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3" name="순서도: 연결자 2062"/>
          <p:cNvSpPr/>
          <p:nvPr/>
        </p:nvSpPr>
        <p:spPr>
          <a:xfrm>
            <a:off x="0" y="3774089"/>
            <a:ext cx="136415" cy="124015"/>
          </a:xfrm>
          <a:prstGeom prst="flowChartConnector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4" name="직사각형 2063"/>
          <p:cNvSpPr txBox="1"/>
          <p:nvPr/>
        </p:nvSpPr>
        <p:spPr>
          <a:xfrm>
            <a:off x="6382616" y="5245873"/>
            <a:ext cx="1073727" cy="752972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@</a:t>
            </a:r>
            <a:r>
              <a:rPr lang="en-US" altLang="ko-KR" sz="1100"/>
              <a:t>controller</a:t>
            </a:r>
          </a:p>
          <a:p>
            <a:pPr>
              <a:defRPr/>
            </a:pPr>
            <a:r>
              <a:rPr lang="en-US" altLang="ko-KR" sz="1100"/>
              <a:t>@service</a:t>
            </a:r>
          </a:p>
          <a:p>
            <a:pPr>
              <a:defRPr/>
            </a:pPr>
            <a:r>
              <a:rPr lang="en-US" altLang="ko-KR" sz="1100"/>
              <a:t>@repository</a:t>
            </a:r>
          </a:p>
          <a:p>
            <a:pPr>
              <a:defRPr/>
            </a:pPr>
            <a:r>
              <a:rPr lang="en-US" altLang="ko-KR" sz="1100"/>
              <a:t>@component</a:t>
            </a:r>
          </a:p>
        </p:txBody>
      </p:sp>
      <p:sp>
        <p:nvSpPr>
          <p:cNvPr id="2065" name="자유형 2064"/>
          <p:cNvSpPr/>
          <p:nvPr/>
        </p:nvSpPr>
        <p:spPr>
          <a:xfrm>
            <a:off x="4334301" y="5177035"/>
            <a:ext cx="1931646" cy="230783"/>
          </a:xfrm>
          <a:custGeom>
            <a:avLst/>
            <a:gdLst>
              <a:gd name="connsiteX0" fmla="*/ -3889 w 1931646"/>
              <a:gd name="connsiteY0" fmla="*/ -434 h 230783"/>
              <a:gd name="connsiteX1" fmla="*/ 810065 w 1931646"/>
              <a:gd name="connsiteY1" fmla="*/ 224701 h 230783"/>
              <a:gd name="connsiteX2" fmla="*/ 1935747 w 1931646"/>
              <a:gd name="connsiteY2" fmla="*/ 164088 h 23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1646" h="230783">
                <a:moveTo>
                  <a:pt x="-3889" y="-434"/>
                </a:moveTo>
                <a:cubicBezTo>
                  <a:pt x="131769" y="37087"/>
                  <a:pt x="486792" y="197280"/>
                  <a:pt x="810065" y="224701"/>
                </a:cubicBezTo>
                <a:cubicBezTo>
                  <a:pt x="1133338" y="252122"/>
                  <a:pt x="1748133" y="174190"/>
                  <a:pt x="1935747" y="164088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66" name="직선 연결선 2065"/>
          <p:cNvCxnSpPr/>
          <p:nvPr/>
        </p:nvCxnSpPr>
        <p:spPr>
          <a:xfrm flipV="1">
            <a:off x="1303193" y="5228554"/>
            <a:ext cx="1134340" cy="86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직사각형 2063"/>
          <p:cNvSpPr txBox="1"/>
          <p:nvPr/>
        </p:nvSpPr>
        <p:spPr>
          <a:xfrm>
            <a:off x="7333383" y="3709750"/>
            <a:ext cx="1307523" cy="260270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@</a:t>
            </a:r>
            <a:r>
              <a:rPr lang="en-US" altLang="ko-KR" sz="1100"/>
              <a:t>RequestMapping</a:t>
            </a:r>
          </a:p>
        </p:txBody>
      </p:sp>
      <p:sp>
        <p:nvSpPr>
          <p:cNvPr id="2068" name="오른쪽 대괄호 2067"/>
          <p:cNvSpPr/>
          <p:nvPr/>
        </p:nvSpPr>
        <p:spPr>
          <a:xfrm>
            <a:off x="7484918" y="4674373"/>
            <a:ext cx="190500" cy="381000"/>
          </a:xfrm>
          <a:prstGeom prst="rightBracket">
            <a:avLst>
              <a:gd name="adj" fmla="val 8333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9" name="자유형 2068"/>
          <p:cNvSpPr/>
          <p:nvPr/>
        </p:nvSpPr>
        <p:spPr>
          <a:xfrm>
            <a:off x="7007333" y="3800264"/>
            <a:ext cx="947903" cy="1064564"/>
          </a:xfrm>
          <a:custGeom>
            <a:avLst/>
            <a:gdLst>
              <a:gd name="connsiteX0" fmla="*/ 676744 w 947903"/>
              <a:gd name="connsiteY0" fmla="*/ 1064608 h 1064564"/>
              <a:gd name="connsiteX1" fmla="*/ 945175 w 947903"/>
              <a:gd name="connsiteY1" fmla="*/ 995336 h 1064564"/>
              <a:gd name="connsiteX2" fmla="*/ 486243 w 947903"/>
              <a:gd name="connsiteY2" fmla="*/ 493108 h 1064564"/>
              <a:gd name="connsiteX3" fmla="*/ 1334 w 947903"/>
              <a:gd name="connsiteY3" fmla="*/ 164063 h 1064564"/>
              <a:gd name="connsiteX4" fmla="*/ 313062 w 947903"/>
              <a:gd name="connsiteY4" fmla="*/ -459 h 106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903" h="1064564">
                <a:moveTo>
                  <a:pt x="676744" y="1064608"/>
                </a:moveTo>
                <a:cubicBezTo>
                  <a:pt x="721482" y="1053063"/>
                  <a:pt x="976925" y="1090586"/>
                  <a:pt x="945175" y="995336"/>
                </a:cubicBezTo>
                <a:cubicBezTo>
                  <a:pt x="913425" y="900086"/>
                  <a:pt x="643550" y="631654"/>
                  <a:pt x="486243" y="493108"/>
                </a:cubicBezTo>
                <a:cubicBezTo>
                  <a:pt x="328936" y="354563"/>
                  <a:pt x="30198" y="246324"/>
                  <a:pt x="1334" y="164063"/>
                </a:cubicBezTo>
                <a:cubicBezTo>
                  <a:pt x="-27530" y="81801"/>
                  <a:pt x="261107" y="26961"/>
                  <a:pt x="313062" y="-459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94523" y="1461052"/>
            <a:ext cx="6546781" cy="4798943"/>
            <a:chOff x="894523" y="1461052"/>
            <a:chExt cx="6546781" cy="4798943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94523" y="1911699"/>
              <a:ext cx="6546781" cy="4348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69284" y="1461052"/>
              <a:ext cx="6067011" cy="4605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직사각형 36867"/>
          <p:cNvSpPr txBox="1"/>
          <p:nvPr/>
        </p:nvSpPr>
        <p:spPr>
          <a:xfrm>
            <a:off x="0" y="184862"/>
            <a:ext cx="9144000" cy="61854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package com.spring.member.controller;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              :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@Controller("memberController")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public class MemberControllerImpl   implements MemberController {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private MemberService memberService;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private MemberVO memberVO 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@RequestMapping(value="/member/listMembers.do" ,method = RequestMethod.GET)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public ModelAndView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 listMembers</a:t>
            </a:r>
            <a:r>
              <a:rPr lang="ko-KR" altLang="en-US" sz="1000" b="1">
                <a:latin typeface="한컴산뜻돋움"/>
                <a:ea typeface="한컴산뜻돋움"/>
              </a:rPr>
              <a:t>(HttpServletRequest request, HttpServletResponse response) throws Exception {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String viewName = getViewName(request);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List membersList = memberService.listMembers();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ModelAndView mav = new ModelAndView(viewName);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mav.addObject("membersList", membersList);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@RequestMapping(value="/member/addMember.do" ,method = RequestMethod.POST)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public ModelAndView 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addMember</a:t>
            </a:r>
            <a:r>
              <a:rPr lang="ko-KR" altLang="en-US" sz="1000" b="1">
                <a:latin typeface="한컴산뜻돋움"/>
                <a:ea typeface="한컴산뜻돋움"/>
              </a:rPr>
              <a:t>(</a:t>
            </a:r>
            <a:r>
              <a:rPr lang="ko-KR" altLang="en-US" sz="1000" b="1">
                <a:solidFill>
                  <a:srgbClr val="0000FF"/>
                </a:solidFill>
                <a:latin typeface="한컴산뜻돋움"/>
                <a:ea typeface="한컴산뜻돋움"/>
              </a:rPr>
              <a:t>@ModelAttribute("member") MemberVO member</a:t>
            </a:r>
            <a:r>
              <a:rPr lang="ko-KR" altLang="en-US" sz="1000" b="1">
                <a:latin typeface="한컴산뜻돋움"/>
                <a:ea typeface="한컴산뜻돋움"/>
              </a:rPr>
              <a:t>,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	</a:t>
            </a:r>
            <a:r>
              <a:rPr lang="ko-KR" altLang="en-US" sz="1000" b="1">
                <a:latin typeface="한컴산뜻돋움"/>
                <a:ea typeface="한컴산뜻돋움"/>
              </a:rPr>
              <a:t>                  HttpServletRequest request, HttpServletResponse response) throws Exception {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request.setCharacterEncoding("utf-8");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int result = 0;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result = memberService.addMember(member);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ModelAndView mav = new ModelAndView("redirect:/member/listMembers.do");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@RequestMapping(value="/member/removeMember.do" ,method = RequestMethod.GET)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public ModelAndView 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removeMember</a:t>
            </a:r>
            <a:r>
              <a:rPr lang="ko-KR" altLang="en-US" sz="1000" b="1">
                <a:latin typeface="한컴산뜻돋움"/>
                <a:ea typeface="한컴산뜻돋움"/>
              </a:rPr>
              <a:t>(</a:t>
            </a:r>
            <a:r>
              <a:rPr lang="ko-KR" altLang="en-US" sz="1000" b="1">
                <a:solidFill>
                  <a:srgbClr val="0000FF"/>
                </a:solidFill>
                <a:latin typeface="한컴산뜻돋움"/>
                <a:ea typeface="한컴산뜻돋움"/>
              </a:rPr>
              <a:t>@RequestParam("id") String id,</a:t>
            </a:r>
            <a:r>
              <a:rPr lang="ko-KR" altLang="en-US" sz="10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	</a:t>
            </a:r>
            <a:r>
              <a:rPr lang="ko-KR" altLang="en-US" sz="1000" b="1">
                <a:latin typeface="한컴산뜻돋움"/>
                <a:ea typeface="한컴산뜻돋움"/>
              </a:rPr>
              <a:t>           HttpServletRequest request, HttpServletResponse response) throws Exception{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request.setCharacterEncoding("utf-8");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memberService.removeMember(id);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ModelAndView mav = new ModelAndView("redirect:/member/listMembers.do");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직사각형 36867"/>
          <p:cNvSpPr txBox="1"/>
          <p:nvPr/>
        </p:nvSpPr>
        <p:spPr>
          <a:xfrm>
            <a:off x="0" y="303905"/>
            <a:ext cx="9144000" cy="62478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 dirty="0"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</a:t>
            </a:r>
            <a:r>
              <a:rPr lang="ko-KR" altLang="en-US" sz="1000" b="1" dirty="0">
                <a:latin typeface="한컴산뜻돋움"/>
                <a:ea typeface="한컴산뜻돋움"/>
              </a:rPr>
              <a:t>@RequestMapping(value = "/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member</a:t>
            </a:r>
            <a:r>
              <a:rPr lang="ko-KR" altLang="en-US" sz="1000" b="1" dirty="0">
                <a:latin typeface="한컴산뜻돋움"/>
                <a:ea typeface="한컴산뜻돋움"/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  <a:latin typeface="한컴산뜻돋움"/>
                <a:ea typeface="한컴산뜻돋움"/>
              </a:rPr>
              <a:t>*</a:t>
            </a:r>
            <a:r>
              <a:rPr lang="ko-KR" altLang="en-US" sz="10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Form.do</a:t>
            </a:r>
            <a:r>
              <a:rPr lang="ko-KR" altLang="en-US" sz="1000" b="1" dirty="0">
                <a:latin typeface="한컴산뜻돋움"/>
                <a:ea typeface="한컴산뜻돋움"/>
              </a:rPr>
              <a:t>",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method</a:t>
            </a:r>
            <a:r>
              <a:rPr lang="ko-KR" altLang="en-US" sz="1000" b="1" dirty="0">
                <a:latin typeface="한컴산뜻돋움"/>
                <a:ea typeface="한컴산뜻돋움"/>
              </a:rPr>
              <a:t> = 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RequestMethod.GET</a:t>
            </a:r>
            <a:r>
              <a:rPr lang="ko-KR" altLang="en-US" sz="1000" b="1" dirty="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public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form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000" b="1" dirty="0">
                <a:latin typeface="한컴산뜻돋움"/>
                <a:ea typeface="한컴산뜻돋움"/>
              </a:rPr>
              <a:t>,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000" b="1" dirty="0">
                <a:latin typeface="한컴산뜻돋움"/>
                <a:ea typeface="한컴산뜻돋움"/>
              </a:rPr>
              <a:t>)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0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getViewName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0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0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mav.setViewName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0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</a:t>
            </a:r>
            <a:r>
              <a:rPr lang="ko-KR" altLang="en-US" sz="10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private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getViewName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000" b="1" dirty="0">
                <a:latin typeface="한컴산뜻돋움"/>
                <a:ea typeface="한컴산뜻돋움"/>
              </a:rPr>
              <a:t>)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0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contextPath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request.getContextPath</a:t>
            </a:r>
            <a:r>
              <a:rPr lang="ko-KR" altLang="en-US" sz="10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</a:t>
            </a:r>
            <a:r>
              <a:rPr lang="ko-KR" altLang="en-US" sz="1000" b="1" dirty="0">
                <a:latin typeface="한컴산뜻돋움"/>
                <a:ea typeface="한컴산뜻돋움"/>
              </a:rPr>
              <a:t> = 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)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request.getAttribute</a:t>
            </a:r>
            <a:r>
              <a:rPr lang="ko-KR" altLang="en-US" sz="1000" b="1" dirty="0">
                <a:latin typeface="한컴산뜻돋움"/>
                <a:ea typeface="한컴산뜻돋움"/>
              </a:rPr>
              <a:t>("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javax.servlet.include.request_uri</a:t>
            </a:r>
            <a:r>
              <a:rPr lang="ko-KR" altLang="en-US" sz="10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000" b="1" dirty="0">
                <a:latin typeface="한컴산뜻돋움"/>
                <a:ea typeface="한컴산뜻돋움"/>
              </a:rPr>
              <a:t> 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</a:t>
            </a:r>
            <a:r>
              <a:rPr lang="ko-KR" altLang="en-US" sz="1000" b="1" dirty="0">
                <a:latin typeface="한컴산뜻돋움"/>
                <a:ea typeface="한컴산뜻돋움"/>
              </a:rPr>
              <a:t> ==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null</a:t>
            </a:r>
            <a:r>
              <a:rPr lang="ko-KR" altLang="en-US" sz="1000" b="1" dirty="0">
                <a:latin typeface="한컴산뜻돋움"/>
                <a:ea typeface="한컴산뜻돋움"/>
              </a:rPr>
              <a:t> ||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uri.trim</a:t>
            </a:r>
            <a:r>
              <a:rPr lang="ko-KR" altLang="en-US" sz="1000" b="1" dirty="0">
                <a:latin typeface="한컴산뜻돋움"/>
                <a:ea typeface="한컴산뜻돋움"/>
              </a:rPr>
              <a:t>().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equals</a:t>
            </a:r>
            <a:r>
              <a:rPr lang="ko-KR" altLang="en-US" sz="1000" b="1" dirty="0">
                <a:latin typeface="한컴산뜻돋움"/>
                <a:ea typeface="한컴산뜻돋움"/>
              </a:rPr>
              <a:t>(""))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request.getRequestURI</a:t>
            </a:r>
            <a:r>
              <a:rPr lang="ko-KR" altLang="en-US" sz="10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0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int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begin</a:t>
            </a:r>
            <a:r>
              <a:rPr lang="ko-KR" altLang="en-US" sz="1000" b="1" dirty="0">
                <a:latin typeface="한컴산뜻돋움"/>
                <a:ea typeface="한컴산뜻돋움"/>
              </a:rPr>
              <a:t> = 0;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000" b="1" dirty="0">
                <a:latin typeface="한컴산뜻돋움"/>
                <a:ea typeface="한컴산뜻돋움"/>
              </a:rPr>
              <a:t> (!((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contextPath</a:t>
            </a:r>
            <a:r>
              <a:rPr lang="ko-KR" altLang="en-US" sz="1000" b="1" dirty="0">
                <a:latin typeface="한컴산뜻돋움"/>
                <a:ea typeface="한컴산뜻돋움"/>
              </a:rPr>
              <a:t> ==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null</a:t>
            </a:r>
            <a:r>
              <a:rPr lang="ko-KR" altLang="en-US" sz="1000" b="1" dirty="0">
                <a:latin typeface="한컴산뜻돋움"/>
                <a:ea typeface="한컴산뜻돋움"/>
              </a:rPr>
              <a:t>) || ("".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equals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contextPath</a:t>
            </a:r>
            <a:r>
              <a:rPr lang="ko-KR" altLang="en-US" sz="1000" b="1" dirty="0">
                <a:latin typeface="한컴산뜻돋움"/>
                <a:ea typeface="한컴산뜻돋움"/>
              </a:rPr>
              <a:t>))))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begin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contextPath.length</a:t>
            </a:r>
            <a:r>
              <a:rPr lang="ko-KR" altLang="en-US" sz="10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0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int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end</a:t>
            </a:r>
            <a:r>
              <a:rPr lang="ko-KR" altLang="en-US" sz="10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000" b="1" dirty="0">
                <a:latin typeface="한컴산뜻돋움"/>
                <a:ea typeface="한컴산뜻돋움"/>
              </a:rPr>
              <a:t> 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(";") != -1)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end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(";");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>
                <a:latin typeface="한컴산뜻돋움"/>
                <a:ea typeface="한컴산뜻돋움"/>
              </a:rPr>
              <a:t>}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else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000" b="1" dirty="0">
                <a:latin typeface="한컴산뜻돋움"/>
                <a:ea typeface="한컴산뜻돋움"/>
              </a:rPr>
              <a:t> 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("?") != -1)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end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("?");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>
                <a:latin typeface="한컴산뜻돋움"/>
                <a:ea typeface="한컴산뜻돋움"/>
              </a:rPr>
              <a:t>}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else</a:t>
            </a:r>
            <a:r>
              <a:rPr lang="ko-KR" altLang="en-US" sz="10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end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uri.length</a:t>
            </a:r>
            <a:r>
              <a:rPr lang="ko-KR" altLang="en-US" sz="10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0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uri.substring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begin</a:t>
            </a:r>
            <a:r>
              <a:rPr lang="ko-KR" altLang="en-US" sz="1000" b="1" dirty="0">
                <a:latin typeface="한컴산뜻돋움"/>
                <a:ea typeface="한컴산뜻돋움"/>
              </a:rPr>
              <a:t>,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end</a:t>
            </a:r>
            <a:r>
              <a:rPr lang="ko-KR" altLang="en-US" sz="10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000" b="1" dirty="0">
                <a:latin typeface="한컴산뜻돋움"/>
                <a:ea typeface="한컴산뜻돋움"/>
              </a:rPr>
              <a:t> 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(".") != -1)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viewName.substring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(0,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viewName.lastIndexOf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("."));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000" b="1" dirty="0">
                <a:latin typeface="한컴산뜻돋움"/>
                <a:ea typeface="한컴산뜻돋움"/>
              </a:rPr>
              <a:t> 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viewName.lastIndexOf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("/") != -1) {</a:t>
            </a:r>
          </a:p>
          <a:p>
            <a:pPr>
              <a:defRPr/>
            </a:pPr>
            <a:r>
              <a:rPr lang="ko-KR" altLang="en-US" sz="1000" b="1" dirty="0">
                <a:ea typeface="한컴산뜻돋움"/>
              </a:rPr>
              <a:t>			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000" b="1" dirty="0">
                <a:latin typeface="한컴산뜻돋움"/>
                <a:ea typeface="한컴산뜻돋움"/>
              </a:rPr>
              <a:t> =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viewName.substring</a:t>
            </a:r>
            <a:r>
              <a:rPr lang="ko-KR" altLang="en-US" sz="1000" b="1" dirty="0">
                <a:latin typeface="한컴산뜻돋움"/>
                <a:ea typeface="한컴산뜻돋움"/>
              </a:rPr>
              <a:t>(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viewName.lastIndexOf</a:t>
            </a:r>
            <a:r>
              <a:rPr lang="ko-KR" altLang="en-US" sz="1000" b="1" dirty="0">
                <a:latin typeface="한컴산뜻돋움"/>
                <a:ea typeface="한컴산뜻돋움"/>
              </a:rPr>
              <a:t>("/"), </a:t>
            </a:r>
            <a:r>
              <a:rPr lang="ko-KR" altLang="en-US" sz="1000" b="1" dirty="0" err="1">
                <a:latin typeface="한컴산뜻돋움"/>
                <a:ea typeface="한컴산뜻돋움"/>
              </a:rPr>
              <a:t>viewName.length</a:t>
            </a:r>
            <a:r>
              <a:rPr lang="ko-KR" altLang="en-US" sz="1000" b="1" dirty="0">
                <a:latin typeface="한컴산뜻돋움"/>
                <a:ea typeface="한컴산뜻돋움"/>
              </a:rPr>
              <a:t>());</a:t>
            </a:r>
          </a:p>
          <a:p>
            <a:pPr>
              <a:defRPr/>
            </a:pPr>
            <a:r>
              <a:rPr lang="ko-KR" altLang="en-US" sz="1000" b="1" dirty="0">
                <a:latin typeface="한컴산뜻돋움"/>
                <a:ea typeface="한컴산뜻돋움"/>
              </a:rPr>
              <a:t>                            }</a:t>
            </a:r>
            <a:endParaRPr lang="en-US" altLang="ko-KR" sz="10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 dirty="0">
                <a:latin typeface="한컴산뜻돋움"/>
                <a:ea typeface="한컴산뜻돋움"/>
              </a:rPr>
              <a:t>                    return </a:t>
            </a:r>
            <a:r>
              <a:rPr lang="en-US" altLang="ko-KR" sz="10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000" b="1" dirty="0">
                <a:latin typeface="한컴산뜻돋움"/>
                <a:ea typeface="한컴산뜻돋움"/>
              </a:rPr>
              <a:t>;</a:t>
            </a:r>
            <a:endParaRPr lang="ko-KR" altLang="en-US" sz="10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 dirty="0">
                <a:latin typeface="한컴산뜻돋움"/>
                <a:ea typeface="한컴산뜻돋움"/>
              </a:rPr>
              <a:t>             }</a:t>
            </a:r>
            <a:endParaRPr lang="en-US" altLang="ko-KR" sz="10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 dirty="0">
                <a:latin typeface="한컴산뜻돋움"/>
                <a:ea typeface="한컴산뜻돋움"/>
              </a:rPr>
              <a:t>}</a:t>
            </a:r>
            <a:endParaRPr lang="ko-KR" altLang="en-US" sz="1000" b="1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407" y="1431235"/>
            <a:ext cx="7106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MemberServiceImpl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0879" y="1708234"/>
            <a:ext cx="6295417" cy="5118805"/>
            <a:chOff x="700088" y="695325"/>
            <a:chExt cx="7743825" cy="7028829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00088" y="695325"/>
              <a:ext cx="7743825" cy="54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00088" y="6190629"/>
              <a:ext cx="7686675" cy="1533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직사각형 36867"/>
          <p:cNvSpPr txBox="1"/>
          <p:nvPr/>
        </p:nvSpPr>
        <p:spPr>
          <a:xfrm>
            <a:off x="0" y="10535"/>
            <a:ext cx="9144000" cy="68474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com.spring.member.service;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org.springframework.beans.factory.annotation.Autowired;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org.springframework.stereotype.Service;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import org.springframework.transaction.annotation.Propagation;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import org.springframework.transaction.annotation.Transactional;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com.spring.member.dao.MemberDAO;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@Service("memberService")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@Transactional(propagation = Propagation.REQUIRED)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MemberServiceImpl implements MemberService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private MemberDAO memberDAO;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 listMembers()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 membersList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membersList = memberDAO.selectAllMemberList();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membersList;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int addMember(MemberVO member)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memberDAO.insertMember(member);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int removeMember(String id)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memberDAO.deleteMember(id);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392126"/>
            <a:ext cx="7176053" cy="26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계속해서 </a:t>
            </a:r>
            <a:r>
              <a:rPr lang="en-US" altLang="ko-KR" sz="1200">
                <a:latin typeface="+mj-ea"/>
                <a:ea typeface="+mj-ea"/>
              </a:rPr>
              <a:t>MemberDAOImpl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13517" y="1778456"/>
            <a:ext cx="5721834" cy="4811367"/>
            <a:chOff x="728662" y="685800"/>
            <a:chExt cx="7686676" cy="7296150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28663" y="685800"/>
              <a:ext cx="7686675" cy="548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28662" y="6172200"/>
              <a:ext cx="7620000" cy="180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직사각형 36867"/>
          <p:cNvSpPr txBox="1"/>
          <p:nvPr/>
        </p:nvSpPr>
        <p:spPr>
          <a:xfrm>
            <a:off x="0" y="10534"/>
            <a:ext cx="9144000" cy="66645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com.spring.member.dao;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org.apache.ibatis.session.SqlSession;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org.springframework.beans.factory.annotation.Autowired;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org.springframework.stereotype.Repository;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@Repository("memberDAO")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MemberDAOImpl implements MemberDAO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private SqlSession sqlSession;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 selectAllMemberList()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List&lt;MemberVO&gt; membersList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membersList = sqlSession.selectList("mapper.member.selectAllMemberList");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membersList;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int insertMember(MemberVO memberVO)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result = sqlSession.insert("mapper.member.insertMember", memberVO);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result;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int deleteMember(String id)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result = sqlSession.delete("mapper.member.deleteMember", 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result;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371599"/>
            <a:ext cx="7871792" cy="44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MemberVO </a:t>
            </a:r>
            <a:r>
              <a:rPr lang="ko-KR" altLang="en-US" sz="1200">
                <a:latin typeface="+mj-ea"/>
                <a:ea typeface="+mj-ea"/>
              </a:rPr>
              <a:t>클래스의 경우 </a:t>
            </a:r>
            <a:r>
              <a:rPr lang="en-US" altLang="ko-KR" sz="1200">
                <a:latin typeface="+mj-ea"/>
                <a:ea typeface="+mj-ea"/>
              </a:rPr>
              <a:t>@Component("memberVO")</a:t>
            </a:r>
            <a:r>
              <a:rPr lang="ko-KR" altLang="en-US" sz="1200">
                <a:latin typeface="+mj-ea"/>
                <a:ea typeface="+mj-ea"/>
              </a:rPr>
              <a:t>를 이용해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</a:t>
            </a:r>
            <a:r>
              <a:rPr lang="en-US" altLang="ko-KR" sz="1200">
                <a:latin typeface="+mj-ea"/>
                <a:ea typeface="+mj-ea"/>
              </a:rPr>
              <a:t>memberVO</a:t>
            </a:r>
            <a:r>
              <a:rPr lang="ko-KR" altLang="en-US" sz="1200">
                <a:latin typeface="+mj-ea"/>
                <a:ea typeface="+mj-ea"/>
              </a:rPr>
              <a:t>인 빈을 자동 생성하도록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 설정합니다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34693" y="1795228"/>
            <a:ext cx="5767715" cy="506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직사각형 36867"/>
          <p:cNvSpPr txBox="1"/>
          <p:nvPr/>
        </p:nvSpPr>
        <p:spPr>
          <a:xfrm>
            <a:off x="0" y="10534"/>
            <a:ext cx="9144000" cy="5931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com.spring.member.vo;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mport org.springframework.stereotype.Component;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@Component("memberVO")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MemberVO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pwd;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email;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Date joinDate;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MemberVO()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MemberVO(String id, String pwd, String name, String email)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this.id =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this.pwd = pwd;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this.name = 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this.email = email;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String getId()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setId(String id)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this.id =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       </a:t>
            </a:r>
            <a:r>
              <a:rPr lang="en-US" altLang="ko-KR" sz="1200" b="1">
                <a:latin typeface="한컴산뜻돋움"/>
                <a:ea typeface="한컴산뜻돋움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74" y="2971800"/>
            <a:ext cx="7553738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en-US" altLang="ko-KR" sz="1200">
                <a:latin typeface="+mj-ea"/>
                <a:ea typeface="+mj-ea"/>
              </a:rPr>
              <a:t>http://localhost:8090/pro26/member/listMembers.do</a:t>
            </a:r>
            <a:r>
              <a:rPr lang="ko-KR" altLang="en-US" sz="1200">
                <a:latin typeface="+mj-ea"/>
                <a:ea typeface="+mj-ea"/>
              </a:rPr>
              <a:t>로 요청하면 다음과 같이 회원 목록을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회원가입을 클릭하여 </a:t>
            </a:r>
            <a:r>
              <a:rPr lang="en-US" altLang="ko-KR" sz="1200">
                <a:latin typeface="+mj-ea"/>
                <a:ea typeface="+mj-ea"/>
              </a:rPr>
              <a:t>http://localhost:8090/pro26/member/memberForm.do</a:t>
            </a:r>
            <a:r>
              <a:rPr lang="ko-KR" altLang="en-US" sz="1200">
                <a:latin typeface="+mj-ea"/>
                <a:ea typeface="+mj-ea"/>
              </a:rPr>
              <a:t>로 요청하면 회원 가입창이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391478"/>
            <a:ext cx="6904734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@Autowired </a:t>
            </a:r>
            <a:r>
              <a:rPr lang="ko-KR" altLang="en-US" sz="1200" b="1">
                <a:latin typeface="+mj-ea"/>
                <a:ea typeface="+mj-ea"/>
              </a:rPr>
              <a:t>와 스테레오 타입 에너테이션으로 주입한  빈 상태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01003" y="1688977"/>
            <a:ext cx="6213475" cy="16271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51538" y="3799246"/>
            <a:ext cx="5534025" cy="21418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46443" y="5625548"/>
            <a:ext cx="914400" cy="3155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056" name="직사각형 9227"/>
          <p:cNvSpPr txBox="1"/>
          <p:nvPr/>
        </p:nvSpPr>
        <p:spPr>
          <a:xfrm>
            <a:off x="0" y="1340623"/>
            <a:ext cx="9144000" cy="33818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&lt;web-app 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xmlns="http://java.sun.com/xml/ns/javaee"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xsi:schemaLocation="http://java.sun.com/xml/ns/javaee http://java.sun.com/xml/ns/javaee/web-app_3_0.xsd"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id="WebApp_ID" version="3.0"&gt;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&lt;servlet&gt;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&lt;servlet-name&gt;action&lt;/servlet-name&gt;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&lt;servlet-class&gt;org.springframework.web.servlet.DispatcherServlet&lt;/servlet-class&gt;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&lt;load-on-startup&gt;1&lt;/load-on-startup&gt;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&lt;/servlet&gt;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&lt;servlet-mapping&gt;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&lt;servlet-name&gt;action&lt;/servlet-name&gt;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&lt;url-pattern&gt;*.do&lt;/url-pattern&gt;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&lt;/servlet-mapping&gt;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&lt;/web-app&gt;</a:t>
            </a:r>
          </a:p>
        </p:txBody>
      </p:sp>
      <p:sp>
        <p:nvSpPr>
          <p:cNvPr id="2070" name="TextBox 2069"/>
          <p:cNvSpPr txBox="1"/>
          <p:nvPr/>
        </p:nvSpPr>
        <p:spPr>
          <a:xfrm>
            <a:off x="7493993" y="4287241"/>
            <a:ext cx="1527969" cy="36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web.xml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7" y="1480930"/>
            <a:ext cx="7742584" cy="45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새 회원 ‘류현진’에 대한 정보를 입력한 후 가입하기를 클릭하여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 http://localhost:8090/pro26/member/addMember.do</a:t>
            </a:r>
            <a:r>
              <a:rPr lang="ko-KR" altLang="en-US" sz="1200">
                <a:latin typeface="+mj-ea"/>
                <a:ea typeface="+mj-ea"/>
              </a:rPr>
              <a:t>로 요청하면 회원 등록 결과가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32735" y="1942596"/>
            <a:ext cx="2046770" cy="2647436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74743" y="4711148"/>
            <a:ext cx="5565911" cy="20118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98983" y="4929809"/>
            <a:ext cx="5327374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8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550504"/>
            <a:ext cx="7812157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ko-KR" altLang="en-US" sz="1200">
                <a:latin typeface="+mj-ea"/>
                <a:ea typeface="+mj-ea"/>
              </a:rPr>
              <a:t>이번에는 ‘류현진’ 회원을 삭제해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삭제하기를 클릭하여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 http://localhost:8090/pro26/member/deleteMember.do</a:t>
            </a:r>
            <a:r>
              <a:rPr lang="ko-KR" altLang="en-US" sz="1200">
                <a:latin typeface="+mj-ea"/>
                <a:ea typeface="+mj-ea"/>
              </a:rPr>
              <a:t>로 요청하면 회원이 삭제되어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46751" y="2061864"/>
            <a:ext cx="5943600" cy="207581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0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2839" y="548239"/>
            <a:ext cx="4488568" cy="31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en-US" altLang="ko-KR" sz="1500" b="1">
                <a:latin typeface="+mj-ea"/>
                <a:ea typeface="+mj-ea"/>
              </a:rPr>
              <a:t>action-servlet.xml</a:t>
            </a:r>
            <a:r>
              <a:rPr lang="ko-KR" altLang="en-US" sz="1500">
                <a:latin typeface="+mj-ea"/>
                <a:ea typeface="+mj-ea"/>
              </a:rPr>
              <a:t>에서 빈과 주입 설정이 생략됨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8800" y="993054"/>
            <a:ext cx="7524750" cy="559117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5" name="직사각형 14"/>
          <p:cNvSpPr txBox="1"/>
          <p:nvPr/>
        </p:nvSpPr>
        <p:spPr>
          <a:xfrm>
            <a:off x="5185871" y="4024269"/>
            <a:ext cx="3819646" cy="64222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@</a:t>
            </a:r>
            <a:r>
              <a:rPr lang="en-US" altLang="ko-KR" sz="1200"/>
              <a:t>RequestMapping(value="/member/listMembers.do"</a:t>
            </a:r>
          </a:p>
          <a:p>
            <a:r>
              <a:rPr lang="ko-KR" altLang="en-US" sz="1200"/>
              <a:t>@</a:t>
            </a:r>
            <a:r>
              <a:rPr lang="en-US" altLang="ko-KR" sz="1200"/>
              <a:t>RequestMapping(value="/member/addMembers.do"</a:t>
            </a:r>
          </a:p>
          <a:p>
            <a:r>
              <a:rPr lang="en-US" altLang="ko-KR" sz="1200"/>
              <a:t>     :                                                              :</a:t>
            </a:r>
          </a:p>
        </p:txBody>
      </p:sp>
      <p:sp>
        <p:nvSpPr>
          <p:cNvPr id="18" name="직사각형 17"/>
          <p:cNvSpPr txBox="1"/>
          <p:nvPr/>
        </p:nvSpPr>
        <p:spPr>
          <a:xfrm>
            <a:off x="5814060" y="1592580"/>
            <a:ext cx="2135505" cy="272415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200"/>
              <a:t>@controller(membercontroller</a:t>
            </a:r>
          </a:p>
        </p:txBody>
      </p:sp>
      <p:sp>
        <p:nvSpPr>
          <p:cNvPr id="20" name="직사각형 17"/>
          <p:cNvSpPr txBox="1"/>
          <p:nvPr/>
        </p:nvSpPr>
        <p:spPr>
          <a:xfrm>
            <a:off x="5652628" y="2211861"/>
            <a:ext cx="2668767" cy="453234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200"/>
              <a:t>@Autowired</a:t>
            </a:r>
          </a:p>
          <a:p>
            <a:r>
              <a:rPr lang="en-US" altLang="ko-KR" sz="1200"/>
              <a:t>private Memberservice memberservice</a:t>
            </a:r>
          </a:p>
        </p:txBody>
      </p:sp>
      <p:sp>
        <p:nvSpPr>
          <p:cNvPr id="22" name="오른쪽 대괄호 21"/>
          <p:cNvSpPr/>
          <p:nvPr/>
        </p:nvSpPr>
        <p:spPr>
          <a:xfrm>
            <a:off x="6103578" y="3286383"/>
            <a:ext cx="99211" cy="657276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4" name="자유형 23"/>
          <p:cNvSpPr/>
          <p:nvPr/>
        </p:nvSpPr>
        <p:spPr>
          <a:xfrm>
            <a:off x="7343775" y="4755987"/>
            <a:ext cx="348863" cy="563138"/>
          </a:xfrm>
          <a:custGeom>
            <a:avLst/>
            <a:gdLst>
              <a:gd name="connsiteX0" fmla="*/ -5194 w 348863"/>
              <a:gd name="connsiteY0" fmla="*/ 541841 h 563138"/>
              <a:gd name="connsiteX1" fmla="*/ 341168 w 348863"/>
              <a:gd name="connsiteY1" fmla="*/ 515863 h 563138"/>
              <a:gd name="connsiteX2" fmla="*/ 228600 w 348863"/>
              <a:gd name="connsiteY2" fmla="*/ -3681 h 5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863" h="563138">
                <a:moveTo>
                  <a:pt x="-5194" y="541841"/>
                </a:moveTo>
                <a:cubicBezTo>
                  <a:pt x="52531" y="537511"/>
                  <a:pt x="302202" y="606783"/>
                  <a:pt x="341168" y="515863"/>
                </a:cubicBezTo>
                <a:cubicBezTo>
                  <a:pt x="380134" y="424942"/>
                  <a:pt x="247361" y="82908"/>
                  <a:pt x="228600" y="-3681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5" name="자유형 24"/>
          <p:cNvSpPr/>
          <p:nvPr/>
        </p:nvSpPr>
        <p:spPr>
          <a:xfrm>
            <a:off x="6234451" y="3317079"/>
            <a:ext cx="1208105" cy="617367"/>
          </a:xfrm>
          <a:custGeom>
            <a:avLst/>
            <a:gdLst>
              <a:gd name="connsiteX0" fmla="*/ -4235 w 1208105"/>
              <a:gd name="connsiteY0" fmla="*/ 179657 h 617367"/>
              <a:gd name="connsiteX1" fmla="*/ 1069492 w 1208105"/>
              <a:gd name="connsiteY1" fmla="*/ 15135 h 617367"/>
              <a:gd name="connsiteX2" fmla="*/ 1208037 w 1208105"/>
              <a:gd name="connsiteY2" fmla="*/ 621271 h 6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105" h="617367">
                <a:moveTo>
                  <a:pt x="-4235" y="179657"/>
                </a:moveTo>
                <a:cubicBezTo>
                  <a:pt x="174719" y="152237"/>
                  <a:pt x="867446" y="-58467"/>
                  <a:pt x="1069492" y="15135"/>
                </a:cubicBezTo>
                <a:cubicBezTo>
                  <a:pt x="1271537" y="88737"/>
                  <a:pt x="1184946" y="520248"/>
                  <a:pt x="1208037" y="621271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6" name="자유형 25"/>
          <p:cNvSpPr/>
          <p:nvPr/>
        </p:nvSpPr>
        <p:spPr>
          <a:xfrm>
            <a:off x="5436935" y="1934726"/>
            <a:ext cx="463981" cy="260349"/>
          </a:xfrm>
          <a:custGeom>
            <a:avLst/>
            <a:gdLst>
              <a:gd name="connsiteX0" fmla="*/ -3355 w 463981"/>
              <a:gd name="connsiteY0" fmla="*/ 107283 h 260349"/>
              <a:gd name="connsiteX1" fmla="*/ 317030 w 463981"/>
              <a:gd name="connsiteY1" fmla="*/ 3374 h 260349"/>
              <a:gd name="connsiteX2" fmla="*/ 464235 w 463981"/>
              <a:gd name="connsiteY2" fmla="*/ 263146 h 2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981" h="260349">
                <a:moveTo>
                  <a:pt x="-3355" y="107283"/>
                </a:moveTo>
                <a:cubicBezTo>
                  <a:pt x="50042" y="89965"/>
                  <a:pt x="239099" y="-22603"/>
                  <a:pt x="317030" y="3374"/>
                </a:cubicBezTo>
                <a:cubicBezTo>
                  <a:pt x="394962" y="29351"/>
                  <a:pt x="439700" y="219851"/>
                  <a:pt x="464235" y="263146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7" name="자유형 26"/>
          <p:cNvSpPr/>
          <p:nvPr/>
        </p:nvSpPr>
        <p:spPr>
          <a:xfrm>
            <a:off x="4621019" y="1428954"/>
            <a:ext cx="1111244" cy="302214"/>
          </a:xfrm>
          <a:custGeom>
            <a:avLst/>
            <a:gdLst>
              <a:gd name="connsiteX0" fmla="*/ -1394 w 1111244"/>
              <a:gd name="connsiteY0" fmla="*/ -1740 h 302214"/>
              <a:gd name="connsiteX1" fmla="*/ 336310 w 1111244"/>
              <a:gd name="connsiteY1" fmla="*/ 275350 h 302214"/>
              <a:gd name="connsiteX2" fmla="*/ 1115628 w 1111244"/>
              <a:gd name="connsiteY2" fmla="*/ 292669 h 30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44" h="302214">
                <a:moveTo>
                  <a:pt x="-1394" y="-1740"/>
                </a:moveTo>
                <a:cubicBezTo>
                  <a:pt x="54890" y="44441"/>
                  <a:pt x="150140" y="226282"/>
                  <a:pt x="336310" y="275350"/>
                </a:cubicBezTo>
                <a:cubicBezTo>
                  <a:pt x="522480" y="324419"/>
                  <a:pt x="985742" y="289782"/>
                  <a:pt x="1115628" y="292669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7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550504"/>
            <a:ext cx="7812157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 action-servlet.xml</a:t>
            </a:r>
            <a:r>
              <a:rPr lang="ko-KR" altLang="en-US" sz="1200">
                <a:latin typeface="+mj-ea"/>
                <a:ea typeface="+mj-ea"/>
              </a:rPr>
              <a:t>에서 빈과 주입 설정이 생략됨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6798" y="1911768"/>
            <a:ext cx="8467725" cy="218122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7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26.4 @Autowired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이용해 빈 주입하기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550504"/>
            <a:ext cx="7812157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 action-servlet.xml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821656"/>
            <a:ext cx="9144000" cy="37485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class="org.springframework.web.servlet.view.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InternalResourceViewResolver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&lt;!--      &lt;property name="prefix" value="/WEB-INF/views/test/" /&gt;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&lt;property name="prefix" value="/WEB-INF/views/member/"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name="suffix" value=".jsp"/&gt;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class="org.springframework.web.servlet.mvc.annotation.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DefaultAnnotationHandlerMapping</a:t>
            </a:r>
            <a:r>
              <a:rPr lang="en-US" altLang="ko-KR" sz="1200" b="1">
                <a:latin typeface="한컴산뜻돋움"/>
                <a:ea typeface="한컴산뜻돋움"/>
              </a:rPr>
              <a:t>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&lt;bean class="org.springframework.web.servlet.mvc.annotation.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AnnotationMethodHandlerAdapter</a:t>
            </a:r>
            <a:r>
              <a:rPr lang="en-US" altLang="ko-KR" sz="1200" b="1">
                <a:latin typeface="한컴산뜻돋움"/>
                <a:ea typeface="한컴산뜻돋움"/>
              </a:rPr>
              <a:t>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&lt;context:component-scan base-package="com.spring"/&gt;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40565"/>
            <a:ext cx="7573617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애너테이션 기능을 수행하는 자바 클래스와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94757" y="1944135"/>
            <a:ext cx="2143125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애너테이션 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26.2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애너테이션 이용해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096" y="1410823"/>
            <a:ext cx="7563678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MainController </a:t>
            </a:r>
            <a:r>
              <a:rPr lang="ko-KR" altLang="en-US" sz="1200">
                <a:latin typeface="+mj-ea"/>
                <a:ea typeface="+mj-ea"/>
              </a:rPr>
              <a:t>클래스가 하는 일은 다음과 같습니다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7048" y="1737505"/>
            <a:ext cx="6787184" cy="3377989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직사각형 2052"/>
          <p:cNvSpPr/>
          <p:nvPr/>
        </p:nvSpPr>
        <p:spPr>
          <a:xfrm>
            <a:off x="6763413" y="3195000"/>
            <a:ext cx="333185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100" name="직사각형 2052"/>
          <p:cNvSpPr/>
          <p:nvPr/>
        </p:nvSpPr>
        <p:spPr>
          <a:xfrm>
            <a:off x="5216814" y="4359337"/>
            <a:ext cx="457200" cy="23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101" name="직사각형 4100"/>
          <p:cNvSpPr txBox="1"/>
          <p:nvPr/>
        </p:nvSpPr>
        <p:spPr>
          <a:xfrm>
            <a:off x="7043075" y="2267867"/>
            <a:ext cx="2100925" cy="636940"/>
          </a:xfrm>
          <a:prstGeom prst="rect">
            <a:avLst/>
          </a:prstGeom>
          <a:ln w="25400" cap="flat" cmpd="sng">
            <a:solidFill>
              <a:schemeClr val="accent1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action-servlet.xml</a:t>
            </a:r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&lt;bean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en-US" altLang="ko-KR" sz="1200"/>
              <a:t>= "mainController"  &gt;</a:t>
            </a:r>
          </a:p>
        </p:txBody>
      </p:sp>
      <p:sp>
        <p:nvSpPr>
          <p:cNvPr id="4102" name="자유형 4101"/>
          <p:cNvSpPr/>
          <p:nvPr/>
        </p:nvSpPr>
        <p:spPr>
          <a:xfrm>
            <a:off x="3101016" y="1147100"/>
            <a:ext cx="4710433" cy="1334374"/>
          </a:xfrm>
          <a:custGeom>
            <a:avLst/>
            <a:gdLst>
              <a:gd name="connsiteX0" fmla="*/ 4710205 w 4710433"/>
              <a:gd name="connsiteY0" fmla="*/ 1095192 h 1334374"/>
              <a:gd name="connsiteX1" fmla="*/ 4588977 w 4710433"/>
              <a:gd name="connsiteY1" fmla="*/ 367829 h 1334374"/>
              <a:gd name="connsiteX2" fmla="*/ 4000159 w 4710433"/>
              <a:gd name="connsiteY2" fmla="*/ 393806 h 1334374"/>
              <a:gd name="connsiteX3" fmla="*/ 2545432 w 4710433"/>
              <a:gd name="connsiteY3" fmla="*/ 237942 h 1334374"/>
              <a:gd name="connsiteX4" fmla="*/ 484568 w 4710433"/>
              <a:gd name="connsiteY4" fmla="*/ 56101 h 1334374"/>
              <a:gd name="connsiteX5" fmla="*/ -340 w 4710433"/>
              <a:gd name="connsiteY5" fmla="*/ 1337647 h 133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433" h="1334374">
                <a:moveTo>
                  <a:pt x="4710205" y="1095192"/>
                </a:moveTo>
                <a:cubicBezTo>
                  <a:pt x="4690001" y="973965"/>
                  <a:pt x="4707318" y="484726"/>
                  <a:pt x="4588977" y="367829"/>
                </a:cubicBezTo>
                <a:cubicBezTo>
                  <a:pt x="4470637" y="250931"/>
                  <a:pt x="4340749" y="415454"/>
                  <a:pt x="4000159" y="393806"/>
                </a:cubicBezTo>
                <a:cubicBezTo>
                  <a:pt x="3659568" y="372158"/>
                  <a:pt x="3131364" y="294226"/>
                  <a:pt x="2545432" y="237942"/>
                </a:cubicBezTo>
                <a:cubicBezTo>
                  <a:pt x="1959500" y="181658"/>
                  <a:pt x="908864" y="-127182"/>
                  <a:pt x="484568" y="56101"/>
                </a:cubicBezTo>
                <a:cubicBezTo>
                  <a:pt x="60273" y="239385"/>
                  <a:pt x="80477" y="1124056"/>
                  <a:pt x="-340" y="1337647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4103" name="직선 연결선 4102"/>
          <p:cNvCxnSpPr/>
          <p:nvPr/>
        </p:nvCxnSpPr>
        <p:spPr>
          <a:xfrm>
            <a:off x="4684203" y="2917702"/>
            <a:ext cx="320386" cy="86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/>
          <p:cNvSpPr txBox="1"/>
          <p:nvPr/>
        </p:nvSpPr>
        <p:spPr>
          <a:xfrm>
            <a:off x="300632" y="5283530"/>
            <a:ext cx="3264297" cy="26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/>
          </a:p>
        </p:txBody>
      </p:sp>
      <p:sp>
        <p:nvSpPr>
          <p:cNvPr id="4105" name="TextBox 4104"/>
          <p:cNvSpPr txBox="1"/>
          <p:nvPr/>
        </p:nvSpPr>
        <p:spPr>
          <a:xfrm>
            <a:off x="126601" y="5511878"/>
            <a:ext cx="4158058" cy="118268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&lt;bean id="urlMapping"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class="org.springframework.web.servlet.handler.SimpleUrlHandlerMapping"&gt;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&lt;property name="mappings"&gt;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  &lt;props&gt;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     </a:t>
            </a:r>
            <a:r>
              <a:rPr lang="en-US" altLang="ko-KR" sz="800" b="1">
                <a:solidFill>
                  <a:srgbClr val="FF0000"/>
                </a:solidFill>
                <a:latin typeface="한컴산뜻돋움"/>
                <a:ea typeface="한컴산뜻돋움"/>
              </a:rPr>
              <a:t>&lt;prop key="/test/*.do"&gt;mainController&lt;/prop&gt;</a:t>
            </a:r>
            <a:endParaRPr lang="en-US" altLang="ko-KR" sz="8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  &lt;/props&gt;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</a:t>
            </a:r>
          </a:p>
        </p:txBody>
      </p:sp>
      <p:sp>
        <p:nvSpPr>
          <p:cNvPr id="4106" name="TextBox 4105"/>
          <p:cNvSpPr txBox="1"/>
          <p:nvPr/>
        </p:nvSpPr>
        <p:spPr>
          <a:xfrm>
            <a:off x="4254501" y="5512593"/>
            <a:ext cx="4757539" cy="118554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&lt;bean  id="methodResolver"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class="org.springframework.web.servlet.mvc.multiaction.PropertiesMethodNameResolver" 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&lt;property  name="mappings" 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 &lt;props&gt;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  </a:t>
            </a:r>
            <a:r>
              <a:rPr lang="en-US" altLang="ko-KR" sz="800" b="1">
                <a:solidFill>
                  <a:srgbClr val="FF0000"/>
                </a:solidFill>
                <a:latin typeface="한컴산뜻돋움"/>
                <a:ea typeface="한컴산뜻돋움"/>
              </a:rPr>
              <a:t> &lt;prop key="/test/main1.do" &gt;main1&lt;/prop&gt;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 &lt;/props&gt;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800" b="1">
                <a:latin typeface="한컴산뜻돋움"/>
                <a:ea typeface="한컴산뜻돋움"/>
              </a:rPr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3224</Words>
  <Application>Microsoft Office PowerPoint</Application>
  <PresentationFormat>화면 슬라이드 쇼(4:3)</PresentationFormat>
  <Paragraphs>884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맑은 고딕</vt:lpstr>
      <vt:lpstr>한컴산뜻돋움</vt:lpstr>
      <vt:lpstr>함초롬돋움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Jong00</cp:lastModifiedBy>
  <cp:revision>813</cp:revision>
  <dcterms:created xsi:type="dcterms:W3CDTF">2018-08-29T04:30:46Z</dcterms:created>
  <dcterms:modified xsi:type="dcterms:W3CDTF">2023-01-04T01:46:59Z</dcterms:modified>
  <cp:version/>
</cp:coreProperties>
</file>