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ko-KR"/>
    </a:defPPr>
    <a:lvl1pPr marL="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pos="28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08"/>
    <p:restoredTop sz="95141"/>
  </p:normalViewPr>
  <p:slideViewPr>
    <p:cSldViewPr snapToGrid="0" snapToObjects="1">
      <p:cViewPr varScale="1">
        <p:scale>
          <a:sx n="100" d="100"/>
          <a:sy n="100" d="100"/>
        </p:scale>
        <p:origin x="1820" y="64"/>
      </p:cViewPr>
      <p:guideLst>
        <p:guide orient="horz" pos="2156"/>
        <p:guide pos="287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>
              <a:defRPr/>
            </a:pPr>
            <a:fld id="{E2B2BC9D-A816-4D0A-858B-1D023B3A8ACA}" type="datetime1">
              <a:rPr lang="ko-KR" altLang="en-US"/>
              <a:pPr>
                <a:defRPr/>
              </a:pPr>
              <a:t>2022-09-15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>
              <a:defRPr/>
            </a:pPr>
            <a:fld id="{09F4262C-968C-4EE9-8164-CE16364706B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/>
              <a:pPr/>
              <a:t>2022-09-15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/>
              <a:pPr/>
              <a:t>2022-09-15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143108" y="2214563"/>
            <a:ext cx="4857767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/>
              <a:pPr/>
              <a:t>2022-09-15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/>
              <a:pPr/>
              <a:t>2022-09-15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/>
              <a:pPr/>
              <a:t>2022-09-15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/>
              <a:pPr/>
              <a:t>2022-09-15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/>
              <a:pPr/>
              <a:t>2022-09-15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/>
              <a:pPr/>
              <a:t>2022-09-15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/>
              <a:pPr/>
              <a:t>2022-09-15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/>
              <a:pPr/>
              <a:t>2022-09-15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/>
              <a:pPr/>
              <a:t>2022-09-15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/>
              <a:pPr/>
              <a:t>2022-09-15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Hancom Offic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/>
              <a:pPr/>
              <a:t>2022-09-15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lvl1pPr algn="ctr" defTabSz="9144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 txBox="1"/>
          <p:nvPr/>
        </p:nvSpPr>
        <p:spPr>
          <a:xfrm>
            <a:off x="394334" y="1268730"/>
            <a:ext cx="8279130" cy="1739265"/>
          </a:xfrm>
          <a:prstGeom prst="rect">
            <a:avLst/>
          </a:prstGeom>
          <a:ln w="38100" cap="flat" cmpd="sng">
            <a:solidFill>
              <a:srgbClr val="FF6600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5400"/>
              <a:t>azul.com </a:t>
            </a:r>
          </a:p>
          <a:p>
            <a:pPr algn="r"/>
            <a:r>
              <a:rPr lang="en-US" altLang="ko-KR" sz="5400"/>
              <a:t>spring.io</a:t>
            </a:r>
          </a:p>
        </p:txBody>
      </p:sp>
      <p:sp>
        <p:nvSpPr>
          <p:cNvPr id="7" name="직사각형 6"/>
          <p:cNvSpPr txBox="1"/>
          <p:nvPr/>
        </p:nvSpPr>
        <p:spPr>
          <a:xfrm>
            <a:off x="6444233" y="5786248"/>
            <a:ext cx="2556892" cy="907922"/>
          </a:xfrm>
          <a:prstGeom prst="rect">
            <a:avLst/>
          </a:prstGeom>
          <a:ln w="12700" cap="flat" cmpd="sng">
            <a:solidFill>
              <a:schemeClr val="accent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r>
              <a:rPr lang="ko-KR" altLang="en-US"/>
              <a:t>중앙능력개발원</a:t>
            </a:r>
            <a:r>
              <a:rPr lang="en-US" altLang="ko-KR"/>
              <a:t>. </a:t>
            </a:r>
            <a:r>
              <a:rPr lang="ko-KR" altLang="en-US"/>
              <a:t>박대원</a:t>
            </a:r>
          </a:p>
          <a:p>
            <a:r>
              <a:rPr lang="en-US" altLang="ko-KR"/>
              <a:t>daewonpk@daum</a:t>
            </a:r>
            <a:r>
              <a:rPr lang="ko-KR" altLang="en-US"/>
              <a:t>.</a:t>
            </a:r>
            <a:r>
              <a:rPr lang="en-US" altLang="ko-KR"/>
              <a:t>net</a:t>
            </a:r>
          </a:p>
          <a:p>
            <a:r>
              <a:rPr lang="en-US" altLang="ko-KR"/>
              <a:t>010.9389.1731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1134000"/>
            <a:ext cx="9144000" cy="4590000"/>
            <a:chOff x="0" y="1134000"/>
            <a:chExt cx="9144000" cy="4590000"/>
          </a:xfrm>
        </p:grpSpPr>
        <p:pic>
          <p:nvPicPr>
            <p:cNvPr id="2" name="그림 1"/>
            <p:cNvPicPr/>
            <p:nvPr/>
          </p:nvPicPr>
          <p:blipFill rotWithShape="1">
            <a:blip r:embed="rId2">
              <a:alphaModFix/>
              <a:lum/>
            </a:blip>
            <a:stretch>
              <a:fillRect/>
            </a:stretch>
          </p:blipFill>
          <p:spPr>
            <a:xfrm>
              <a:off x="0" y="1134000"/>
              <a:ext cx="9144000" cy="4590000"/>
            </a:xfrm>
            <a:prstGeom prst="rect">
              <a:avLst/>
            </a:prstGeom>
            <a:ln w="9525" cap="flat" cmpd="sng">
              <a:solidFill>
                <a:schemeClr val="accent1"/>
              </a:solidFill>
              <a:prstDash val="solid"/>
              <a:round/>
            </a:ln>
          </p:spPr>
        </p:pic>
        <p:sp>
          <p:nvSpPr>
            <p:cNvPr id="3" name="직사각형 2"/>
            <p:cNvSpPr/>
            <p:nvPr/>
          </p:nvSpPr>
          <p:spPr>
            <a:xfrm>
              <a:off x="5004054" y="4149090"/>
              <a:ext cx="1008126" cy="216027"/>
            </a:xfrm>
            <a:prstGeom prst="rect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3">
              <a:schemeClr val="accent6"/>
            </a:effectRef>
            <a:fontRef idx="minor">
              <a:schemeClr val="dk1"/>
            </a:fontRef>
          </p:style>
        </p:sp>
      </p:grpSp>
      <p:sp>
        <p:nvSpPr>
          <p:cNvPr id="5" name="직사각형 9"/>
          <p:cNvSpPr txBox="1"/>
          <p:nvPr/>
        </p:nvSpPr>
        <p:spPr>
          <a:xfrm>
            <a:off x="395478" y="620649"/>
            <a:ext cx="3312414" cy="3585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</a:t>
            </a:r>
            <a:r>
              <a:rPr lang="ko-KR" altLang="en-US"/>
              <a:t> </a:t>
            </a:r>
            <a:r>
              <a:rPr lang="en-US" altLang="ko-KR"/>
              <a:t>https://spring.io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1216898"/>
            <a:ext cx="9144000" cy="4424204"/>
            <a:chOff x="0" y="1216898"/>
            <a:chExt cx="9144000" cy="4424204"/>
          </a:xfrm>
        </p:grpSpPr>
        <p:pic>
          <p:nvPicPr>
            <p:cNvPr id="2" name="그림 1"/>
            <p:cNvPicPr/>
            <p:nvPr/>
          </p:nvPicPr>
          <p:blipFill rotWithShape="1">
            <a:blip r:embed="rId2">
              <a:alphaModFix/>
              <a:lum/>
            </a:blip>
            <a:stretch>
              <a:fillRect/>
            </a:stretch>
          </p:blipFill>
          <p:spPr>
            <a:xfrm>
              <a:off x="0" y="1216898"/>
              <a:ext cx="9144000" cy="4424204"/>
            </a:xfrm>
            <a:prstGeom prst="rect">
              <a:avLst/>
            </a:prstGeom>
            <a:ln w="9525" cap="flat" cmpd="sng">
              <a:solidFill>
                <a:schemeClr val="accent1"/>
              </a:solidFill>
              <a:prstDash val="solid"/>
              <a:round/>
            </a:ln>
          </p:spPr>
        </p:pic>
        <p:sp>
          <p:nvSpPr>
            <p:cNvPr id="3" name="직사각형 2"/>
            <p:cNvSpPr/>
            <p:nvPr/>
          </p:nvSpPr>
          <p:spPr>
            <a:xfrm>
              <a:off x="5796153" y="2348865"/>
              <a:ext cx="792099" cy="288036"/>
            </a:xfrm>
            <a:prstGeom prst="rect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3">
              <a:schemeClr val="accent6"/>
            </a:effectRef>
            <a:fontRef idx="minor">
              <a:schemeClr val="dk1"/>
            </a:fontRef>
          </p:style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1230027"/>
            <a:ext cx="9144000" cy="4397945"/>
            <a:chOff x="0" y="1230027"/>
            <a:chExt cx="9144000" cy="4397945"/>
          </a:xfrm>
        </p:grpSpPr>
        <p:pic>
          <p:nvPicPr>
            <p:cNvPr id="2" name="그림 1"/>
            <p:cNvPicPr/>
            <p:nvPr/>
          </p:nvPicPr>
          <p:blipFill rotWithShape="1">
            <a:blip r:embed="rId2">
              <a:alphaModFix/>
              <a:lum/>
            </a:blip>
            <a:stretch>
              <a:fillRect/>
            </a:stretch>
          </p:blipFill>
          <p:spPr>
            <a:xfrm>
              <a:off x="0" y="1230027"/>
              <a:ext cx="9144000" cy="4397945"/>
            </a:xfrm>
            <a:prstGeom prst="rect">
              <a:avLst/>
            </a:prstGeom>
            <a:ln w="9525" cap="flat" cmpd="sng">
              <a:solidFill>
                <a:schemeClr val="accent1"/>
              </a:solidFill>
              <a:prstDash val="solid"/>
              <a:round/>
            </a:ln>
          </p:spPr>
        </p:pic>
        <p:sp>
          <p:nvSpPr>
            <p:cNvPr id="3" name="직사각형 2"/>
            <p:cNvSpPr/>
            <p:nvPr/>
          </p:nvSpPr>
          <p:spPr>
            <a:xfrm>
              <a:off x="1547622" y="4005072"/>
              <a:ext cx="4608576" cy="360045"/>
            </a:xfrm>
            <a:prstGeom prst="rect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3">
              <a:schemeClr val="accent6"/>
            </a:effectRef>
            <a:fontRef idx="minor">
              <a:schemeClr val="dk1"/>
            </a:fontRef>
          </p:style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28587" y="2014537"/>
            <a:ext cx="8886824" cy="2828925"/>
            <a:chOff x="128587" y="2014537"/>
            <a:chExt cx="8886824" cy="2828925"/>
          </a:xfrm>
        </p:grpSpPr>
        <p:pic>
          <p:nvPicPr>
            <p:cNvPr id="5" name="그림 4"/>
            <p:cNvPicPr/>
            <p:nvPr/>
          </p:nvPicPr>
          <p:blipFill rotWithShape="1">
            <a:blip r:embed="rId2">
              <a:alphaModFix/>
              <a:lum/>
            </a:blip>
            <a:stretch>
              <a:fillRect/>
            </a:stretch>
          </p:blipFill>
          <p:spPr>
            <a:xfrm>
              <a:off x="128587" y="2014537"/>
              <a:ext cx="8886825" cy="2828925"/>
            </a:xfrm>
            <a:prstGeom prst="rect">
              <a:avLst/>
            </a:prstGeom>
            <a:ln w="9525" cap="flat" cmpd="sng">
              <a:solidFill>
                <a:schemeClr val="accent1"/>
              </a:solidFill>
              <a:prstDash val="solid"/>
              <a:round/>
            </a:ln>
          </p:spPr>
        </p:pic>
        <p:sp>
          <p:nvSpPr>
            <p:cNvPr id="6" name="직사각형 5"/>
            <p:cNvSpPr/>
            <p:nvPr/>
          </p:nvSpPr>
          <p:spPr>
            <a:xfrm>
              <a:off x="360045" y="2041969"/>
              <a:ext cx="2736342" cy="406336"/>
            </a:xfrm>
            <a:prstGeom prst="rect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3">
              <a:schemeClr val="accent6"/>
            </a:effectRef>
            <a:fontRef idx="minor">
              <a:schemeClr val="dk1"/>
            </a:fontRef>
          </p:style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5745CFE-C1AC-5125-19F0-C23BE13108F8}"/>
              </a:ext>
            </a:extLst>
          </p:cNvPr>
          <p:cNvSpPr txBox="1"/>
          <p:nvPr/>
        </p:nvSpPr>
        <p:spPr>
          <a:xfrm>
            <a:off x="1524000" y="5130800"/>
            <a:ext cx="6400800" cy="12003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압축 풀기하기 전에 압축파일이름을 간략하게 수정한다</a:t>
            </a:r>
            <a:r>
              <a:rPr lang="en-US" altLang="ko-KR" dirty="0"/>
              <a:t>.  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sts-3RELEASE</a:t>
            </a:r>
          </a:p>
          <a:p>
            <a:endParaRPr lang="en-US" altLang="ko-KR" dirty="0"/>
          </a:p>
          <a:p>
            <a:r>
              <a:rPr lang="ko-KR" altLang="en-US" dirty="0"/>
              <a:t>파일이름이 길면 압축 </a:t>
            </a:r>
            <a:r>
              <a:rPr lang="ko-KR" altLang="en-US" dirty="0" err="1"/>
              <a:t>풀기할</a:t>
            </a:r>
            <a:r>
              <a:rPr lang="ko-KR" altLang="en-US" dirty="0"/>
              <a:t> 때 오류가 발생한다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0" y="929312"/>
            <a:ext cx="9144000" cy="4999376"/>
            <a:chOff x="0" y="929312"/>
            <a:chExt cx="9144000" cy="4999376"/>
          </a:xfrm>
        </p:grpSpPr>
        <p:grpSp>
          <p:nvGrpSpPr>
            <p:cNvPr id="7" name="그룹 6"/>
            <p:cNvGrpSpPr/>
            <p:nvPr/>
          </p:nvGrpSpPr>
          <p:grpSpPr>
            <a:xfrm>
              <a:off x="0" y="929312"/>
              <a:ext cx="9144000" cy="4999376"/>
              <a:chOff x="0" y="929312"/>
              <a:chExt cx="9144000" cy="4999376"/>
            </a:xfrm>
          </p:grpSpPr>
          <p:pic>
            <p:nvPicPr>
              <p:cNvPr id="5" name="그림 4"/>
              <p:cNvPicPr/>
              <p:nvPr/>
            </p:nvPicPr>
            <p:blipFill rotWithShape="1">
              <a:blip r:embed="rId2">
                <a:alphaModFix/>
                <a:lum/>
              </a:blip>
              <a:stretch>
                <a:fillRect/>
              </a:stretch>
            </p:blipFill>
            <p:spPr>
              <a:xfrm>
                <a:off x="0" y="929312"/>
                <a:ext cx="9144000" cy="4999376"/>
              </a:xfrm>
              <a:prstGeom prst="rect">
                <a:avLst/>
              </a:prstGeom>
              <a:ln w="9525" cap="flat" cmpd="sng">
                <a:solidFill>
                  <a:schemeClr val="accent1"/>
                </a:solidFill>
                <a:prstDash val="solid"/>
                <a:round/>
              </a:ln>
            </p:spPr>
          </p:pic>
          <p:sp>
            <p:nvSpPr>
              <p:cNvPr id="6" name="직사각형 5"/>
              <p:cNvSpPr/>
              <p:nvPr/>
            </p:nvSpPr>
            <p:spPr>
              <a:xfrm>
                <a:off x="2195703" y="3212973"/>
                <a:ext cx="2808351" cy="504063"/>
              </a:xfrm>
              <a:prstGeom prst="rect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3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323469" y="4059936"/>
              <a:ext cx="1152144" cy="260604"/>
            </a:xfrm>
            <a:prstGeom prst="rect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3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529677" y="2621446"/>
            <a:ext cx="3229513" cy="824699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/>
              <a:t>1.</a:t>
            </a:r>
            <a:r>
              <a:rPr lang="ko-KR" altLang="en-US" sz="1200"/>
              <a:t> 환경변수에 이클립스 버전에 맞게 설정하고</a:t>
            </a:r>
          </a:p>
          <a:p>
            <a:pPr>
              <a:defRPr/>
            </a:pPr>
            <a:r>
              <a:rPr lang="en-US" altLang="ko-KR" sz="1200"/>
              <a:t>2.</a:t>
            </a:r>
            <a:r>
              <a:rPr lang="ko-KR" altLang="en-US" sz="1200"/>
              <a:t> 이클립스</a:t>
            </a:r>
            <a:r>
              <a:rPr lang="en-US" altLang="ko-KR" sz="1200"/>
              <a:t>.ini </a:t>
            </a:r>
            <a:r>
              <a:rPr lang="ko-KR" altLang="en-US" sz="1200"/>
              <a:t>파일에 </a:t>
            </a:r>
          </a:p>
          <a:p>
            <a:pPr>
              <a:defRPr/>
            </a:pPr>
            <a:r>
              <a:rPr lang="ko-KR" altLang="en-US" sz="1200"/>
              <a:t>    </a:t>
            </a:r>
            <a:r>
              <a:rPr lang="en-US" altLang="ko-KR" sz="1200"/>
              <a:t>-vm</a:t>
            </a:r>
          </a:p>
          <a:p>
            <a:pPr>
              <a:defRPr/>
            </a:pPr>
            <a:r>
              <a:rPr lang="en-US" altLang="ko-KR" sz="1200"/>
              <a:t>      javaw.exe</a:t>
            </a:r>
            <a:r>
              <a:rPr lang="ko-KR" altLang="en-US" sz="1200"/>
              <a:t> 파일이 있는 경로를 설정하기</a:t>
            </a:r>
          </a:p>
        </p:txBody>
      </p:sp>
      <p:sp>
        <p:nvSpPr>
          <p:cNvPr id="11" name="자유형: 도형 10"/>
          <p:cNvSpPr/>
          <p:nvPr/>
        </p:nvSpPr>
        <p:spPr>
          <a:xfrm>
            <a:off x="4881374" y="3357171"/>
            <a:ext cx="686770" cy="216881"/>
          </a:xfrm>
          <a:custGeom>
            <a:avLst/>
            <a:gdLst>
              <a:gd name="connsiteX0" fmla="*/ -3953 w 686770"/>
              <a:gd name="connsiteY0" fmla="*/ 216775 h 216881"/>
              <a:gd name="connsiteX1" fmla="*/ 689715 w 686770"/>
              <a:gd name="connsiteY1" fmla="*/ -643 h 21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86770" h="216881">
                <a:moveTo>
                  <a:pt x="-3953" y="216775"/>
                </a:moveTo>
                <a:cubicBezTo>
                  <a:pt x="111657" y="180538"/>
                  <a:pt x="574103" y="35592"/>
                  <a:pt x="689715" y="-643"/>
                </a:cubicBezTo>
              </a:path>
            </a:pathLst>
          </a:custGeom>
          <a:noFill/>
          <a:ln>
            <a:solidFill>
              <a:schemeClr val="accent1">
                <a:shade val="20000"/>
              </a:schemeClr>
            </a:solidFill>
            <a:headEnd type="triangle" w="lg" len="lg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432054" y="1124712"/>
            <a:ext cx="3476625" cy="4371975"/>
          </a:xfrm>
          <a:prstGeom prst="rect">
            <a:avLst/>
          </a:prstGeom>
          <a:ln w="9525" cap="flat" cmpd="sng">
            <a:solidFill>
              <a:schemeClr val="tx1"/>
            </a:solidFill>
            <a:prstDash val="solid"/>
            <a:round/>
          </a:ln>
        </p:spPr>
      </p:pic>
      <p:pic>
        <p:nvPicPr>
          <p:cNvPr id="6" name="그림 5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4104513" y="864108"/>
            <a:ext cx="4896612" cy="2691765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</a:ln>
        </p:spPr>
      </p:pic>
      <p:pic>
        <p:nvPicPr>
          <p:cNvPr id="7" name="그림 6"/>
          <p:cNvPicPr/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>
            <a:off x="4104513" y="3744468"/>
            <a:ext cx="4896613" cy="1973199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 txBox="1"/>
          <p:nvPr/>
        </p:nvSpPr>
        <p:spPr>
          <a:xfrm>
            <a:off x="395478" y="620649"/>
            <a:ext cx="3312414" cy="3585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</a:t>
            </a:r>
            <a:r>
              <a:rPr lang="ko-KR" altLang="en-US"/>
              <a:t> </a:t>
            </a:r>
            <a:r>
              <a:rPr lang="en-US" altLang="ko-KR"/>
              <a:t>https://azul.com</a:t>
            </a:r>
          </a:p>
        </p:txBody>
      </p:sp>
      <p:sp>
        <p:nvSpPr>
          <p:cNvPr id="11" name="직사각형 10"/>
          <p:cNvSpPr txBox="1"/>
          <p:nvPr/>
        </p:nvSpPr>
        <p:spPr>
          <a:xfrm>
            <a:off x="611995" y="1123199"/>
            <a:ext cx="7992004" cy="1046596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자바환경에서 기본이며 중요한 소프트웨어는 </a:t>
            </a:r>
            <a:r>
              <a:rPr lang="en-US" altLang="ko-KR" sz="1400"/>
              <a:t>JDK</a:t>
            </a:r>
            <a:r>
              <a:rPr lang="ko-KR" altLang="en-US" sz="1400"/>
              <a:t>(</a:t>
            </a:r>
            <a:r>
              <a:rPr lang="en-US" altLang="ko-KR" sz="1400"/>
              <a:t>Java Development Kit)</a:t>
            </a:r>
            <a:r>
              <a:rPr lang="ko-KR" altLang="en-US" sz="1400"/>
              <a:t>다. </a:t>
            </a:r>
            <a:r>
              <a:rPr lang="en-US" altLang="ko-KR" sz="1400"/>
              <a:t>JDK</a:t>
            </a:r>
            <a:r>
              <a:rPr lang="ko-KR" altLang="en-US" sz="1400"/>
              <a:t>는 일반적으로 오라클 홈페이지에서 다운로드한다. 그런데 오라클은 라이선스와 관련한 문제가 있다. 이로 인해 아줄 시스템즈(</a:t>
            </a:r>
            <a:r>
              <a:rPr lang="en-US" altLang="ko-KR" sz="1400"/>
              <a:t>Azul Systems)</a:t>
            </a:r>
            <a:r>
              <a:rPr lang="ko-KR" altLang="en-US" sz="1400"/>
              <a:t>에서 제공하는 줄루</a:t>
            </a:r>
            <a:r>
              <a:rPr lang="en-US" altLang="ko-KR" sz="1400"/>
              <a:t>(Zulu)</a:t>
            </a:r>
            <a:r>
              <a:rPr lang="ko-KR" altLang="en-US" sz="1400"/>
              <a:t>라는 오픈 </a:t>
            </a:r>
            <a:r>
              <a:rPr lang="en-US" altLang="ko-KR" sz="1400"/>
              <a:t>JDK</a:t>
            </a:r>
            <a:r>
              <a:rPr lang="ko-KR" altLang="en-US" sz="1400"/>
              <a:t>를 사용한다.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0" y="1440180"/>
            <a:ext cx="9144000" cy="4784400"/>
            <a:chOff x="0" y="1036800"/>
            <a:chExt cx="9144000" cy="4784400"/>
          </a:xfrm>
        </p:grpSpPr>
        <p:pic>
          <p:nvPicPr>
            <p:cNvPr id="7" name="그림 6"/>
            <p:cNvPicPr/>
            <p:nvPr/>
          </p:nvPicPr>
          <p:blipFill rotWithShape="1">
            <a:blip r:embed="rId2">
              <a:alphaModFix/>
              <a:lum/>
            </a:blip>
            <a:stretch>
              <a:fillRect/>
            </a:stretch>
          </p:blipFill>
          <p:spPr>
            <a:xfrm>
              <a:off x="0" y="1036800"/>
              <a:ext cx="9144000" cy="4784400"/>
            </a:xfrm>
            <a:prstGeom prst="rect">
              <a:avLst/>
            </a:prstGeom>
            <a:ln w="9525" cap="flat" cmpd="sng">
              <a:solidFill>
                <a:schemeClr val="accent1"/>
              </a:solidFill>
              <a:prstDash val="solid"/>
              <a:round/>
            </a:ln>
          </p:spPr>
        </p:pic>
        <p:sp>
          <p:nvSpPr>
            <p:cNvPr id="8" name="직사각형 7"/>
            <p:cNvSpPr/>
            <p:nvPr/>
          </p:nvSpPr>
          <p:spPr>
            <a:xfrm>
              <a:off x="7884414" y="1916811"/>
              <a:ext cx="1008126" cy="288036"/>
            </a:xfrm>
            <a:prstGeom prst="rect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3">
              <a:schemeClr val="accent6"/>
            </a:effectRef>
            <a:fontRef idx="minor">
              <a:schemeClr val="dk1"/>
            </a:fontRef>
          </p:style>
        </p:sp>
      </p:grpSp>
      <p:sp>
        <p:nvSpPr>
          <p:cNvPr id="10" name="직사각형 9"/>
          <p:cNvSpPr txBox="1"/>
          <p:nvPr/>
        </p:nvSpPr>
        <p:spPr>
          <a:xfrm>
            <a:off x="395478" y="452627"/>
            <a:ext cx="8425053" cy="774193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r>
              <a:rPr lang="en-US" altLang="ko-KR"/>
              <a:t></a:t>
            </a:r>
            <a:r>
              <a:rPr lang="ko-KR" altLang="en-US"/>
              <a:t> </a:t>
            </a:r>
            <a:r>
              <a:rPr lang="en-US" altLang="ko-KR"/>
              <a:t>https://azul.com</a:t>
            </a:r>
          </a:p>
          <a:p>
            <a:pPr algn="r">
              <a:lnSpc>
                <a:spcPct val="150000"/>
              </a:lnSpc>
            </a:pPr>
            <a:r>
              <a:rPr lang="en-US" altLang="ko-KR"/>
              <a:t>                                            [Download]-[Choose Your Download]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0" y="1158748"/>
            <a:ext cx="9144000" cy="4540502"/>
            <a:chOff x="0" y="1158748"/>
            <a:chExt cx="9144000" cy="4540502"/>
          </a:xfrm>
        </p:grpSpPr>
        <p:pic>
          <p:nvPicPr>
            <p:cNvPr id="7" name="그림 6"/>
            <p:cNvPicPr/>
            <p:nvPr/>
          </p:nvPicPr>
          <p:blipFill rotWithShape="1">
            <a:blip r:embed="rId2">
              <a:alphaModFix/>
              <a:lum/>
            </a:blip>
            <a:stretch>
              <a:fillRect/>
            </a:stretch>
          </p:blipFill>
          <p:spPr>
            <a:xfrm>
              <a:off x="0" y="1158748"/>
              <a:ext cx="9144000" cy="4540502"/>
            </a:xfrm>
            <a:prstGeom prst="rect">
              <a:avLst/>
            </a:prstGeom>
            <a:ln w="9525" cap="flat" cmpd="sng">
              <a:solidFill>
                <a:schemeClr val="accent1"/>
              </a:solidFill>
              <a:prstDash val="solid"/>
              <a:round/>
            </a:ln>
          </p:spPr>
        </p:pic>
        <p:sp>
          <p:nvSpPr>
            <p:cNvPr id="8" name="직사각형 7"/>
            <p:cNvSpPr/>
            <p:nvPr/>
          </p:nvSpPr>
          <p:spPr>
            <a:xfrm>
              <a:off x="323469" y="4221099"/>
              <a:ext cx="1728216" cy="432054"/>
            </a:xfrm>
            <a:prstGeom prst="rect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3">
              <a:schemeClr val="accent6"/>
            </a:effectRef>
            <a:fontRef idx="minor">
              <a:schemeClr val="dk1"/>
            </a:fontRef>
          </p:style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0" y="1420646"/>
            <a:ext cx="9144000" cy="4016706"/>
            <a:chOff x="0" y="1420646"/>
            <a:chExt cx="9144000" cy="4016706"/>
          </a:xfrm>
        </p:grpSpPr>
        <p:pic>
          <p:nvPicPr>
            <p:cNvPr id="7" name="그림 6"/>
            <p:cNvPicPr/>
            <p:nvPr/>
          </p:nvPicPr>
          <p:blipFill rotWithShape="1">
            <a:blip r:embed="rId2">
              <a:alphaModFix/>
              <a:lum/>
            </a:blip>
            <a:stretch>
              <a:fillRect/>
            </a:stretch>
          </p:blipFill>
          <p:spPr>
            <a:xfrm>
              <a:off x="0" y="1420646"/>
              <a:ext cx="9144000" cy="4016706"/>
            </a:xfrm>
            <a:prstGeom prst="rect">
              <a:avLst/>
            </a:prstGeom>
            <a:ln w="9525" cap="flat" cmpd="sng">
              <a:solidFill>
                <a:schemeClr val="accent1"/>
              </a:solidFill>
              <a:prstDash val="solid"/>
              <a:round/>
            </a:ln>
          </p:spPr>
        </p:pic>
        <p:sp>
          <p:nvSpPr>
            <p:cNvPr id="8" name="직사각형 7"/>
            <p:cNvSpPr/>
            <p:nvPr/>
          </p:nvSpPr>
          <p:spPr>
            <a:xfrm>
              <a:off x="7956423" y="4365117"/>
              <a:ext cx="792099" cy="432054"/>
            </a:xfrm>
            <a:prstGeom prst="rect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3">
              <a:schemeClr val="accent6"/>
            </a:effectRef>
            <a:fontRef idx="minor">
              <a:schemeClr val="dk1"/>
            </a:fontRef>
          </p:style>
        </p:sp>
        <p:sp>
          <p:nvSpPr>
            <p:cNvPr id="9" name="직사각형 8"/>
            <p:cNvSpPr/>
            <p:nvPr/>
          </p:nvSpPr>
          <p:spPr>
            <a:xfrm>
              <a:off x="251460" y="2996946"/>
              <a:ext cx="5544693" cy="288036"/>
            </a:xfrm>
            <a:prstGeom prst="rect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3">
              <a:schemeClr val="accent6"/>
            </a:effectRef>
            <a:fontRef idx="minor">
              <a:schemeClr val="dk1"/>
            </a:fontRef>
          </p:style>
        </p:sp>
      </p:grpSp>
      <p:sp>
        <p:nvSpPr>
          <p:cNvPr id="11" name="직사각형 10"/>
          <p:cNvSpPr txBox="1"/>
          <p:nvPr/>
        </p:nvSpPr>
        <p:spPr>
          <a:xfrm>
            <a:off x="467487" y="5733288"/>
            <a:ext cx="4392549" cy="360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 다운로드 파일 압축 해제하기</a:t>
            </a:r>
          </a:p>
        </p:txBody>
      </p:sp>
      <p:sp>
        <p:nvSpPr>
          <p:cNvPr id="12" name="직사각형 9"/>
          <p:cNvSpPr txBox="1"/>
          <p:nvPr/>
        </p:nvSpPr>
        <p:spPr>
          <a:xfrm>
            <a:off x="395478" y="521969"/>
            <a:ext cx="8425053" cy="774193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r>
              <a:rPr lang="en-US" altLang="ko-KR"/>
              <a:t></a:t>
            </a:r>
            <a:r>
              <a:rPr lang="ko-KR" altLang="en-US"/>
              <a:t> </a:t>
            </a:r>
            <a:r>
              <a:rPr lang="en-US" altLang="ko-KR"/>
              <a:t>Download Azul Zulu Builds of OpenJDK</a:t>
            </a:r>
          </a:p>
          <a:p>
            <a:pPr>
              <a:lnSpc>
                <a:spcPct val="150000"/>
              </a:lnSpc>
            </a:pPr>
            <a:r>
              <a:rPr lang="en-US" altLang="ko-KR"/>
              <a:t>[Java Version] [Operating System] [Architecture] [Java Package] </a:t>
            </a:r>
            <a:r>
              <a:rPr lang="ko-KR" altLang="en-US"/>
              <a:t>적절하게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0" y="1329376"/>
            <a:ext cx="9144000" cy="4935407"/>
          </a:xfrm>
          <a:prstGeom prst="rect">
            <a:avLst/>
          </a:prstGeom>
          <a:ln w="9525" cap="flat" cmpd="sng">
            <a:solidFill>
              <a:schemeClr val="tx1"/>
            </a:solidFill>
            <a:prstDash val="solid"/>
            <a:round/>
          </a:ln>
        </p:spPr>
      </p:pic>
      <p:sp>
        <p:nvSpPr>
          <p:cNvPr id="3" name="직사각형 9"/>
          <p:cNvSpPr txBox="1"/>
          <p:nvPr/>
        </p:nvSpPr>
        <p:spPr>
          <a:xfrm>
            <a:off x="395478" y="784479"/>
            <a:ext cx="8425053" cy="367665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r>
              <a:rPr lang="en-US" altLang="ko-KR"/>
              <a:t></a:t>
            </a:r>
            <a:r>
              <a:rPr lang="ko-KR" altLang="en-US"/>
              <a:t> 시스템 변수 만들기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521779" y="1340739"/>
            <a:ext cx="8100441" cy="5284089"/>
            <a:chOff x="0" y="437241"/>
            <a:chExt cx="9144000" cy="5983517"/>
          </a:xfrm>
        </p:grpSpPr>
        <p:pic>
          <p:nvPicPr>
            <p:cNvPr id="3" name="그림 2"/>
            <p:cNvPicPr/>
            <p:nvPr/>
          </p:nvPicPr>
          <p:blipFill rotWithShape="1">
            <a:blip r:embed="rId2">
              <a:alphaModFix/>
              <a:lum/>
            </a:blip>
            <a:stretch>
              <a:fillRect/>
            </a:stretch>
          </p:blipFill>
          <p:spPr>
            <a:xfrm>
              <a:off x="0" y="437241"/>
              <a:ext cx="9144000" cy="5983517"/>
            </a:xfrm>
            <a:prstGeom prst="rect">
              <a:avLst/>
            </a:prstGeom>
            <a:ln w="9525" cap="flat" cmpd="sng">
              <a:solidFill>
                <a:schemeClr val="tx1"/>
              </a:solidFill>
              <a:prstDash val="solid"/>
              <a:round/>
            </a:ln>
          </p:spPr>
        </p:pic>
        <p:sp>
          <p:nvSpPr>
            <p:cNvPr id="4" name="직사각형 3"/>
            <p:cNvSpPr/>
            <p:nvPr/>
          </p:nvSpPr>
          <p:spPr>
            <a:xfrm>
              <a:off x="251460" y="3645027"/>
              <a:ext cx="1224153" cy="216027"/>
            </a:xfrm>
            <a:prstGeom prst="rect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3">
              <a:schemeClr val="accent6"/>
            </a:effectRef>
            <a:fontRef idx="minor">
              <a:schemeClr val="dk1"/>
            </a:fontRef>
          </p:style>
        </p:sp>
        <p:sp>
          <p:nvSpPr>
            <p:cNvPr id="5" name="직사각형 4"/>
            <p:cNvSpPr/>
            <p:nvPr/>
          </p:nvSpPr>
          <p:spPr>
            <a:xfrm>
              <a:off x="2555748" y="4725162"/>
              <a:ext cx="864108" cy="360045"/>
            </a:xfrm>
            <a:prstGeom prst="rect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3">
              <a:schemeClr val="accent6"/>
            </a:effectRef>
            <a:fontRef idx="minor">
              <a:schemeClr val="dk1"/>
            </a:fontRef>
          </p:style>
        </p:sp>
        <p:sp>
          <p:nvSpPr>
            <p:cNvPr id="6" name="직사각형 5"/>
            <p:cNvSpPr/>
            <p:nvPr/>
          </p:nvSpPr>
          <p:spPr>
            <a:xfrm>
              <a:off x="8100441" y="1484757"/>
              <a:ext cx="1043559" cy="288036"/>
            </a:xfrm>
            <a:prstGeom prst="rect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3">
              <a:schemeClr val="accent6"/>
            </a:effectRef>
            <a:fontRef idx="minor">
              <a:schemeClr val="dk1"/>
            </a:fontRef>
          </p:style>
        </p:sp>
      </p:grpSp>
      <p:sp>
        <p:nvSpPr>
          <p:cNvPr id="8" name="직사각형 9"/>
          <p:cNvSpPr txBox="1"/>
          <p:nvPr/>
        </p:nvSpPr>
        <p:spPr>
          <a:xfrm>
            <a:off x="395478" y="784479"/>
            <a:ext cx="8425053" cy="367665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r>
              <a:rPr lang="en-US" altLang="ko-KR"/>
              <a:t></a:t>
            </a:r>
            <a:r>
              <a:rPr lang="ko-KR" altLang="en-US"/>
              <a:t> </a:t>
            </a:r>
            <a:r>
              <a:rPr lang="en-US" altLang="ko-KR"/>
              <a:t>Path</a:t>
            </a:r>
            <a:r>
              <a:rPr lang="ko-KR" altLang="en-US"/>
              <a:t>에 </a:t>
            </a:r>
            <a:r>
              <a:rPr lang="en-US" altLang="ko-KR"/>
              <a:t>JAVA_HOME </a:t>
            </a:r>
            <a:r>
              <a:rPr lang="ko-KR" altLang="en-US"/>
              <a:t>등록</a:t>
            </a:r>
            <a:endParaRPr lang="en-US" altLang="ko-K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0" y="1464441"/>
            <a:ext cx="9144000" cy="4872350"/>
          </a:xfrm>
          <a:prstGeom prst="rect">
            <a:avLst/>
          </a:prstGeom>
        </p:spPr>
      </p:pic>
      <p:sp>
        <p:nvSpPr>
          <p:cNvPr id="4" name="직사각형 9"/>
          <p:cNvSpPr txBox="1"/>
          <p:nvPr/>
        </p:nvSpPr>
        <p:spPr>
          <a:xfrm>
            <a:off x="395478" y="720090"/>
            <a:ext cx="8425053" cy="640462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r>
              <a:rPr lang="en-US" altLang="ko-KR"/>
              <a:t> cmd</a:t>
            </a:r>
            <a:r>
              <a:rPr lang="ko-KR" altLang="en-US"/>
              <a:t>창에서  시스템 변수와 </a:t>
            </a:r>
            <a:r>
              <a:rPr lang="en-US" altLang="ko-KR"/>
              <a:t>Path </a:t>
            </a:r>
            <a:r>
              <a:rPr lang="ko-KR" altLang="en-US"/>
              <a:t>설정 체크하기</a:t>
            </a:r>
          </a:p>
          <a:p>
            <a:r>
              <a:rPr lang="ko-KR" altLang="en-US"/>
              <a:t>   </a:t>
            </a:r>
            <a:r>
              <a:rPr lang="en-US" altLang="ko-KR"/>
              <a:t>java -version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 txBox="1"/>
          <p:nvPr/>
        </p:nvSpPr>
        <p:spPr>
          <a:xfrm>
            <a:off x="395478" y="620649"/>
            <a:ext cx="3312414" cy="3585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</a:t>
            </a:r>
            <a:r>
              <a:rPr lang="ko-KR" altLang="en-US"/>
              <a:t> </a:t>
            </a:r>
            <a:r>
              <a:rPr lang="en-US" altLang="ko-KR"/>
              <a:t>https://spring.io</a:t>
            </a:r>
          </a:p>
        </p:txBody>
      </p:sp>
      <p:sp>
        <p:nvSpPr>
          <p:cNvPr id="11" name="직사각형 10"/>
          <p:cNvSpPr txBox="1"/>
          <p:nvPr/>
        </p:nvSpPr>
        <p:spPr>
          <a:xfrm>
            <a:off x="611995" y="1123199"/>
            <a:ext cx="7992004" cy="1370446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이클립스는 자바 기반의 개발 환경에서 가장 익숙한 개발도구다. 대개 이클립스 다운로드는 이클립스 홈페이지에 접속하여 사용한다. 그러나 이클립스에서 </a:t>
            </a:r>
            <a:r>
              <a:rPr lang="en-US" altLang="ko-KR" sz="1400"/>
              <a:t>sts</a:t>
            </a:r>
            <a:r>
              <a:rPr lang="ko-KR" altLang="en-US" sz="1400"/>
              <a:t>를 설정할 때 문제가 발생하기도 한다. 따라서 이클립스 홈페이지가 아닌 스프링 홈페이지에서 </a:t>
            </a:r>
            <a:r>
              <a:rPr lang="en-US" altLang="ko-KR" sz="1400"/>
              <a:t>sts</a:t>
            </a:r>
            <a:r>
              <a:rPr lang="ko-KR" altLang="en-US" sz="1400"/>
              <a:t>플러그인이 결합된 이클립스를 다운로드하도록 한다.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한컴오피스">
  <a:themeElements>
    <a:clrScheme name="Hanshow Theme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">
      <a:majorFont>
        <a:latin typeface="함초롬돋움"/>
        <a:ea typeface="함초롬돋움"/>
        <a:cs typeface="함초롬돋움"/>
      </a:majorFont>
      <a:minorFont>
        <a:latin typeface="함초롬돋움"/>
        <a:ea typeface="함초롬돋움"/>
        <a:cs typeface="함초롬돋움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227</Words>
  <Application>Microsoft Office PowerPoint</Application>
  <PresentationFormat>화면 슬라이드 쇼(4:3)</PresentationFormat>
  <Paragraphs>27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함초롬돋움</vt:lpstr>
      <vt:lpstr>Arial</vt:lpstr>
      <vt:lpstr>한컴오피스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daewo</dc:creator>
  <cp:lastModifiedBy>박 대원</cp:lastModifiedBy>
  <cp:revision>55</cp:revision>
  <dcterms:created xsi:type="dcterms:W3CDTF">2021-01-24T04:07:04Z</dcterms:created>
  <dcterms:modified xsi:type="dcterms:W3CDTF">2022-09-15T06:03:13Z</dcterms:modified>
  <cp:contentStatus>화면 슬라이드 쇼(4:3)</cp:contentStatus>
  <cp:version/>
</cp:coreProperties>
</file>