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308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9" r:id="rId49"/>
    <p:sldId id="310" r:id="rId50"/>
    <p:sldId id="311" r:id="rId51"/>
    <p:sldId id="303" r:id="rId52"/>
    <p:sldId id="304" r:id="rId53"/>
    <p:sldId id="312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2"/>
    <p:restoredTop sz="98746"/>
  </p:normalViewPr>
  <p:slideViewPr>
    <p:cSldViewPr snapToGrid="0">
      <p:cViewPr varScale="1">
        <p:scale>
          <a:sx n="87" d="100"/>
          <a:sy n="87" d="100"/>
        </p:scale>
        <p:origin x="1176" y="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Status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29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</a:t>
            </a:r>
            <a:r>
              <a:rPr lang="en-US" altLang="ko-KR" sz="2800"/>
              <a:t>REST API </a:t>
            </a:r>
            <a:r>
              <a:rPr lang="ko-KR" altLang="en-US" sz="2800"/>
              <a:t>사용하기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60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29.1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REST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란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29.2  @RestController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29.3  @PathVariable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29.4  @RequestBody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와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@ResponseBody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사용하기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29.5  REST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방식으로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URI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표현하기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4" y="1451113"/>
            <a:ext cx="7146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Network </a:t>
            </a:r>
            <a:r>
              <a:rPr lang="ko-KR" altLang="en-US" sz="1200">
                <a:latin typeface="+mj-ea"/>
                <a:ea typeface="+mj-ea"/>
              </a:rPr>
              <a:t>탭을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434" y="4084250"/>
            <a:ext cx="6858001" cy="26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All</a:t>
            </a:r>
            <a:r>
              <a:rPr lang="ko-KR" altLang="en-US" sz="1200">
                <a:latin typeface="+mj-ea"/>
                <a:ea typeface="+mj-ea"/>
              </a:rPr>
              <a:t>을 클릭한 후 다시 브라우저에 재요청합니다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08678" y="1728112"/>
            <a:ext cx="5731510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08679" y="4361249"/>
            <a:ext cx="5731510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21496" y="1728112"/>
            <a:ext cx="487017" cy="1901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21496" y="4711148"/>
            <a:ext cx="243508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943"/>
            <a:ext cx="7464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hello</a:t>
            </a:r>
            <a:r>
              <a:rPr lang="ko-KR" altLang="en-US" sz="1200">
                <a:latin typeface="+mj-ea"/>
                <a:ea typeface="+mj-ea"/>
              </a:rPr>
              <a:t>를 클릭해 ‘</a:t>
            </a:r>
            <a:r>
              <a:rPr lang="en-US" altLang="ko-KR" sz="1200">
                <a:latin typeface="+mj-ea"/>
                <a:ea typeface="+mj-ea"/>
              </a:rPr>
              <a:t>Response Headers’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Content-Type </a:t>
            </a:r>
            <a:r>
              <a:rPr lang="ko-KR" altLang="en-US" sz="1200">
                <a:latin typeface="+mj-ea"/>
                <a:ea typeface="+mj-ea"/>
              </a:rPr>
              <a:t>속성을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39207" y="1698942"/>
            <a:ext cx="4758690" cy="31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39207" y="1868557"/>
            <a:ext cx="654906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518" y="3399183"/>
            <a:ext cx="1234229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29.2.3 @RestController </a:t>
            </a:r>
            <a:r>
              <a:rPr lang="ko-KR" altLang="en-US" b="1"/>
              <a:t>이용해 </a:t>
            </a:r>
            <a:r>
              <a:rPr lang="en-US" altLang="ko-KR" b="1"/>
              <a:t>VO </a:t>
            </a:r>
            <a:r>
              <a:rPr lang="ko-KR" altLang="en-US" b="1"/>
              <a:t>객체 전달하기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29.1 REST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" y="1997765"/>
            <a:ext cx="7066721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클래스 파일을 준비합니다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51702" y="2274764"/>
            <a:ext cx="22479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520687"/>
            <a:ext cx="761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기능을 이용하기 위해 </a:t>
            </a:r>
            <a:r>
              <a:rPr lang="en-US" altLang="ko-KR" sz="1200">
                <a:latin typeface="+mj-ea"/>
                <a:ea typeface="+mj-ea"/>
              </a:rPr>
              <a:t>pom.xml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관련 라이브러리를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5" y="1797686"/>
            <a:ext cx="6692555" cy="236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392126"/>
            <a:ext cx="7653130" cy="26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컨트롤러에서 </a:t>
            </a:r>
            <a:r>
              <a:rPr lang="en-US" altLang="ko-KR" sz="1200">
                <a:latin typeface="+mj-ea"/>
                <a:ea typeface="+mj-ea"/>
              </a:rPr>
              <a:t>MemberVO</a:t>
            </a:r>
            <a:r>
              <a:rPr lang="ko-KR" altLang="en-US" sz="1200">
                <a:latin typeface="+mj-ea"/>
                <a:ea typeface="+mj-ea"/>
              </a:rPr>
              <a:t>의 속성들을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변환하여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73828" y="1818861"/>
            <a:ext cx="6530215" cy="3839513"/>
            <a:chOff x="466725" y="1669125"/>
            <a:chExt cx="8210550" cy="51888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1669125"/>
              <a:ext cx="8210550" cy="200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3800475"/>
              <a:ext cx="8162925" cy="3057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421296"/>
            <a:ext cx="7205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회원 정보를 저장할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클래스를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523" y="1785793"/>
            <a:ext cx="6250057" cy="394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7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7" y="1490870"/>
            <a:ext cx="7464287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http://localhost:8090/pro29/test/member</a:t>
            </a:r>
            <a:r>
              <a:rPr lang="ko-KR" altLang="en-US" sz="1200">
                <a:latin typeface="+mj-ea"/>
                <a:ea typeface="+mj-ea"/>
              </a:rPr>
              <a:t>로 요청하여 객체의 속성 값들이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형태로 전달되는 것을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확인할 수 있습니다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32048" y="2149336"/>
            <a:ext cx="43148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399972" y="3616291"/>
            <a:ext cx="8344055" cy="10058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00000">
                    <a:alpha val="100000"/>
                  </a:srgbClr>
                </a:solidFill>
                <a:latin typeface="Arial"/>
              </a:rPr>
              <a:t>JSON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(</a:t>
            </a:r>
            <a:r>
              <a:rPr lang="ko-KR" altLang="en-US" sz="1200" b="1">
                <a:solidFill>
                  <a:srgbClr val="000000">
                    <a:alpha val="100000"/>
                  </a:srgbClr>
                </a:solidFill>
                <a:latin typeface="Arial"/>
              </a:rPr>
              <a:t>제이슨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, JavaScript Object Notation)은 속성-값 쌍( attribute–value pairs and array data types (or any other serializable value)) 또는 "</a:t>
            </a:r>
            <a:r>
              <a:rPr lang="ko-KR" altLang="en-US" sz="1200" b="1" u="sng">
                <a:solidFill>
                  <a:srgbClr val="FF0000"/>
                </a:solidFill>
                <a:latin typeface="Arial"/>
              </a:rPr>
              <a:t>키-값 쌍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"으로 이루어진 데이터 오브젝트를 전달하기 위해 인간이 읽을 수 있는 텍스트를 사용하는 개방형 표준 포맷이다. 비동기 브라우저/서버 통신 (AJAX)을 위해, 넓게는 XML(AJAX가 사용)을 대체하는 주요 데이터 포맷이다. 특히, 인터넷에서 자료를 주고 받을 때 그 자료를 표현하는 방법으로 알려져 있다. 자료의 종류에 큰 제한은 없으며, 특히 컴퓨터 프로그램의 변수값을 표현하는 데 적합하다.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823229" y="4783667"/>
            <a:ext cx="4852459" cy="1843087"/>
          </a:xfrm>
          <a:prstGeom prst="rect">
            <a:avLst/>
          </a:prstGeom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</p:spPr>
      </p:pic>
      <p:sp>
        <p:nvSpPr>
          <p:cNvPr id="15" name="직사각형 14"/>
          <p:cNvSpPr/>
          <p:nvPr/>
        </p:nvSpPr>
        <p:spPr>
          <a:xfrm>
            <a:off x="5921375" y="5844313"/>
            <a:ext cx="423333" cy="264583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16" name="자유형 15"/>
          <p:cNvSpPr/>
          <p:nvPr/>
        </p:nvSpPr>
        <p:spPr>
          <a:xfrm>
            <a:off x="2276473" y="4028895"/>
            <a:ext cx="3133160" cy="2302211"/>
          </a:xfrm>
          <a:custGeom>
            <a:avLst/>
            <a:gdLst>
              <a:gd name="connsiteX0" fmla="*/ 120651 w 3133160"/>
              <a:gd name="connsiteY0" fmla="*/ -4915 h 2302211"/>
              <a:gd name="connsiteX1" fmla="*/ 258234 w 3133160"/>
              <a:gd name="connsiteY1" fmla="*/ 1868334 h 2302211"/>
              <a:gd name="connsiteX2" fmla="*/ 3136901 w 3133160"/>
              <a:gd name="connsiteY2" fmla="*/ 2302250 h 230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160" h="2302211">
                <a:moveTo>
                  <a:pt x="120651" y="-4915"/>
                </a:moveTo>
                <a:cubicBezTo>
                  <a:pt x="143582" y="307292"/>
                  <a:pt x="-244473" y="1483806"/>
                  <a:pt x="258234" y="1868334"/>
                </a:cubicBezTo>
                <a:cubicBezTo>
                  <a:pt x="760943" y="2252862"/>
                  <a:pt x="2657123" y="2229931"/>
                  <a:pt x="3136901" y="2302250"/>
                </a:cubicBezTo>
              </a:path>
            </a:pathLst>
          </a:cu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" name="직사각형 16"/>
          <p:cNvSpPr txBox="1"/>
          <p:nvPr/>
        </p:nvSpPr>
        <p:spPr>
          <a:xfrm>
            <a:off x="4968552" y="3040237"/>
            <a:ext cx="3625426" cy="272131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200"/>
              <a:t>{"key": "value","key": "value","key": "value".... }</a:t>
            </a:r>
          </a:p>
        </p:txBody>
      </p:sp>
      <p:pic>
        <p:nvPicPr>
          <p:cNvPr id="19" name="그림 18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981576" y="1820861"/>
            <a:ext cx="3138486" cy="827087"/>
          </a:xfrm>
          <a:prstGeom prst="rect">
            <a:avLst/>
          </a:prstGeom>
        </p:spPr>
      </p:pic>
      <p:sp>
        <p:nvSpPr>
          <p:cNvPr id="20" name="자유형 19"/>
          <p:cNvSpPr/>
          <p:nvPr/>
        </p:nvSpPr>
        <p:spPr>
          <a:xfrm>
            <a:off x="6013591" y="2309926"/>
            <a:ext cx="325315" cy="765316"/>
          </a:xfrm>
          <a:custGeom>
            <a:avLst/>
            <a:gdLst>
              <a:gd name="connsiteX0" fmla="*/ 237190 w 325315"/>
              <a:gd name="connsiteY0" fmla="*/ -3093 h 765316"/>
              <a:gd name="connsiteX1" fmla="*/ 316565 w 325315"/>
              <a:gd name="connsiteY1" fmla="*/ 314407 h 765316"/>
              <a:gd name="connsiteX2" fmla="*/ -935 w 325315"/>
              <a:gd name="connsiteY2" fmla="*/ 766844 h 7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315" h="765316">
                <a:moveTo>
                  <a:pt x="237190" y="-3093"/>
                </a:moveTo>
                <a:cubicBezTo>
                  <a:pt x="250418" y="49823"/>
                  <a:pt x="356252" y="186084"/>
                  <a:pt x="316565" y="314407"/>
                </a:cubicBezTo>
                <a:cubicBezTo>
                  <a:pt x="276877" y="442730"/>
                  <a:pt x="51980" y="691438"/>
                  <a:pt x="-935" y="76684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21" name="그림 2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392907" y="4850608"/>
            <a:ext cx="2274094" cy="1609725"/>
          </a:xfrm>
          <a:prstGeom prst="rect">
            <a:avLst/>
          </a:prstGeom>
        </p:spPr>
      </p:pic>
      <p:sp>
        <p:nvSpPr>
          <p:cNvPr id="22" name="자유형 21"/>
          <p:cNvSpPr/>
          <p:nvPr/>
        </p:nvSpPr>
        <p:spPr>
          <a:xfrm>
            <a:off x="1784694" y="3307625"/>
            <a:ext cx="3988645" cy="2113885"/>
          </a:xfrm>
          <a:custGeom>
            <a:avLst/>
            <a:gdLst>
              <a:gd name="connsiteX0" fmla="*/ -4709 w 3988645"/>
              <a:gd name="connsiteY0" fmla="*/ 2067052 h 2113885"/>
              <a:gd name="connsiteX1" fmla="*/ 1566915 w 3988645"/>
              <a:gd name="connsiteY1" fmla="*/ 2043239 h 2113885"/>
              <a:gd name="connsiteX2" fmla="*/ 3733852 w 3988645"/>
              <a:gd name="connsiteY2" fmla="*/ 1197895 h 2113885"/>
              <a:gd name="connsiteX3" fmla="*/ 3971977 w 3988645"/>
              <a:gd name="connsiteY3" fmla="*/ -4635 h 211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8645" h="2113885">
                <a:moveTo>
                  <a:pt x="-4709" y="2067052"/>
                </a:moveTo>
                <a:cubicBezTo>
                  <a:pt x="257227" y="2063083"/>
                  <a:pt x="943821" y="2188098"/>
                  <a:pt x="1566915" y="2043239"/>
                </a:cubicBezTo>
                <a:cubicBezTo>
                  <a:pt x="2190008" y="1898379"/>
                  <a:pt x="3333008" y="1539208"/>
                  <a:pt x="3733852" y="1197895"/>
                </a:cubicBezTo>
                <a:cubicBezTo>
                  <a:pt x="4134695" y="856583"/>
                  <a:pt x="3932289" y="195785"/>
                  <a:pt x="3971977" y="-463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29.2.4 @RestController </a:t>
            </a:r>
            <a:r>
              <a:rPr lang="ko-KR" altLang="en-US" b="1"/>
              <a:t>이용해 컬렉션 객체 전달하기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44424" y="1790048"/>
            <a:ext cx="6717188" cy="487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191" y="1384890"/>
            <a:ext cx="5814392" cy="27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브라우저에서 요청 시 </a:t>
            </a:r>
            <a:r>
              <a:rPr lang="en-US" altLang="ko-KR" sz="1200">
                <a:latin typeface="+mj-ea"/>
                <a:ea typeface="+mj-ea"/>
              </a:rPr>
              <a:t>List</a:t>
            </a:r>
            <a:r>
              <a:rPr lang="ko-KR" altLang="en-US" sz="1200">
                <a:latin typeface="+mj-ea"/>
                <a:ea typeface="+mj-ea"/>
              </a:rPr>
              <a:t>의 객체들을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0080" y="1728192"/>
            <a:ext cx="454342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318115" y="3230577"/>
            <a:ext cx="5286840" cy="309199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520710" y="5568249"/>
            <a:ext cx="2963946" cy="198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/>
          <p:cNvSpPr/>
          <p:nvPr/>
        </p:nvSpPr>
        <p:spPr>
          <a:xfrm>
            <a:off x="3499274" y="3633624"/>
            <a:ext cx="793692" cy="21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17"/>
          <p:cNvSpPr/>
          <p:nvPr/>
        </p:nvSpPr>
        <p:spPr>
          <a:xfrm>
            <a:off x="5520710" y="4563732"/>
            <a:ext cx="1215342" cy="21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191" y="1296144"/>
            <a:ext cx="5814392" cy="26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만약 </a:t>
            </a:r>
            <a:r>
              <a:rPr lang="en-US" altLang="ko-KR" sz="1200">
                <a:latin typeface="+mj-ea"/>
                <a:ea typeface="+mj-ea"/>
              </a:rPr>
              <a:t>pom.xml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&lt;dependency&gt;</a:t>
            </a:r>
            <a:r>
              <a:rPr lang="ko-KR" altLang="en-US" sz="1200">
                <a:latin typeface="+mj-ea"/>
                <a:ea typeface="+mj-ea"/>
              </a:rPr>
              <a:t>가 주석처리되어 있으면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4036" y="2700300"/>
            <a:ext cx="6700916" cy="1279261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623956" y="3476089"/>
            <a:ext cx="5377043" cy="311264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pic>
        <p:nvPicPr>
          <p:cNvPr id="15" name="그림 14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952328" y="1581775"/>
            <a:ext cx="4503861" cy="11811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ysDash"/>
            <a:round/>
          </a:ln>
        </p:spPr>
      </p:pic>
      <p:sp>
        <p:nvSpPr>
          <p:cNvPr id="16" name="직사각형 15"/>
          <p:cNvSpPr/>
          <p:nvPr/>
        </p:nvSpPr>
        <p:spPr>
          <a:xfrm>
            <a:off x="5557915" y="6101512"/>
            <a:ext cx="2517492" cy="186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/>
          <p:cNvSpPr/>
          <p:nvPr/>
        </p:nvSpPr>
        <p:spPr>
          <a:xfrm>
            <a:off x="5557915" y="4712549"/>
            <a:ext cx="1240144" cy="24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17"/>
          <p:cNvSpPr/>
          <p:nvPr/>
        </p:nvSpPr>
        <p:spPr>
          <a:xfrm>
            <a:off x="3598486" y="3832047"/>
            <a:ext cx="818495" cy="198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29.1 REST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070" y="3780420"/>
            <a:ext cx="7354957" cy="9102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모바일 쇼핑몰에서 </a:t>
            </a:r>
            <a:r>
              <a:rPr lang="en-US" altLang="ko-KR" sz="1200">
                <a:latin typeface="+mj-ea"/>
                <a:ea typeface="+mj-ea"/>
              </a:rPr>
              <a:t>'</a:t>
            </a:r>
            <a:r>
              <a:rPr lang="ko-KR" altLang="en-US" sz="1200">
                <a:latin typeface="+mj-ea"/>
                <a:ea typeface="+mj-ea"/>
              </a:rPr>
              <a:t>더보기</a:t>
            </a:r>
            <a:r>
              <a:rPr lang="en-US" altLang="ko-KR" sz="1200">
                <a:latin typeface="+mj-ea"/>
                <a:ea typeface="+mj-ea"/>
              </a:rPr>
              <a:t>'</a:t>
            </a:r>
            <a:r>
              <a:rPr lang="ko-KR" altLang="en-US" sz="1200">
                <a:latin typeface="+mj-ea"/>
                <a:ea typeface="+mj-ea"/>
              </a:rPr>
              <a:t>클릭 시 데이터만 전송받아서 기존 화면에 추가해서 표시함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</a:rPr>
              <a:t>일반적으로 </a:t>
            </a:r>
            <a:r>
              <a:rPr lang="ko-KR" altLang="en-US" sz="1200">
                <a:latin typeface="+mj-ea"/>
                <a:ea typeface="+mj-ea"/>
              </a:rPr>
              <a:t>자원이 열악한 모바일 환경에선 화면은 그대로 유지하면서 데이터만 전송해서 서비스함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스프링에서도 모바일과 연동하는 경우가 많아지면서 표준화의 필요성이 대두, </a:t>
            </a:r>
            <a:r>
              <a:rPr lang="en-US" altLang="ko-KR" sz="1200">
                <a:latin typeface="+mj-ea"/>
                <a:ea typeface="+mj-ea"/>
              </a:rPr>
              <a:t>REST</a:t>
            </a:r>
            <a:r>
              <a:rPr lang="ko-KR" altLang="en-US" sz="1200">
                <a:latin typeface="+mj-ea"/>
                <a:ea typeface="+mj-ea"/>
              </a:rPr>
              <a:t>방식 대두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628" y="4716524"/>
            <a:ext cx="1015568" cy="27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REST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5070" y="4968552"/>
            <a:ext cx="7354957" cy="17391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Representational State Transfer</a:t>
            </a:r>
            <a:r>
              <a:rPr lang="ko-KR" altLang="en-US" sz="1200">
                <a:latin typeface="+mj-ea"/>
                <a:ea typeface="+mj-ea"/>
              </a:rPr>
              <a:t>의 약자로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하나의 </a:t>
            </a:r>
            <a:r>
              <a:rPr lang="en-US" altLang="ko-KR" sz="1200">
                <a:latin typeface="+mj-ea"/>
                <a:ea typeface="+mj-ea"/>
              </a:rPr>
              <a:t>URI</a:t>
            </a:r>
            <a:r>
              <a:rPr lang="ko-KR" altLang="en-US" sz="1200">
                <a:latin typeface="+mj-ea"/>
                <a:ea typeface="+mj-ea"/>
              </a:rPr>
              <a:t>가 고유한 리소스를 처리하는 공통 방식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REST </a:t>
            </a:r>
            <a:r>
              <a:rPr lang="ko-KR" altLang="en-US" sz="1200">
                <a:latin typeface="+mj-ea"/>
                <a:ea typeface="+mj-ea"/>
              </a:rPr>
              <a:t>방식으로 제공되는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REST API(</a:t>
            </a:r>
            <a:r>
              <a:rPr lang="ko-KR" altLang="en-US" sz="1200">
                <a:latin typeface="+mj-ea"/>
                <a:ea typeface="+mj-ea"/>
              </a:rPr>
              <a:t>또는 </a:t>
            </a:r>
            <a:r>
              <a:rPr lang="en-US" altLang="ko-KR" sz="1200">
                <a:latin typeface="+mj-ea"/>
                <a:ea typeface="+mj-ea"/>
              </a:rPr>
              <a:t>RESTful API)</a:t>
            </a:r>
            <a:r>
              <a:rPr lang="ko-KR" altLang="en-US" sz="1200">
                <a:latin typeface="+mj-ea"/>
                <a:ea typeface="+mj-ea"/>
              </a:rPr>
              <a:t>라고 하며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이는 트위터와 같은 </a:t>
            </a:r>
            <a:r>
              <a:rPr lang="en-US" altLang="ko-KR" sz="1200">
                <a:latin typeface="+mj-ea"/>
                <a:ea typeface="+mj-ea"/>
              </a:rPr>
              <a:t>Open API</a:t>
            </a:r>
            <a:r>
              <a:rPr lang="ko-KR" altLang="en-US" sz="1200">
                <a:latin typeface="+mj-ea"/>
                <a:ea typeface="+mj-ea"/>
              </a:rPr>
              <a:t>에서 많이 사용됨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디바이스의 종류에 상관 없이 공통으로 데이터를 처리할 수 있도록 하는 방식을 REST 라고 한다. 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REST API 는 사용자가 어떠한 요청을 했을 때 화면(HTML)을 리턴하지 않고 사용자가 필요로 하는 결과(데이터)만을 리턴해주는 방식이다.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161242" y="1296144"/>
            <a:ext cx="4219680" cy="2386634"/>
            <a:chOff x="1292086" y="1224136"/>
            <a:chExt cx="5088836" cy="2708103"/>
          </a:xfrm>
        </p:grpSpPr>
        <p:pic>
          <p:nvPicPr>
            <p:cNvPr id="9" name="그림 8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292086" y="1224136"/>
              <a:ext cx="1758730" cy="2708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6968" y="1224136"/>
              <a:ext cx="1803954" cy="2708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292086" y="3351922"/>
              <a:ext cx="1758730" cy="24847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2928808" y="2517493"/>
              <a:ext cx="1438568" cy="105412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29.2.5 @RestController </a:t>
            </a:r>
            <a:r>
              <a:rPr lang="ko-KR" altLang="en-US" b="1"/>
              <a:t>이용해 </a:t>
            </a:r>
            <a:r>
              <a:rPr lang="en-US" altLang="ko-KR" b="1"/>
              <a:t>Map </a:t>
            </a:r>
            <a:r>
              <a:rPr lang="ko-KR" altLang="en-US" b="1"/>
              <a:t>전달하기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8822" y="1790046"/>
            <a:ext cx="6668802" cy="48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그림 1638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182225" y="4824008"/>
            <a:ext cx="2533823" cy="1649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4704" y="1436061"/>
            <a:ext cx="4572000" cy="2670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브라우저에서 요청 시 </a:t>
            </a:r>
            <a:r>
              <a:rPr lang="en-US" altLang="ko-KR" sz="1200">
                <a:latin typeface="+mj-ea"/>
                <a:ea typeface="+mj-ea"/>
              </a:rPr>
              <a:t>map </a:t>
            </a:r>
            <a:r>
              <a:rPr lang="ko-KR" altLang="en-US" sz="1200">
                <a:latin typeface="+mj-ea"/>
                <a:ea typeface="+mj-ea"/>
              </a:rPr>
              <a:t>데이터를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18239" y="1845157"/>
            <a:ext cx="50006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798136" y="4847906"/>
            <a:ext cx="3327616" cy="336958"/>
          </a:xfrm>
          <a:prstGeom prst="rect">
            <a:avLst/>
          </a:prstGeom>
        </p:spPr>
      </p:pic>
      <p:sp>
        <p:nvSpPr>
          <p:cNvPr id="14" name="직사각형 13"/>
          <p:cNvSpPr txBox="1"/>
          <p:nvPr/>
        </p:nvSpPr>
        <p:spPr>
          <a:xfrm>
            <a:off x="2019820" y="4896544"/>
            <a:ext cx="1004515" cy="297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구조: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29.3 @PathVariable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20687"/>
            <a:ext cx="7126356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@PathVariable</a:t>
            </a:r>
            <a:r>
              <a:rPr lang="ko-KR" altLang="en-US" sz="1200">
                <a:latin typeface="+mj-ea"/>
                <a:ea typeface="+mj-ea"/>
              </a:rPr>
              <a:t>을 사용하면 브라우저에서 요청 </a:t>
            </a:r>
            <a:r>
              <a:rPr lang="en-US" altLang="ko-KR" sz="1200">
                <a:latin typeface="+mj-ea"/>
                <a:ea typeface="+mj-ea"/>
              </a:rPr>
              <a:t>URL</a:t>
            </a:r>
            <a:r>
              <a:rPr lang="ko-KR" altLang="en-US" sz="1200">
                <a:latin typeface="+mj-ea"/>
                <a:ea typeface="+mj-ea"/>
              </a:rPr>
              <a:t>로 전달된 매개변수를 가져올 수 있음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2012" y="2068694"/>
            <a:ext cx="7253080" cy="31555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35564" y="4054206"/>
            <a:ext cx="12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59147" y="4052372"/>
            <a:ext cx="14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29.3 @PathVariable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948" y="1540565"/>
            <a:ext cx="6080971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브라우저에 요청하여 </a:t>
            </a:r>
            <a:r>
              <a:rPr lang="en-US" altLang="ko-KR" sz="1200">
                <a:latin typeface="+mj-ea"/>
                <a:ea typeface="+mj-ea"/>
              </a:rPr>
              <a:t>notice/112</a:t>
            </a:r>
            <a:r>
              <a:rPr lang="ko-KR" altLang="en-US" sz="1200">
                <a:latin typeface="+mj-ea"/>
                <a:ea typeface="+mj-ea"/>
              </a:rPr>
              <a:t>로 전송할 경우 </a:t>
            </a:r>
            <a:r>
              <a:rPr lang="en-US" altLang="ko-KR" sz="1200">
                <a:latin typeface="+mj-ea"/>
                <a:ea typeface="+mj-ea"/>
              </a:rPr>
              <a:t>112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en-US" altLang="ko-KR" sz="1200">
                <a:latin typeface="+mj-ea"/>
                <a:ea typeface="+mj-ea"/>
              </a:rPr>
              <a:t>num</a:t>
            </a:r>
            <a:r>
              <a:rPr lang="ko-KR" altLang="en-US" sz="1200">
                <a:latin typeface="+mj-ea"/>
                <a:ea typeface="+mj-ea"/>
              </a:rPr>
              <a:t>에 할당됩니다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41395" y="1871662"/>
            <a:ext cx="3648075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357191" y="2295939"/>
            <a:ext cx="332279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29.4.1 @RequestBody </a:t>
            </a:r>
            <a:r>
              <a:rPr lang="ko-KR" altLang="en-US" b="1"/>
              <a:t>사용하기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014" y="2680506"/>
            <a:ext cx="6319510" cy="27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관련된 자바 클래스와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다음과 같이 추가합니다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88980" y="2666239"/>
            <a:ext cx="1448683" cy="383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3"/>
          <p:cNvSpPr txBox="1"/>
          <p:nvPr/>
        </p:nvSpPr>
        <p:spPr>
          <a:xfrm>
            <a:off x="602390" y="1911396"/>
            <a:ext cx="7496660" cy="6393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실제로 </a:t>
            </a:r>
            <a:r>
              <a:rPr lang="en-US" altLang="ko-KR" sz="1200">
                <a:latin typeface="+mj-ea"/>
                <a:ea typeface="+mj-ea"/>
              </a:rPr>
              <a:t>REST</a:t>
            </a:r>
            <a:r>
              <a:rPr lang="ko-KR" altLang="en-US" sz="1200">
                <a:latin typeface="+mj-ea"/>
                <a:ea typeface="+mj-ea"/>
              </a:rPr>
              <a:t>는 </a:t>
            </a:r>
            <a:r>
              <a:rPr lang="en-US" altLang="ko-KR" sz="1200">
                <a:latin typeface="+mj-ea"/>
                <a:ea typeface="+mj-ea"/>
              </a:rPr>
              <a:t>Ajax </a:t>
            </a:r>
            <a:r>
              <a:rPr lang="ko-KR" altLang="en-US" sz="1200">
                <a:latin typeface="+mj-ea"/>
                <a:ea typeface="+mj-ea"/>
              </a:rPr>
              <a:t>기능과 연동해서 자주 사용한다. </a:t>
            </a:r>
            <a:r>
              <a:rPr lang="en-US" altLang="ko-KR" sz="1200">
                <a:latin typeface="+mj-ea"/>
                <a:ea typeface="+mj-ea"/>
              </a:rPr>
              <a:t>@RequestBody</a:t>
            </a:r>
            <a:r>
              <a:rPr lang="ko-KR" altLang="en-US" sz="1200">
                <a:latin typeface="+mj-ea"/>
                <a:ea typeface="+mj-ea"/>
              </a:rPr>
              <a:t>를 사용하여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브라우저에서 컨트롤러로 전달</a:t>
            </a:r>
            <a:r>
              <a:rPr lang="ko-KR" altLang="en-US" sz="1200">
                <a:latin typeface="+mj-ea"/>
                <a:ea typeface="+mj-ea"/>
              </a:rPr>
              <a:t>할 수 있는데,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@RequestBody</a:t>
            </a:r>
            <a:r>
              <a:rPr lang="ko-KR" altLang="en-US" sz="1200">
                <a:latin typeface="+mj-ea"/>
                <a:ea typeface="+mj-ea"/>
              </a:rPr>
              <a:t>를 사용하면 브라우저에서 전달되는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객체로 자동 변환해줌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630774" y="3255380"/>
            <a:ext cx="5524829" cy="13623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(1) </a:t>
            </a:r>
            <a:r>
              <a:rPr lang="en-US" altLang="ko-KR" sz="1200">
                <a:latin typeface="+mj-ea"/>
                <a:ea typeface="+mj-ea"/>
              </a:rPr>
              <a:t>http://localhost:8090/pro29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HomeController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실행      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 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(2) </a:t>
            </a:r>
            <a:r>
              <a:rPr lang="en-US" altLang="ko-KR" sz="1200">
                <a:latin typeface="+mj-ea"/>
                <a:ea typeface="+mj-ea"/>
              </a:rPr>
              <a:t>HomeController</a:t>
            </a:r>
            <a:r>
              <a:rPr lang="ko-KR" altLang="en-US" sz="1200">
                <a:latin typeface="+mj-ea"/>
                <a:ea typeface="+mj-ea"/>
              </a:rPr>
              <a:t> 에서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JSONTest.jsp</a:t>
            </a:r>
            <a:r>
              <a:rPr lang="ko-KR" altLang="en-US" sz="1200">
                <a:latin typeface="+mj-ea"/>
                <a:ea typeface="+mj-ea"/>
              </a:rPr>
              <a:t>로 요청</a:t>
            </a:r>
          </a:p>
          <a:p>
            <a:pPr lvl="0">
              <a:defRPr/>
            </a:pP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(3) </a:t>
            </a:r>
            <a:r>
              <a:rPr lang="en-US" altLang="ko-KR" sz="1200">
                <a:latin typeface="+mj-ea"/>
                <a:ea typeface="+mj-ea"/>
              </a:rPr>
              <a:t>JSONTest.jsp</a:t>
            </a:r>
            <a:r>
              <a:rPr lang="ko-KR" altLang="en-US" sz="1200">
                <a:latin typeface="+mj-ea"/>
                <a:ea typeface="+mj-ea"/>
              </a:rPr>
              <a:t>에서 생성한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 자료를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으로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TestController</a:t>
            </a:r>
            <a:r>
              <a:rPr lang="ko-KR" altLang="en-US" sz="1200">
                <a:latin typeface="+mj-ea"/>
                <a:ea typeface="+mj-ea"/>
              </a:rPr>
              <a:t>로 보냄</a:t>
            </a:r>
          </a:p>
          <a:p>
            <a:pPr lvl="0">
              <a:defRPr/>
            </a:pP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(4) </a:t>
            </a:r>
            <a:r>
              <a:rPr lang="en-US" altLang="ko-KR" sz="1200">
                <a:latin typeface="+mj-ea"/>
                <a:ea typeface="+mj-ea"/>
              </a:rPr>
              <a:t>TestController</a:t>
            </a:r>
            <a:r>
              <a:rPr lang="ko-KR" altLang="en-US" sz="1200">
                <a:latin typeface="+mj-ea"/>
                <a:ea typeface="+mj-ea"/>
              </a:rPr>
              <a:t>에서 @</a:t>
            </a:r>
            <a:r>
              <a:rPr lang="en-US" altLang="ko-KR" sz="1200">
                <a:latin typeface="+mj-ea"/>
                <a:ea typeface="+mj-ea"/>
              </a:rPr>
              <a:t>RequestBody</a:t>
            </a:r>
            <a:r>
              <a:rPr lang="ko-KR" altLang="en-US" sz="1200">
                <a:latin typeface="+mj-ea"/>
                <a:ea typeface="+mj-ea"/>
              </a:rPr>
              <a:t>로 객체로 자동설정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logging</a:t>
            </a:r>
            <a:r>
              <a:rPr lang="ko-KR" altLang="en-US" sz="1200">
                <a:latin typeface="+mj-ea"/>
                <a:ea typeface="+mj-ea"/>
              </a:rPr>
              <a:t>으로 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60444"/>
            <a:ext cx="7036903" cy="26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/pro29</a:t>
            </a:r>
            <a:r>
              <a:rPr lang="ko-KR" altLang="en-US" sz="1200">
                <a:latin typeface="+mj-ea"/>
                <a:ea typeface="+mj-ea"/>
              </a:rPr>
              <a:t>/로 요청 시 </a:t>
            </a:r>
            <a:r>
              <a:rPr lang="en-US" altLang="ko-KR" sz="1200">
                <a:latin typeface="+mj-ea"/>
                <a:ea typeface="+mj-ea"/>
              </a:rPr>
              <a:t>JSONTest.jsp</a:t>
            </a:r>
            <a:r>
              <a:rPr lang="ko-KR" altLang="en-US" sz="1200">
                <a:latin typeface="+mj-ea"/>
                <a:ea typeface="+mj-ea"/>
              </a:rPr>
              <a:t>를 표시하도록 지정합니다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24340" y="1837443"/>
            <a:ext cx="6583639" cy="2742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31" name="직선 연결선 22530"/>
          <p:cNvCxnSpPr/>
          <p:nvPr/>
        </p:nvCxnSpPr>
        <p:spPr>
          <a:xfrm>
            <a:off x="1949095" y="3931259"/>
            <a:ext cx="63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2" name="직선 연결선 22531"/>
          <p:cNvCxnSpPr/>
          <p:nvPr/>
        </p:nvCxnSpPr>
        <p:spPr>
          <a:xfrm>
            <a:off x="1093394" y="2765522"/>
            <a:ext cx="843298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22532"/>
          <p:cNvSpPr txBox="1"/>
          <p:nvPr/>
        </p:nvSpPr>
        <p:spPr>
          <a:xfrm>
            <a:off x="763983" y="4827982"/>
            <a:ext cx="7937503" cy="156966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@Controller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HomeController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private static final Logger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logger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LoggerFactory.getLogger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HomeController.class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@RequestMapping(value = "/", method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RequestMethod.GET</a:t>
            </a:r>
            <a:r>
              <a:rPr lang="en-US" altLang="ko-KR" sz="12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   public String home(Locale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locale</a:t>
            </a:r>
            <a:r>
              <a:rPr lang="en-US" altLang="ko-KR" sz="1200" b="1" dirty="0">
                <a:latin typeface="한컴산뜻돋움"/>
                <a:ea typeface="한컴산뜻돋움"/>
              </a:rPr>
              <a:t>, Model model)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return "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JSONTest</a:t>
            </a:r>
            <a:r>
              <a:rPr lang="en-US" altLang="ko-KR" sz="1200" b="1" dirty="0">
                <a:latin typeface="한컴산뜻돋움"/>
                <a:ea typeface="한컴산뜻돋움"/>
              </a:rPr>
              <a:t>";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293384"/>
            <a:ext cx="8488017" cy="26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정보 보내기를 클릭하면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를 이용해 회원 정보를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만들어서 컨트롤러로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45383" y="1587539"/>
            <a:ext cx="5606341" cy="5270461"/>
            <a:chOff x="344143" y="1962564"/>
            <a:chExt cx="8337895" cy="8143875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1962564"/>
              <a:ext cx="8220075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44143" y="4000914"/>
              <a:ext cx="7143750" cy="610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3556" name="TextBox 23555"/>
          <p:cNvSpPr txBox="1"/>
          <p:nvPr/>
        </p:nvSpPr>
        <p:spPr>
          <a:xfrm>
            <a:off x="0" y="123825"/>
            <a:ext cx="9144001" cy="66179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value="${pageContext.request.contextPath}"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&lt;title&gt;JSONTest&lt;/title&gt;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src="http://code.jquery.com/jquery-latest.js"&gt;&lt;/script&gt;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&lt;script&gt;</a:t>
            </a:r>
            <a:endParaRPr kumimoji="0" lang="en-US" altLang="ko-KR" sz="11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$(function()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$("#checkJson").click(function()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	var member = { id:"park",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			    name:"박지성",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			    pwd:"1234",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			    email:"park@test.com" };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$.ajax({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type:"post",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url:"${contextPath}/test/info",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contentType: "application/json",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data :JSON.stringify(member),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success:function (data,textStatus){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},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error:function(data,textStatus){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  alert("에러가 발생했습니다.");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},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complete:function(data,textStatus){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});  //end ajax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1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});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});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&lt;/script&gt;</a:t>
            </a:r>
            <a:endParaRPr kumimoji="0" lang="en-US" altLang="ko-KR" sz="11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&lt;input type="button" id="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checkJson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value="회원 정보 보내기"/&gt;&lt;br&gt;&lt;br&gt;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&lt;div id="output"&gt;&lt;/div&gt;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23557" name="오른쪽 대괄호 23556"/>
          <p:cNvSpPr/>
          <p:nvPr/>
        </p:nvSpPr>
        <p:spPr>
          <a:xfrm>
            <a:off x="2781101" y="1756568"/>
            <a:ext cx="823515" cy="3819922"/>
          </a:xfrm>
          <a:prstGeom prst="rightBracket">
            <a:avLst>
              <a:gd name="adj" fmla="val 8333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58" name="오른쪽 대괄호 23557"/>
          <p:cNvSpPr/>
          <p:nvPr/>
        </p:nvSpPr>
        <p:spPr>
          <a:xfrm>
            <a:off x="2701727" y="2977753"/>
            <a:ext cx="525859" cy="1994297"/>
          </a:xfrm>
          <a:prstGeom prst="rightBracket">
            <a:avLst>
              <a:gd name="adj" fmla="val 833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1196" y="1182092"/>
            <a:ext cx="7901608" cy="44908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TestController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@RequestBody</a:t>
            </a:r>
            <a:r>
              <a:rPr lang="ko-KR" altLang="en-US" sz="1200">
                <a:latin typeface="+mj-ea"/>
                <a:ea typeface="+mj-ea"/>
              </a:rPr>
              <a:t>를 이용해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객체로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자동 변환합니다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0014" y="1630680"/>
            <a:ext cx="6629400" cy="3253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07" name="직선 연결선 21506"/>
          <p:cNvCxnSpPr/>
          <p:nvPr/>
        </p:nvCxnSpPr>
        <p:spPr>
          <a:xfrm flipV="1">
            <a:off x="1314140" y="2641486"/>
            <a:ext cx="1128531" cy="1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8" name="직선 연결선 21507"/>
          <p:cNvCxnSpPr/>
          <p:nvPr/>
        </p:nvCxnSpPr>
        <p:spPr>
          <a:xfrm>
            <a:off x="3196887" y="3221184"/>
            <a:ext cx="478800" cy="10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직사각형 21508"/>
          <p:cNvSpPr txBox="1"/>
          <p:nvPr/>
        </p:nvSpPr>
        <p:spPr>
          <a:xfrm>
            <a:off x="3530044" y="2866152"/>
            <a:ext cx="1268730" cy="27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함초롬돋움"/>
                <a:ea typeface="함초롬돋움"/>
              </a:rPr>
              <a:t>loggerFactory</a:t>
            </a:r>
          </a:p>
        </p:txBody>
      </p:sp>
      <p:sp>
        <p:nvSpPr>
          <p:cNvPr id="21511" name="TextBox 21510"/>
          <p:cNvSpPr txBox="1"/>
          <p:nvPr/>
        </p:nvSpPr>
        <p:spPr>
          <a:xfrm>
            <a:off x="0" y="4855684"/>
            <a:ext cx="9144000" cy="191659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@RestController 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@RequestMapping("/test/*")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TestController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static Logger logger = LoggerFactory.getLogger(TestController.class);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@RequestMapping(value= "/info", 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public void modify(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@RequestBody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MemberVO vo 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logger.info(vo.toString());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cxnSp>
        <p:nvCxnSpPr>
          <p:cNvPr id="21512" name="직선 연결선 21511"/>
          <p:cNvCxnSpPr/>
          <p:nvPr/>
        </p:nvCxnSpPr>
        <p:spPr>
          <a:xfrm flipV="1">
            <a:off x="2920008" y="4024313"/>
            <a:ext cx="883047" cy="9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759" y="2711436"/>
            <a:ext cx="721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http://localhost:8090/pro29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JSONTest.jsp</a:t>
            </a:r>
            <a:r>
              <a:rPr lang="ko-KR" altLang="en-US" sz="1200">
                <a:latin typeface="+mj-ea"/>
                <a:ea typeface="+mj-ea"/>
              </a:rPr>
              <a:t>로 요청한 후 회원 정보 보내기를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72816" y="1449935"/>
            <a:ext cx="6023113" cy="118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09759" y="4403035"/>
            <a:ext cx="7112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이클립스 콘솔에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전송된 회원 정보가 출력된 것을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850045" y="3018252"/>
            <a:ext cx="28575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850045" y="3816626"/>
            <a:ext cx="11554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33670" y="4707033"/>
            <a:ext cx="5943600" cy="33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80" name="직사각형 24579"/>
          <p:cNvSpPr txBox="1"/>
          <p:nvPr/>
        </p:nvSpPr>
        <p:spPr>
          <a:xfrm>
            <a:off x="249079" y="5200173"/>
            <a:ext cx="2573655" cy="520064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HomeController,java</a:t>
            </a:r>
          </a:p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@RequestMapping(value="/")</a:t>
            </a:r>
          </a:p>
        </p:txBody>
      </p:sp>
      <p:sp>
        <p:nvSpPr>
          <p:cNvPr id="24581" name="직사각형 24580"/>
          <p:cNvSpPr txBox="1"/>
          <p:nvPr/>
        </p:nvSpPr>
        <p:spPr>
          <a:xfrm>
            <a:off x="2938939" y="5187995"/>
            <a:ext cx="1764030" cy="515575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JSONTest.jsp</a:t>
            </a:r>
          </a:p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(url: '/test/info')</a:t>
            </a:r>
          </a:p>
        </p:txBody>
      </p:sp>
      <p:sp>
        <p:nvSpPr>
          <p:cNvPr id="24582" name="직사각형 24581"/>
          <p:cNvSpPr txBox="1"/>
          <p:nvPr/>
        </p:nvSpPr>
        <p:spPr>
          <a:xfrm>
            <a:off x="4810125" y="5199429"/>
            <a:ext cx="1942623" cy="515570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TestController.java</a:t>
            </a:r>
          </a:p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</a:rPr>
              <a:t>@RequestController</a:t>
            </a:r>
          </a:p>
        </p:txBody>
      </p:sp>
      <p:sp>
        <p:nvSpPr>
          <p:cNvPr id="24584" name="자유형 24583"/>
          <p:cNvSpPr/>
          <p:nvPr/>
        </p:nvSpPr>
        <p:spPr>
          <a:xfrm>
            <a:off x="4224804" y="5748449"/>
            <a:ext cx="1855952" cy="510297"/>
          </a:xfrm>
          <a:custGeom>
            <a:avLst/>
            <a:gdLst>
              <a:gd name="connsiteX0" fmla="*/ -706 w 1855952"/>
              <a:gd name="connsiteY0" fmla="*/ -2665 h 510297"/>
              <a:gd name="connsiteX1" fmla="*/ 320762 w 1855952"/>
              <a:gd name="connsiteY1" fmla="*/ 425959 h 510297"/>
              <a:gd name="connsiteX2" fmla="*/ 1511387 w 1855952"/>
              <a:gd name="connsiteY2" fmla="*/ 473584 h 510297"/>
              <a:gd name="connsiteX3" fmla="*/ 1856669 w 1855952"/>
              <a:gd name="connsiteY3" fmla="*/ 9240 h 51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52" h="510297">
                <a:moveTo>
                  <a:pt x="-706" y="-2665"/>
                </a:moveTo>
                <a:cubicBezTo>
                  <a:pt x="52872" y="68772"/>
                  <a:pt x="68746" y="346584"/>
                  <a:pt x="320762" y="425959"/>
                </a:cubicBezTo>
                <a:cubicBezTo>
                  <a:pt x="572778" y="505333"/>
                  <a:pt x="1255402" y="543037"/>
                  <a:pt x="1511387" y="473584"/>
                </a:cubicBezTo>
                <a:cubicBezTo>
                  <a:pt x="1767371" y="404131"/>
                  <a:pt x="1799121" y="86630"/>
                  <a:pt x="1856669" y="924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85" name="자유형 24584"/>
          <p:cNvSpPr/>
          <p:nvPr/>
        </p:nvSpPr>
        <p:spPr>
          <a:xfrm>
            <a:off x="2138829" y="5732149"/>
            <a:ext cx="1855952" cy="510297"/>
          </a:xfrm>
          <a:custGeom>
            <a:avLst/>
            <a:gdLst>
              <a:gd name="connsiteX0" fmla="*/ -706 w 1855952"/>
              <a:gd name="connsiteY0" fmla="*/ -2665 h 510297"/>
              <a:gd name="connsiteX1" fmla="*/ 320762 w 1855952"/>
              <a:gd name="connsiteY1" fmla="*/ 425959 h 510297"/>
              <a:gd name="connsiteX2" fmla="*/ 1511387 w 1855952"/>
              <a:gd name="connsiteY2" fmla="*/ 473584 h 510297"/>
              <a:gd name="connsiteX3" fmla="*/ 1856669 w 1855952"/>
              <a:gd name="connsiteY3" fmla="*/ 9240 h 51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52" h="510297">
                <a:moveTo>
                  <a:pt x="-706" y="-2665"/>
                </a:moveTo>
                <a:cubicBezTo>
                  <a:pt x="52872" y="68772"/>
                  <a:pt x="68746" y="346584"/>
                  <a:pt x="320762" y="425959"/>
                </a:cubicBezTo>
                <a:cubicBezTo>
                  <a:pt x="572778" y="505333"/>
                  <a:pt x="1255402" y="543037"/>
                  <a:pt x="1511387" y="473584"/>
                </a:cubicBezTo>
                <a:cubicBezTo>
                  <a:pt x="1767371" y="404131"/>
                  <a:pt x="1799121" y="86630"/>
                  <a:pt x="1856669" y="924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86" name="직사각형 24581"/>
          <p:cNvSpPr txBox="1"/>
          <p:nvPr/>
        </p:nvSpPr>
        <p:spPr>
          <a:xfrm>
            <a:off x="6879431" y="5197048"/>
            <a:ext cx="1942623" cy="516047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  <a:latin typeface="함초롬돋움"/>
                <a:ea typeface="함초롬돋움"/>
              </a:rPr>
              <a:t>콘솔</a:t>
            </a:r>
          </a:p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  <a:latin typeface="함초롬돋움"/>
                <a:ea typeface="함초롬돋움"/>
              </a:rPr>
              <a:t>객체로 변환하여</a:t>
            </a:r>
          </a:p>
        </p:txBody>
      </p:sp>
      <p:sp>
        <p:nvSpPr>
          <p:cNvPr id="24587" name="자유형 24583"/>
          <p:cNvSpPr/>
          <p:nvPr/>
        </p:nvSpPr>
        <p:spPr>
          <a:xfrm>
            <a:off x="6341735" y="5769881"/>
            <a:ext cx="1855952" cy="510297"/>
          </a:xfrm>
          <a:custGeom>
            <a:avLst/>
            <a:gdLst>
              <a:gd name="connsiteX0" fmla="*/ -706 w 1855952"/>
              <a:gd name="connsiteY0" fmla="*/ -2665 h 510297"/>
              <a:gd name="connsiteX1" fmla="*/ 320762 w 1855952"/>
              <a:gd name="connsiteY1" fmla="*/ 425959 h 510297"/>
              <a:gd name="connsiteX2" fmla="*/ 1511387 w 1855952"/>
              <a:gd name="connsiteY2" fmla="*/ 473584 h 510297"/>
              <a:gd name="connsiteX3" fmla="*/ 1856669 w 1855952"/>
              <a:gd name="connsiteY3" fmla="*/ 9240 h 51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52" h="510297">
                <a:moveTo>
                  <a:pt x="-706" y="-2665"/>
                </a:moveTo>
                <a:cubicBezTo>
                  <a:pt x="52872" y="68772"/>
                  <a:pt x="68746" y="346584"/>
                  <a:pt x="320762" y="425959"/>
                </a:cubicBezTo>
                <a:cubicBezTo>
                  <a:pt x="572778" y="505333"/>
                  <a:pt x="1255402" y="543037"/>
                  <a:pt x="1511387" y="473584"/>
                </a:cubicBezTo>
                <a:cubicBezTo>
                  <a:pt x="1767371" y="404131"/>
                  <a:pt x="1799121" y="86630"/>
                  <a:pt x="1856669" y="924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88" name="직사각형 24587"/>
          <p:cNvSpPr txBox="1"/>
          <p:nvPr/>
        </p:nvSpPr>
        <p:spPr>
          <a:xfrm>
            <a:off x="4572000" y="6065240"/>
            <a:ext cx="1684734" cy="447954"/>
          </a:xfrm>
          <a:prstGeom prst="rect">
            <a:avLst/>
          </a:prstGeom>
          <a:ln w="9525" cap="flat" cmpd="sng">
            <a:solidFill>
              <a:schemeClr val="accent1"/>
            </a:solidFill>
            <a:prstDash val="dash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Ajax</a:t>
            </a:r>
          </a:p>
          <a:p>
            <a:pPr>
              <a:defRPr/>
            </a:pPr>
            <a:r>
              <a:rPr lang="en-US" altLang="ko-KR" sz="1200"/>
              <a:t>park, 1234, </a:t>
            </a:r>
            <a:r>
              <a:rPr lang="ko-KR" altLang="en-US" sz="1200"/>
              <a:t>박지성, ....</a:t>
            </a:r>
          </a:p>
        </p:txBody>
      </p:sp>
      <p:sp>
        <p:nvSpPr>
          <p:cNvPr id="24589" name="직사각형 24587"/>
          <p:cNvSpPr txBox="1"/>
          <p:nvPr/>
        </p:nvSpPr>
        <p:spPr>
          <a:xfrm>
            <a:off x="6629400" y="6084676"/>
            <a:ext cx="1684734" cy="4496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dash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@</a:t>
            </a:r>
            <a:r>
              <a:rPr lang="en-US" altLang="ko-KR" sz="1200"/>
              <a:t>RequestBody</a:t>
            </a:r>
          </a:p>
          <a:p>
            <a:pPr>
              <a:defRPr/>
            </a:pPr>
            <a:r>
              <a:rPr lang="en-US" altLang="ko-KR" sz="1200"/>
              <a:t>logger.info(VO)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29.1 REST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172" y="1620180"/>
            <a:ext cx="7345678" cy="10725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# REST?</a:t>
            </a:r>
          </a:p>
          <a:p>
            <a:r>
              <a:rPr lang="ko-KR" altLang="en-US" sz="1600">
                <a:solidFill>
                  <a:srgbClr val="000000">
                    <a:alpha val="100000"/>
                  </a:srgbClr>
                </a:solidFill>
                <a:latin typeface="Arial"/>
              </a:rPr>
              <a:t>-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REST는 Representational State Transfer의 약자. 다른 웹 시스템에서 제공하는 기능을 사용하고자 할 때 사용자는 API의 URL만 알면 되기 때문에</a:t>
            </a:r>
            <a:r>
              <a:rPr lang="ko-KR" altLang="en-US" sz="1200" b="1" u="sng">
                <a:solidFill>
                  <a:srgbClr val="000000">
                    <a:alpha val="100000"/>
                  </a:srgbClr>
                </a:solidFill>
                <a:latin typeface="Arial"/>
              </a:rPr>
              <a:t> SOAP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보다 사용이 간편함. 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-구글, 네이버 등 많은 웹 서비스 업체들이 REST API를 사용해 자사의 기능들을 개발자들에게 제공하고 있음.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709" y="2916324"/>
            <a:ext cx="7355204" cy="10058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# SOAP?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- HTTP, HTTPS , SMTP 등을 통해서XML기반의 메시지를 컴퓨터 네트워크상에서 교환하는 프로토콜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- XML을 통해서 제공하는 웹서비스가 SOAP기반 웹서비스다</a:t>
            </a:r>
          </a:p>
          <a:p>
            <a:endParaRPr lang="ko-KR" altLang="en-US" sz="1200">
              <a:solidFill>
                <a:srgbClr val="000000">
                  <a:alpha val="100000"/>
                </a:srgbClr>
              </a:solidFill>
              <a:latin typeface="Arial"/>
            </a:endParaRP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   SMTP-간이 전자 우편 전송 프로토콜(Simple Mail Transfer Protocol, SMTP)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1440634" y="2232248"/>
            <a:ext cx="2356275" cy="75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28092" y="4104456"/>
            <a:ext cx="3290516" cy="2251598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550708" y="5961592"/>
            <a:ext cx="5429250" cy="600075"/>
          </a:xfrm>
          <a:prstGeom prst="rect">
            <a:avLst/>
          </a:prstGeom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</p:spPr>
      </p:pic>
      <p:sp>
        <p:nvSpPr>
          <p:cNvPr id="20" name="직사각형 19"/>
          <p:cNvSpPr txBox="1"/>
          <p:nvPr/>
        </p:nvSpPr>
        <p:spPr>
          <a:xfrm>
            <a:off x="6641042" y="5696146"/>
            <a:ext cx="1640416" cy="28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/>
              <a:t>28장. 파일다운로드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6387042" y="6331146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29.4.2 @ResponseBody </a:t>
            </a:r>
            <a:r>
              <a:rPr lang="ko-KR" altLang="en-US" b="1"/>
              <a:t>사용하기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739" y="1790048"/>
            <a:ext cx="7613374" cy="4464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컨트롤러의 특정 메서드에 </a:t>
            </a:r>
            <a:r>
              <a:rPr lang="en-US" altLang="ko-KR" sz="1200">
                <a:latin typeface="+mj-ea"/>
                <a:ea typeface="+mj-ea"/>
              </a:rPr>
              <a:t>@ResponseBody</a:t>
            </a:r>
            <a:r>
              <a:rPr lang="ko-KR" altLang="en-US" sz="1200">
                <a:latin typeface="+mj-ea"/>
                <a:ea typeface="+mj-ea"/>
              </a:rPr>
              <a:t>를 적용하면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가 아닌 텍스트나 </a:t>
            </a:r>
            <a:r>
              <a:rPr lang="en-US" altLang="ko-KR" sz="1200">
                <a:latin typeface="+mj-ea"/>
                <a:ea typeface="+mj-ea"/>
              </a:rPr>
              <a:t>JSON</a:t>
            </a:r>
            <a:r>
              <a:rPr lang="ko-KR" altLang="en-US" sz="1200">
                <a:latin typeface="+mj-ea"/>
                <a:ea typeface="+mj-ea"/>
              </a:rPr>
              <a:t>으로 결과를 전송할 수 있음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739" y="2584822"/>
            <a:ext cx="7106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실습에 필요한 파일들을 준비합니다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541587" y="2861821"/>
            <a:ext cx="1706273" cy="3876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80930"/>
            <a:ext cx="6967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ResController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0242" y="1926894"/>
            <a:ext cx="5766285" cy="3925902"/>
            <a:chOff x="461963" y="1767868"/>
            <a:chExt cx="8210550" cy="6143625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1767868"/>
              <a:ext cx="8201025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3653818"/>
              <a:ext cx="8210550" cy="425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28" name="직선 연결선 26627"/>
          <p:cNvCxnSpPr/>
          <p:nvPr/>
        </p:nvCxnSpPr>
        <p:spPr>
          <a:xfrm>
            <a:off x="3896121" y="3075559"/>
            <a:ext cx="1736202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29" name="직선 화살표 연결선 26628"/>
          <p:cNvCxnSpPr/>
          <p:nvPr/>
        </p:nvCxnSpPr>
        <p:spPr>
          <a:xfrm rot="5400000">
            <a:off x="3012519" y="3587118"/>
            <a:ext cx="2071040" cy="104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0" name="직선 연결선 26629"/>
          <p:cNvCxnSpPr/>
          <p:nvPr/>
        </p:nvCxnSpPr>
        <p:spPr>
          <a:xfrm>
            <a:off x="5074259" y="4948177"/>
            <a:ext cx="545663" cy="24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1" name="직선 연결선 26630"/>
          <p:cNvCxnSpPr/>
          <p:nvPr/>
        </p:nvCxnSpPr>
        <p:spPr>
          <a:xfrm>
            <a:off x="1428233" y="3429000"/>
            <a:ext cx="954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2" name="직선 화살표 연결선 26631"/>
          <p:cNvCxnSpPr/>
          <p:nvPr/>
        </p:nvCxnSpPr>
        <p:spPr>
          <a:xfrm rot="10800000" flipV="1">
            <a:off x="2234327" y="3087960"/>
            <a:ext cx="2009034" cy="34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3" name="그림 2663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932619" y="5181160"/>
            <a:ext cx="4211381" cy="1659600"/>
          </a:xfrm>
          <a:prstGeom prst="rect">
            <a:avLst/>
          </a:prstGeom>
          <a:ln w="9525" cap="flat" cmpd="sng">
            <a:solidFill>
              <a:srgbClr val="FF6600"/>
            </a:solidFill>
            <a:prstDash val="sysDash"/>
            <a:round/>
          </a:ln>
        </p:spPr>
      </p:pic>
      <p:cxnSp>
        <p:nvCxnSpPr>
          <p:cNvPr id="26634" name="직선 연결선 26633"/>
          <p:cNvCxnSpPr/>
          <p:nvPr/>
        </p:nvCxnSpPr>
        <p:spPr>
          <a:xfrm flipV="1">
            <a:off x="1292820" y="2714625"/>
            <a:ext cx="902890" cy="9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719470"/>
            <a:ext cx="7396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http://localhost:8090/pro29/res1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3697356"/>
            <a:ext cx="6400800" cy="2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http://localhost:8090/pro29/res2</a:t>
            </a:r>
            <a:r>
              <a:rPr lang="ko-KR" altLang="en-US" sz="1200">
                <a:latin typeface="+mj-ea"/>
                <a:ea typeface="+mj-ea"/>
              </a:rPr>
              <a:t>로 요청하면 </a:t>
            </a:r>
            <a:r>
              <a:rPr lang="en-US" altLang="ko-KR" sz="1200">
                <a:latin typeface="+mj-ea"/>
                <a:ea typeface="+mj-ea"/>
              </a:rPr>
              <a:t>home.jsp</a:t>
            </a:r>
            <a:r>
              <a:rPr lang="ko-KR" altLang="en-US" sz="1200">
                <a:latin typeface="+mj-ea"/>
                <a:ea typeface="+mj-ea"/>
              </a:rPr>
              <a:t>를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58438" y="1996469"/>
            <a:ext cx="297180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67963" y="4135713"/>
            <a:ext cx="296227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8683" name="그림 2868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91129" y="1872208"/>
            <a:ext cx="2952870" cy="2832647"/>
          </a:xfrm>
          <a:prstGeom prst="rect">
            <a:avLst/>
          </a:prstGeom>
        </p:spPr>
      </p:pic>
      <p:grpSp>
        <p:nvGrpSpPr>
          <p:cNvPr id="28688" name="그룹 28687"/>
          <p:cNvGrpSpPr/>
          <p:nvPr/>
        </p:nvGrpSpPr>
        <p:grpSpPr>
          <a:xfrm>
            <a:off x="3263669" y="1728192"/>
            <a:ext cx="2785002" cy="3071288"/>
            <a:chOff x="3263669" y="1861346"/>
            <a:chExt cx="2785002" cy="3071288"/>
          </a:xfrm>
        </p:grpSpPr>
        <p:pic>
          <p:nvPicPr>
            <p:cNvPr id="28682" name="그림 28681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3263669" y="2160240"/>
              <a:ext cx="2785002" cy="2772394"/>
            </a:xfrm>
            <a:prstGeom prst="rect">
              <a:avLst/>
            </a:prstGeom>
          </p:spPr>
        </p:pic>
        <p:sp>
          <p:nvSpPr>
            <p:cNvPr id="28684" name="직사각형 28683"/>
            <p:cNvSpPr txBox="1"/>
            <p:nvPr/>
          </p:nvSpPr>
          <p:spPr>
            <a:xfrm>
              <a:off x="3852428" y="1861346"/>
              <a:ext cx="1564005" cy="262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1">
                  <a:latin typeface="Bahnschrift SemiCondensed"/>
                </a:rPr>
                <a:t>@</a:t>
              </a:r>
              <a:r>
                <a:rPr lang="en-US" altLang="ko-KR" sz="1100" b="1">
                  <a:latin typeface="Bahnschrift SemiCondensed"/>
                </a:rPr>
                <a:t>Controller</a:t>
              </a:r>
            </a:p>
          </p:txBody>
        </p:sp>
      </p:grpSp>
      <p:grpSp>
        <p:nvGrpSpPr>
          <p:cNvPr id="28687" name="그룹 28686"/>
          <p:cNvGrpSpPr/>
          <p:nvPr/>
        </p:nvGrpSpPr>
        <p:grpSpPr>
          <a:xfrm>
            <a:off x="0" y="1753334"/>
            <a:ext cx="3057128" cy="2855178"/>
            <a:chOff x="0" y="1753334"/>
            <a:chExt cx="3057128" cy="2855178"/>
          </a:xfrm>
        </p:grpSpPr>
        <p:pic>
          <p:nvPicPr>
            <p:cNvPr id="28681" name="그림 28680"/>
            <p:cNvPicPr/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0" y="2005605"/>
              <a:ext cx="3057128" cy="2602907"/>
            </a:xfrm>
            <a:prstGeom prst="rect">
              <a:avLst/>
            </a:prstGeom>
          </p:spPr>
        </p:pic>
        <p:sp>
          <p:nvSpPr>
            <p:cNvPr id="28685" name="직사각형 28684"/>
            <p:cNvSpPr txBox="1"/>
            <p:nvPr/>
          </p:nvSpPr>
          <p:spPr>
            <a:xfrm>
              <a:off x="1028283" y="1753334"/>
              <a:ext cx="1564005" cy="262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1">
                  <a:latin typeface="Bahnschrift SemiCondensed"/>
                </a:rPr>
                <a:t>@</a:t>
              </a:r>
              <a:r>
                <a:rPr lang="en-US" altLang="ko-KR" sz="1100" b="1">
                  <a:latin typeface="Bahnschrift SemiCondensed"/>
                </a:rPr>
                <a:t>Controller</a:t>
              </a:r>
            </a:p>
          </p:txBody>
        </p:sp>
      </p:grpSp>
      <p:sp>
        <p:nvSpPr>
          <p:cNvPr id="28686" name="직사각형 28685"/>
          <p:cNvSpPr txBox="1"/>
          <p:nvPr/>
        </p:nvSpPr>
        <p:spPr>
          <a:xfrm>
            <a:off x="3794400" y="5050800"/>
            <a:ext cx="3229200" cy="643245"/>
          </a:xfrm>
          <a:prstGeom prst="rect">
            <a:avLst/>
          </a:prstGeom>
          <a:ln w="12700" cap="flat" cmpd="sng">
            <a:solidFill>
              <a:srgbClr val="FF00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@</a:t>
            </a:r>
            <a:r>
              <a:rPr lang="en-US" altLang="ko-KR" sz="1200"/>
              <a:t>ResponseBoby</a:t>
            </a:r>
            <a:r>
              <a:rPr lang="ko-KR" altLang="en-US" sz="1200"/>
              <a:t>는 설정된 영역만 해당하지만,</a:t>
            </a:r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ko-KR" altLang="en-US" sz="1200"/>
              <a:t>@</a:t>
            </a:r>
            <a:r>
              <a:rPr lang="en-US" altLang="ko-KR" sz="1200"/>
              <a:t>RestController</a:t>
            </a:r>
            <a:r>
              <a:rPr lang="ko-KR" altLang="en-US" sz="1200"/>
              <a:t>는 클래스 전체에 해당한다.</a:t>
            </a:r>
          </a:p>
        </p:txBody>
      </p:sp>
      <p:sp>
        <p:nvSpPr>
          <p:cNvPr id="28689" name="자유형: 도형 28688"/>
          <p:cNvSpPr/>
          <p:nvPr/>
        </p:nvSpPr>
        <p:spPr>
          <a:xfrm>
            <a:off x="4835952" y="3679329"/>
            <a:ext cx="266242" cy="402429"/>
          </a:xfrm>
          <a:custGeom>
            <a:avLst/>
            <a:gdLst>
              <a:gd name="connsiteX0" fmla="*/ 266868 w 266242"/>
              <a:gd name="connsiteY0" fmla="*/ 404514 h 402429"/>
              <a:gd name="connsiteX1" fmla="*/ -1022 w 266242"/>
              <a:gd name="connsiteY1" fmla="*/ -2283 h 40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242" h="402429">
                <a:moveTo>
                  <a:pt x="266868" y="404514"/>
                </a:moveTo>
                <a:cubicBezTo>
                  <a:pt x="222219" y="336714"/>
                  <a:pt x="43625" y="65516"/>
                  <a:pt x="-1022" y="-2283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7" y="1296144"/>
            <a:ext cx="803911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dirty="0"/>
              <a:t>29.4.3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 </a:t>
            </a:r>
            <a:r>
              <a:rPr lang="ko-KR" altLang="en-US" b="1" dirty="0"/>
              <a:t>사용해서 응답하기</a:t>
            </a:r>
            <a:r>
              <a:rPr lang="en-US" altLang="ko-KR" b="1" dirty="0"/>
              <a:t> </a:t>
            </a:r>
            <a:endParaRPr lang="en-US" altLang="ko-KR" b="1" spc="-95" dirty="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728192"/>
            <a:ext cx="7315200" cy="11866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@RestController</a:t>
            </a:r>
            <a:r>
              <a:rPr lang="ko-KR" altLang="en-US" sz="1200">
                <a:latin typeface="+mj-ea"/>
                <a:ea typeface="+mj-ea"/>
              </a:rPr>
              <a:t>는 별도의 </a:t>
            </a:r>
            <a:r>
              <a:rPr lang="en-US" altLang="ko-KR" sz="1200">
                <a:latin typeface="+mj-ea"/>
                <a:ea typeface="+mj-ea"/>
              </a:rPr>
              <a:t>View</a:t>
            </a:r>
            <a:r>
              <a:rPr lang="ko-KR" altLang="en-US" sz="1200">
                <a:latin typeface="+mj-ea"/>
                <a:ea typeface="+mj-ea"/>
              </a:rPr>
              <a:t>를 제공하지 않은 채 데이터를 전달하므로 전달 과정에서 예외가</a:t>
            </a:r>
            <a:r>
              <a:rPr lang="en-US" altLang="ko-KR" sz="1200">
                <a:latin typeface="+mj-ea"/>
                <a:ea typeface="+mj-ea"/>
              </a:rPr>
              <a:t/>
            </a:r>
            <a:br>
              <a:rPr lang="en-US" altLang="ko-KR" sz="1200">
                <a:latin typeface="+mj-ea"/>
                <a:ea typeface="+mj-ea"/>
              </a:rPr>
            </a:br>
            <a:r>
              <a:rPr lang="ko-KR" altLang="en-US" sz="1200">
                <a:latin typeface="+mj-ea"/>
                <a:ea typeface="+mj-ea"/>
              </a:rPr>
              <a:t>발생할 수 있음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예외에 대해 좀 더 세밀한 제어가 필요한 경우 </a:t>
            </a:r>
            <a:r>
              <a:rPr lang="en-US" altLang="ko-KR" sz="1200">
                <a:latin typeface="+mj-ea"/>
                <a:ea typeface="+mj-ea"/>
              </a:rPr>
              <a:t>ResponseEntity </a:t>
            </a:r>
            <a:r>
              <a:rPr lang="ko-KR" altLang="en-US" sz="1200">
                <a:latin typeface="+mj-ea"/>
                <a:ea typeface="+mj-ea"/>
              </a:rPr>
              <a:t>클래스를 사용함</a:t>
            </a:r>
          </a:p>
          <a:p>
            <a:pPr marL="171450" indent="-171450">
              <a:lnSpc>
                <a:spcPct val="150000"/>
              </a:lnSpc>
              <a:buFont typeface="Arial"/>
            </a:pPr>
            <a:r>
              <a:rPr lang="ko-KR" altLang="en-US" sz="1200">
                <a:latin typeface="+mj-ea"/>
                <a:ea typeface="+mj-ea"/>
              </a:rPr>
              <a:t>(모바일에서 주문시 주문량폭주와 같은 예외발생하면 막연히 대기해야할 상황에 좀 더 세밀하게 처리)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5496" y="2968785"/>
            <a:ext cx="1480019" cy="271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HTTP </a:t>
            </a:r>
            <a:r>
              <a:rPr lang="ko-KR" altLang="en-US" sz="1200" b="1">
                <a:latin typeface="+mj-ea"/>
                <a:ea typeface="+mj-ea"/>
              </a:rPr>
              <a:t>상태 코드 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9919" y="3230316"/>
          <a:ext cx="7775373" cy="231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0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정보 응답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100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CONTINUE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상태가 괜찮으며 클라이언트가 계속해서 요청하거나 요청이 완료된 경우에는 무시해도 된다는 정보를 알려줍니다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101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SWITCHING_PROTOCOL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보낸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upgrade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헤더에 대한 응답으로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서버에서 프로토콜을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변경할 것임을 알려줍니다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성공 응답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200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OK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요청이 성공적으로 완료되었다는 의미입니다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CREATED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요청이 성공적이었으며 그 결과로 새로운 리소스가 생성되었다는 의미입니다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6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202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ACCEPTED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요청을 수신했지만 그에 응하여 행동할 수 없다는 의미입니다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...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...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...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...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88929" y="5181903"/>
            <a:ext cx="2481633" cy="1529184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</p:pic>
      <p:sp>
        <p:nvSpPr>
          <p:cNvPr id="14" name="직사각형 13"/>
          <p:cNvSpPr/>
          <p:nvPr/>
        </p:nvSpPr>
        <p:spPr>
          <a:xfrm>
            <a:off x="6388812" y="6027103"/>
            <a:ext cx="1054123" cy="186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직선 연결선 14"/>
          <p:cNvCxnSpPr/>
          <p:nvPr/>
        </p:nvCxnSpPr>
        <p:spPr>
          <a:xfrm>
            <a:off x="1639058" y="5369826"/>
            <a:ext cx="396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837481" y="5394630"/>
            <a:ext cx="347240" cy="2976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 txBox="1"/>
          <p:nvPr/>
        </p:nvSpPr>
        <p:spPr>
          <a:xfrm>
            <a:off x="2197122" y="5580651"/>
            <a:ext cx="1165736" cy="26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책 참고(1060</a:t>
            </a:r>
            <a:r>
              <a:rPr lang="en-US" altLang="ko-KR" sz="1200"/>
              <a:t>p)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333539" y="2071041"/>
            <a:ext cx="3584017" cy="24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28685" name="그룹 28684"/>
          <p:cNvGrpSpPr/>
          <p:nvPr/>
        </p:nvGrpSpPr>
        <p:grpSpPr>
          <a:xfrm>
            <a:off x="1061739" y="1895305"/>
            <a:ext cx="6715125" cy="4513407"/>
            <a:chOff x="1061739" y="1895305"/>
            <a:chExt cx="6715125" cy="4513407"/>
          </a:xfrm>
        </p:grpSpPr>
        <p:pic>
          <p:nvPicPr>
            <p:cNvPr id="28682" name="그림 28681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61739" y="1895305"/>
              <a:ext cx="6715125" cy="4513407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  <p:sp>
          <p:nvSpPr>
            <p:cNvPr id="28683" name="직사각형 28682"/>
            <p:cNvSpPr/>
            <p:nvPr/>
          </p:nvSpPr>
          <p:spPr>
            <a:xfrm>
              <a:off x="2808312" y="5220580"/>
              <a:ext cx="321468" cy="2381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  <p:sp>
        <p:nvSpPr>
          <p:cNvPr id="28684" name="TextBox 6"/>
          <p:cNvSpPr txBox="1"/>
          <p:nvPr/>
        </p:nvSpPr>
        <p:spPr>
          <a:xfrm>
            <a:off x="1033357" y="1460299"/>
            <a:ext cx="6579703" cy="2618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100">
                <a:latin typeface="+mj-ea"/>
                <a:ea typeface="+mj-ea"/>
                <a:hlinkClick r:id="rId3"/>
              </a:rPr>
              <a:t>https://developer.mozilla.org/ko/docs/Web/HTTP/Status</a:t>
            </a:r>
            <a:endParaRPr lang="ko-KR" altLang="en-US" sz="11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8682" name="그림 2868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6781" y="1468506"/>
            <a:ext cx="7000875" cy="494020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948" y="1500160"/>
            <a:ext cx="7136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TestController </a:t>
            </a:r>
            <a:r>
              <a:rPr lang="ko-KR" altLang="en-US" sz="1200">
                <a:latin typeface="+mj-ea"/>
                <a:ea typeface="+mj-ea"/>
              </a:rPr>
              <a:t>컨트롤러에 추가된 메서드는 </a:t>
            </a:r>
            <a:r>
              <a:rPr lang="en-US" altLang="ko-KR" sz="1200">
                <a:latin typeface="+mj-ea"/>
                <a:ea typeface="+mj-ea"/>
              </a:rPr>
              <a:t>ResponseEntity</a:t>
            </a:r>
            <a:r>
              <a:rPr lang="ko-KR" altLang="en-US" sz="1200">
                <a:latin typeface="+mj-ea"/>
                <a:ea typeface="+mj-ea"/>
              </a:rPr>
              <a:t>에 오류 코드를 설정하여 응답합니다</a:t>
            </a:r>
          </a:p>
        </p:txBody>
      </p:sp>
      <p:pic>
        <p:nvPicPr>
          <p:cNvPr id="28681" name="그림 2868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0500" y="1800225"/>
            <a:ext cx="8763000" cy="16287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28682" name="직사각형 28681"/>
          <p:cNvSpPr txBox="1"/>
          <p:nvPr/>
        </p:nvSpPr>
        <p:spPr>
          <a:xfrm>
            <a:off x="1744265" y="4088802"/>
            <a:ext cx="4060031" cy="643218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만역하게 클라이언트가 응답 지연에 관련하여 발생 원인을 알 지 못하고  기다릴 경우를 조치하기 위한 목적으로 활용한다.</a:t>
            </a:r>
          </a:p>
        </p:txBody>
      </p:sp>
      <p:sp>
        <p:nvSpPr>
          <p:cNvPr id="28683" name="자유형 28682"/>
          <p:cNvSpPr/>
          <p:nvPr/>
        </p:nvSpPr>
        <p:spPr>
          <a:xfrm>
            <a:off x="3629010" y="3008769"/>
            <a:ext cx="2438452" cy="901683"/>
          </a:xfrm>
          <a:custGeom>
            <a:avLst/>
            <a:gdLst>
              <a:gd name="connsiteX0" fmla="*/ 2270536 w 2438452"/>
              <a:gd name="connsiteY0" fmla="*/ -3435 h 901683"/>
              <a:gd name="connsiteX1" fmla="*/ 2270536 w 2438452"/>
              <a:gd name="connsiteY1" fmla="*/ 318033 h 901683"/>
              <a:gd name="connsiteX2" fmla="*/ -3557 w 2438452"/>
              <a:gd name="connsiteY2" fmla="*/ 901439 h 90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52" h="901683">
                <a:moveTo>
                  <a:pt x="2270536" y="-3435"/>
                </a:moveTo>
                <a:cubicBezTo>
                  <a:pt x="2270535" y="50142"/>
                  <a:pt x="2649551" y="167220"/>
                  <a:pt x="2270536" y="318033"/>
                </a:cubicBezTo>
                <a:cubicBezTo>
                  <a:pt x="1891520" y="468845"/>
                  <a:pt x="375458" y="804205"/>
                  <a:pt x="-3557" y="90143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57296" y="1777159"/>
            <a:ext cx="6497707" cy="470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24948" y="1500160"/>
            <a:ext cx="7136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TestController </a:t>
            </a:r>
            <a:r>
              <a:rPr lang="ko-KR" altLang="en-US" sz="1200">
                <a:latin typeface="+mj-ea"/>
                <a:ea typeface="+mj-ea"/>
              </a:rPr>
              <a:t>컨트롤러에 추가된 메서드는 </a:t>
            </a:r>
            <a:r>
              <a:rPr lang="en-US" altLang="ko-KR" sz="1200">
                <a:latin typeface="+mj-ea"/>
                <a:ea typeface="+mj-ea"/>
              </a:rPr>
              <a:t>ResponseEntity</a:t>
            </a:r>
            <a:r>
              <a:rPr lang="ko-KR" altLang="en-US" sz="1200">
                <a:latin typeface="+mj-ea"/>
                <a:ea typeface="+mj-ea"/>
              </a:rPr>
              <a:t>에 오류 코드를 설정하여 응답합니다</a:t>
            </a: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1192606" y="2666311"/>
            <a:ext cx="1240144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6" name="직선 연결선 28675"/>
          <p:cNvCxnSpPr/>
          <p:nvPr/>
        </p:nvCxnSpPr>
        <p:spPr>
          <a:xfrm>
            <a:off x="2018618" y="3732014"/>
            <a:ext cx="1240144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7" name="직선 연결선 28676"/>
          <p:cNvCxnSpPr/>
          <p:nvPr/>
        </p:nvCxnSpPr>
        <p:spPr>
          <a:xfrm>
            <a:off x="1972595" y="5892255"/>
            <a:ext cx="1240144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8" name="직선 연결선 28676"/>
          <p:cNvCxnSpPr/>
          <p:nvPr/>
        </p:nvCxnSpPr>
        <p:spPr>
          <a:xfrm flipV="1">
            <a:off x="4376480" y="5903088"/>
            <a:ext cx="1590683" cy="15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9" name="직선 화살표 연결선 28678"/>
          <p:cNvCxnSpPr/>
          <p:nvPr/>
        </p:nvCxnSpPr>
        <p:spPr>
          <a:xfrm>
            <a:off x="4962646" y="5940292"/>
            <a:ext cx="297634" cy="17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직사각형 28679"/>
          <p:cNvSpPr txBox="1"/>
          <p:nvPr/>
        </p:nvSpPr>
        <p:spPr>
          <a:xfrm>
            <a:off x="5356860" y="6059805"/>
            <a:ext cx="1931431" cy="2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코드 </a:t>
            </a:r>
            <a:r>
              <a:rPr lang="en-US" altLang="ko-KR" sz="1000"/>
              <a:t>500</a:t>
            </a:r>
            <a:r>
              <a:rPr lang="ko-KR" altLang="en-US" sz="1000"/>
              <a:t>의 상수(서버오류응답)</a:t>
            </a:r>
          </a:p>
        </p:txBody>
      </p:sp>
      <p:sp>
        <p:nvSpPr>
          <p:cNvPr id="28681" name="직사각형 28680"/>
          <p:cNvSpPr txBox="1"/>
          <p:nvPr/>
        </p:nvSpPr>
        <p:spPr>
          <a:xfrm>
            <a:off x="6401214" y="4216492"/>
            <a:ext cx="2244662" cy="420278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전달할 </a:t>
            </a:r>
            <a:r>
              <a:rPr lang="en-US" altLang="ko-KR" sz="1100"/>
              <a:t>data</a:t>
            </a:r>
            <a:r>
              <a:rPr lang="ko-KR" altLang="en-US" sz="1100"/>
              <a:t>를 바인딩한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r>
              <a:rPr lang="en-US" altLang="ko-KR" sz="1100"/>
              <a:t>list</a:t>
            </a:r>
            <a:r>
              <a:rPr lang="ko-KR" altLang="en-US" sz="1100"/>
              <a:t>와 상태메시지를 함께 리턴</a:t>
            </a:r>
          </a:p>
        </p:txBody>
      </p:sp>
      <p:cxnSp>
        <p:nvCxnSpPr>
          <p:cNvPr id="28682" name="직선 화살표 연결선 28681"/>
          <p:cNvCxnSpPr>
            <a:stCxn id="28681" idx="1"/>
          </p:cNvCxnSpPr>
          <p:nvPr/>
        </p:nvCxnSpPr>
        <p:spPr>
          <a:xfrm rot="10800000" flipV="1">
            <a:off x="3040421" y="4426642"/>
            <a:ext cx="3360793" cy="1315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직사각형 28682"/>
          <p:cNvSpPr txBox="1"/>
          <p:nvPr/>
        </p:nvSpPr>
        <p:spPr>
          <a:xfrm>
            <a:off x="3497791" y="5609301"/>
            <a:ext cx="226907" cy="36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9958" y="5673686"/>
            <a:ext cx="6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65463" y="1788452"/>
            <a:ext cx="445770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965463" y="1511453"/>
            <a:ext cx="2673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실행결과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3222" y="4373217"/>
            <a:ext cx="5774635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개발자 도구로 상태 코드를 조회한 결과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03902" y="4650216"/>
            <a:ext cx="58293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7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29.1 REST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962" y="1482189"/>
            <a:ext cx="7345678" cy="118290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# 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SPRING MVC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- Dispatcher Servlet : Client의 요청을 처리하는 역할을 한다. 공통 처리 작업을 Dispatcher Servlet이 처리 한 후, 적절한 세부 Controller로 작업을 위임한다. Dispatcher Servlet이 처리하는 url 패턴을 지정해줘야 한다. ex) /*.do</a:t>
            </a:r>
          </a:p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 - Handler Mapping  : 웹 요청이 들어올 경우 Dispatcher Servlet 객체가 요청을 어떤 Controller에게 위임할지 결정해야 하는데 그 요청들을 처리하는 Controller의 맵핑을 담당하는 인터페이스. </a:t>
            </a: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24000" y="3780420"/>
            <a:ext cx="4219200" cy="2358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ysDash"/>
            <a:round/>
          </a:ln>
        </p:spPr>
      </p:pic>
      <p:pic>
        <p:nvPicPr>
          <p:cNvPr id="20" name="그림 1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39011" y="3780420"/>
            <a:ext cx="4104121" cy="233829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ysDash"/>
            <a:round/>
          </a:ln>
        </p:spPr>
      </p:pic>
      <p:sp>
        <p:nvSpPr>
          <p:cNvPr id="21" name="직사각형 20"/>
          <p:cNvSpPr/>
          <p:nvPr/>
        </p:nvSpPr>
        <p:spPr>
          <a:xfrm>
            <a:off x="0" y="0"/>
            <a:ext cx="23509606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>
                    <a:alpha val="100000"/>
                  </a:srgbClr>
                </a:solidFill>
                <a:latin typeface="Arial"/>
              </a:rPr>
              <a:t>- </a:t>
            </a:r>
            <a:endParaRPr lang="ko-KR" altLang="en-US" sz="120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684020" y="2738495"/>
            <a:ext cx="7345678" cy="6409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# 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SPRING Rest Controller</a:t>
            </a:r>
          </a:p>
          <a:p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- @RestController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는 리턴값에 자동으로 @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ResponseBody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가 붙게되어 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HTTP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응답데이터(</a:t>
            </a: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Arial"/>
              </a:rPr>
              <a:t>body)</a:t>
            </a:r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에 자바객체가 매핑되어 전달된다.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868708" y="5082313"/>
            <a:ext cx="920750" cy="497416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50502"/>
            <a:ext cx="7523922" cy="2668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HttpHeaders </a:t>
            </a:r>
            <a:r>
              <a:rPr lang="ko-KR" altLang="en-US" sz="1200">
                <a:latin typeface="+mj-ea"/>
                <a:ea typeface="+mj-ea"/>
              </a:rPr>
              <a:t>클래스를 이용해 </a:t>
            </a:r>
            <a:r>
              <a:rPr lang="en-US" altLang="ko-KR" sz="1200">
                <a:latin typeface="+mj-ea"/>
                <a:ea typeface="+mj-ea"/>
              </a:rPr>
              <a:t>ResponseEntity</a:t>
            </a:r>
            <a:r>
              <a:rPr lang="ko-KR" altLang="en-US" sz="1200">
                <a:latin typeface="+mj-ea"/>
                <a:ea typeface="+mj-ea"/>
              </a:rPr>
              <a:t>로 전송할 데이터의 종류와 한글 인코딩을 설정할 수 있음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5948" y="2007550"/>
            <a:ext cx="7105234" cy="3281721"/>
          </a:xfrm>
          <a:prstGeom prst="rect">
            <a:avLst/>
          </a:prstGeom>
          <a:noFill/>
          <a:ln>
            <a:noFill/>
          </a:ln>
        </p:spPr>
      </p:pic>
      <p:sp>
        <p:nvSpPr>
          <p:cNvPr id="30723" name="직사각형 30722"/>
          <p:cNvSpPr/>
          <p:nvPr/>
        </p:nvSpPr>
        <p:spPr>
          <a:xfrm>
            <a:off x="630866" y="5622637"/>
            <a:ext cx="7882265" cy="45339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000000">
                    <a:alpha val="100000"/>
                  </a:srgbClr>
                </a:solidFill>
                <a:latin typeface="Arial"/>
              </a:rPr>
              <a:t>ResponseEntity는 @ResponseBody 어노테이션과 같은 의미로, ResponseEntity를 return Type으로 지정하면 JSON (default) 또는 Xml Format으로 결과를 내려준다.</a:t>
            </a:r>
          </a:p>
        </p:txBody>
      </p:sp>
      <p:cxnSp>
        <p:nvCxnSpPr>
          <p:cNvPr id="30724" name="직선 화살표 연결선 30723"/>
          <p:cNvCxnSpPr/>
          <p:nvPr/>
        </p:nvCxnSpPr>
        <p:spPr>
          <a:xfrm rot="16200000" flipH="1">
            <a:off x="3992235" y="3704934"/>
            <a:ext cx="1047922" cy="49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5" name="직선 화살표 연결선 30724"/>
          <p:cNvCxnSpPr/>
          <p:nvPr/>
        </p:nvCxnSpPr>
        <p:spPr>
          <a:xfrm>
            <a:off x="2469954" y="3633624"/>
            <a:ext cx="1500575" cy="91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직사각형 30725"/>
          <p:cNvSpPr txBox="1"/>
          <p:nvPr/>
        </p:nvSpPr>
        <p:spPr>
          <a:xfrm>
            <a:off x="7623810" y="4021455"/>
            <a:ext cx="1142407" cy="42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Http</a:t>
            </a:r>
            <a:r>
              <a:rPr lang="ko-KR" altLang="en-US" sz="1100"/>
              <a:t>상태코드 201의 상수</a:t>
            </a:r>
          </a:p>
        </p:txBody>
      </p:sp>
      <p:cxnSp>
        <p:nvCxnSpPr>
          <p:cNvPr id="30727" name="직선 화살표 연결선 30726"/>
          <p:cNvCxnSpPr/>
          <p:nvPr/>
        </p:nvCxnSpPr>
        <p:spPr>
          <a:xfrm rot="10800000" flipV="1">
            <a:off x="6773256" y="4266104"/>
            <a:ext cx="967313" cy="21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497205"/>
            <a:ext cx="7464285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29.4 @RequestBody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@Responsebody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861" y="1550504"/>
            <a:ext cx="7494104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/test/res3</a:t>
            </a:r>
            <a:r>
              <a:rPr lang="ko-KR" altLang="en-US" sz="1200">
                <a:latin typeface="+mj-ea"/>
                <a:ea typeface="+mj-ea"/>
              </a:rPr>
              <a:t>으로 요청하면 다음과 같이 전송된 자바스크립트 경고 메시지를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88132" y="1989026"/>
            <a:ext cx="4206240" cy="1746885"/>
          </a:xfrm>
          <a:prstGeom prst="rect">
            <a:avLst/>
          </a:prstGeom>
          <a:ln w="0">
            <a:solidFill>
              <a:schemeClr val="accent1"/>
            </a:solidFill>
            <a:prstDash val="solid"/>
          </a:ln>
        </p:spPr>
      </p:pic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257817" y="3239593"/>
            <a:ext cx="3638550" cy="3057525"/>
          </a:xfrm>
          <a:prstGeom prst="rect">
            <a:avLst/>
          </a:prstGeom>
          <a:ln w="0">
            <a:solidFill>
              <a:schemeClr val="accent1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679" y="1540566"/>
            <a:ext cx="7156173" cy="2672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>
                <a:latin typeface="+mj-ea"/>
              </a:rPr>
              <a:t>REST </a:t>
            </a:r>
            <a:r>
              <a:rPr lang="ko-KR" altLang="en-US" sz="1200">
                <a:latin typeface="+mj-ea"/>
              </a:rPr>
              <a:t>방식은 </a:t>
            </a:r>
            <a:r>
              <a:rPr lang="ko-KR" altLang="en-US" sz="1200">
                <a:latin typeface="+mj-ea"/>
                <a:ea typeface="+mj-ea"/>
              </a:rPr>
              <a:t>서버에 데이터 조회뿐만 아니라 추가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수정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삭제 작업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요청 시 </a:t>
            </a:r>
            <a:r>
              <a:rPr lang="en-US" altLang="ko-KR" sz="1200">
                <a:latin typeface="+mj-ea"/>
                <a:ea typeface="+mj-ea"/>
              </a:rPr>
              <a:t>HTTP </a:t>
            </a:r>
            <a:r>
              <a:rPr lang="ko-KR" altLang="en-US" sz="1200">
                <a:latin typeface="+mj-ea"/>
                <a:ea typeface="+mj-ea"/>
              </a:rPr>
              <a:t>메서드를 이용함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4328" y="2081455"/>
            <a:ext cx="1581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HTTP </a:t>
            </a:r>
            <a:r>
              <a:rPr lang="ko-KR" altLang="en-US" sz="1200" b="1">
                <a:latin typeface="+mj-ea"/>
                <a:ea typeface="+mj-ea"/>
              </a:rPr>
              <a:t>메서드의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6568" y="2358454"/>
          <a:ext cx="71752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POST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추가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(Create)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조회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(Select)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(Update)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DELETE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삭제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(Delete)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328" y="4084983"/>
            <a:ext cx="5617385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ko-KR" sz="1200" b="1">
                <a:latin typeface="+mj-ea"/>
                <a:ea typeface="+mj-ea"/>
              </a:rPr>
              <a:t>REST </a:t>
            </a:r>
            <a:r>
              <a:rPr lang="ko-KR" altLang="en-US" sz="1200" b="1">
                <a:latin typeface="+mj-ea"/>
                <a:ea typeface="+mj-ea"/>
              </a:rPr>
              <a:t>방식으로 요청 하는 </a:t>
            </a:r>
            <a:r>
              <a:rPr lang="en-US" altLang="ko-KR" sz="1200" b="1">
                <a:latin typeface="+mj-ea"/>
                <a:ea typeface="+mj-ea"/>
              </a:rPr>
              <a:t>URI </a:t>
            </a:r>
            <a:r>
              <a:rPr lang="ko-KR" altLang="en-US" sz="1200" b="1">
                <a:latin typeface="+mj-ea"/>
                <a:ea typeface="+mj-ea"/>
              </a:rPr>
              <a:t>형식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5678" y="4361982"/>
            <a:ext cx="3167187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ko-KR" sz="1600" b="1"/>
              <a:t>/</a:t>
            </a:r>
            <a:r>
              <a:rPr lang="ko-KR" altLang="en-US" sz="1600" b="1"/>
              <a:t>작업명</a:t>
            </a:r>
            <a:r>
              <a:rPr lang="en-US" altLang="ko-KR" sz="1600" b="1"/>
              <a:t>/</a:t>
            </a:r>
            <a:r>
              <a:rPr lang="ko-KR" altLang="en-US" sz="1600" b="1"/>
              <a:t>기본키 </a:t>
            </a:r>
            <a:r>
              <a:rPr lang="en-US" altLang="ko-KR" sz="1600" b="1"/>
              <a:t>+ </a:t>
            </a:r>
            <a:r>
              <a:rPr lang="ko-KR" altLang="en-US" sz="1600" b="1"/>
              <a:t>메서드 </a:t>
            </a:r>
            <a:r>
              <a:rPr lang="en-US" altLang="ko-KR" sz="1600" b="1"/>
              <a:t>+ </a:t>
            </a:r>
            <a:r>
              <a:rPr lang="ko-KR" altLang="en-US" sz="1600" b="1"/>
              <a:t>데이터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568" y="4823390"/>
            <a:ext cx="7086600" cy="118499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작업명</a:t>
            </a:r>
            <a:r>
              <a:rPr lang="en-US" altLang="ko-KR" sz="1200" b="1">
                <a:latin typeface="+mj-ea"/>
                <a:ea typeface="+mj-ea"/>
              </a:rPr>
              <a:t>: </a:t>
            </a:r>
            <a:r>
              <a:rPr lang="ko-KR" altLang="en-US" sz="1200" b="1">
                <a:latin typeface="+mj-ea"/>
                <a:ea typeface="+mj-ea"/>
              </a:rPr>
              <a:t>요청하는 작업 종류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기본키</a:t>
            </a:r>
            <a:r>
              <a:rPr lang="en-US" altLang="ko-KR" sz="1200" b="1">
                <a:latin typeface="+mj-ea"/>
                <a:ea typeface="+mj-ea"/>
              </a:rPr>
              <a:t>: </a:t>
            </a:r>
            <a:r>
              <a:rPr lang="ko-KR" altLang="en-US" sz="1200" b="1">
                <a:latin typeface="+mj-ea"/>
                <a:ea typeface="+mj-ea"/>
              </a:rPr>
              <a:t>요청하는 작업에 해당하는 대상의 기본키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메서드</a:t>
            </a:r>
            <a:r>
              <a:rPr lang="en-US" altLang="ko-KR" sz="1200" b="1">
                <a:latin typeface="+mj-ea"/>
                <a:ea typeface="+mj-ea"/>
              </a:rPr>
              <a:t>: </a:t>
            </a:r>
            <a:r>
              <a:rPr lang="ko-KR" altLang="en-US" sz="1200" b="1">
                <a:latin typeface="+mj-ea"/>
                <a:ea typeface="+mj-ea"/>
              </a:rPr>
              <a:t>요청하는 기능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데이터</a:t>
            </a:r>
            <a:r>
              <a:rPr lang="en-US" altLang="ko-KR" sz="1200" b="1">
                <a:latin typeface="+mj-ea"/>
                <a:ea typeface="+mj-ea"/>
              </a:rPr>
              <a:t>: </a:t>
            </a:r>
            <a:r>
              <a:rPr lang="ko-KR" altLang="en-US" sz="1200" b="1">
                <a:latin typeface="+mj-ea"/>
                <a:ea typeface="+mj-ea"/>
              </a:rPr>
              <a:t>기능 수행에 필요한 </a:t>
            </a:r>
            <a:r>
              <a:rPr lang="en-US" altLang="ko-KR" sz="1200" b="1">
                <a:latin typeface="+mj-ea"/>
                <a:ea typeface="+mj-ea"/>
              </a:rPr>
              <a:t>JSON </a:t>
            </a:r>
            <a:r>
              <a:rPr lang="ko-KR" altLang="en-US" sz="1200" b="1">
                <a:latin typeface="+mj-ea"/>
                <a:ea typeface="+mj-ea"/>
              </a:rPr>
              <a:t>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4882" y="4331354"/>
            <a:ext cx="43075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스프링부트에서 다룰 예정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- </a:t>
            </a:r>
            <a:r>
              <a:rPr lang="en-US" altLang="ko-KR" dirty="0" err="1" smtClean="0">
                <a:solidFill>
                  <a:srgbClr val="FF0000"/>
                </a:solidFill>
              </a:rPr>
              <a:t>Talend</a:t>
            </a:r>
            <a:r>
              <a:rPr lang="en-US" altLang="ko-KR" dirty="0" smtClean="0">
                <a:solidFill>
                  <a:srgbClr val="FF0000"/>
                </a:solidFill>
              </a:rPr>
              <a:t> API Tester(</a:t>
            </a:r>
            <a:r>
              <a:rPr lang="ko-KR" altLang="en-US" dirty="0" smtClean="0">
                <a:solidFill>
                  <a:srgbClr val="FF0000"/>
                </a:solidFill>
              </a:rPr>
              <a:t>크롬 확장 프로그램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- Swagger(Rest </a:t>
            </a:r>
            <a:r>
              <a:rPr lang="ko-KR" altLang="en-US" dirty="0" smtClean="0">
                <a:solidFill>
                  <a:srgbClr val="FF0000"/>
                </a:solidFill>
              </a:rPr>
              <a:t>자동화 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9324" y="1544742"/>
            <a:ext cx="2774441" cy="263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REST</a:t>
            </a:r>
            <a:r>
              <a:rPr lang="ko-KR" altLang="en-US" sz="1200" b="1">
                <a:latin typeface="+mj-ea"/>
                <a:ea typeface="+mj-ea"/>
              </a:rPr>
              <a:t>로 게시판 기능 관련 </a:t>
            </a:r>
            <a:r>
              <a:rPr lang="en-US" altLang="ko-KR" sz="1200" b="1">
                <a:latin typeface="+mj-ea"/>
                <a:ea typeface="+mj-ea"/>
              </a:rPr>
              <a:t>URI </a:t>
            </a:r>
            <a:r>
              <a:rPr lang="ko-KR" altLang="en-US" sz="1200" b="1">
                <a:latin typeface="+mj-ea"/>
                <a:ea typeface="+mj-ea"/>
              </a:rPr>
              <a:t>만들기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734" y="1821741"/>
          <a:ext cx="7273962" cy="123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URI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POST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/boards +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새 글 등록하기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/boards/133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133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번 글 조회하기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/boards/133 +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133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번 글 수정하기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DELETE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/boards/133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133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번 글 삭제하기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80537" y="3429000"/>
            <a:ext cx="4232631" cy="195613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22766" y="3378555"/>
            <a:ext cx="1447946" cy="4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29.5.1 </a:t>
            </a:r>
            <a:r>
              <a:rPr lang="ko-KR" altLang="en-US" b="1"/>
              <a:t>게시판 기능 </a:t>
            </a:r>
            <a:r>
              <a:rPr lang="en-US" altLang="ko-KR" b="1"/>
              <a:t>REST API </a:t>
            </a:r>
            <a:r>
              <a:rPr lang="ko-KR" altLang="en-US" b="1"/>
              <a:t>만들기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b="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987826"/>
            <a:ext cx="772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게시판 글에 대한 </a:t>
            </a:r>
            <a:r>
              <a:rPr lang="en-US" altLang="ko-KR" sz="1200">
                <a:latin typeface="+mj-ea"/>
                <a:ea typeface="+mj-ea"/>
              </a:rPr>
              <a:t>CRUD </a:t>
            </a:r>
            <a:r>
              <a:rPr lang="ko-KR" altLang="en-US" sz="1200">
                <a:latin typeface="+mj-ea"/>
                <a:ea typeface="+mj-ea"/>
              </a:rPr>
              <a:t>기능을 하는 </a:t>
            </a:r>
            <a:r>
              <a:rPr lang="en-US" altLang="ko-KR" sz="1200">
                <a:latin typeface="+mj-ea"/>
                <a:ea typeface="+mj-ea"/>
              </a:rPr>
              <a:t>BoardController</a:t>
            </a:r>
            <a:r>
              <a:rPr lang="ko-KR" altLang="en-US" sz="1200">
                <a:latin typeface="+mj-ea"/>
                <a:ea typeface="+mj-ea"/>
              </a:rPr>
              <a:t>와 관련된 파일들을 준비합니다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02226" y="2264825"/>
            <a:ext cx="2251943" cy="4393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 txBox="1"/>
          <p:nvPr/>
        </p:nvSpPr>
        <p:spPr>
          <a:xfrm>
            <a:off x="5510212" y="2619571"/>
            <a:ext cx="1000125" cy="2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ex03</a:t>
            </a:r>
          </a:p>
        </p:txBody>
      </p:sp>
      <p:sp>
        <p:nvSpPr>
          <p:cNvPr id="14" name="자유형 13"/>
          <p:cNvSpPr/>
          <p:nvPr/>
        </p:nvSpPr>
        <p:spPr>
          <a:xfrm>
            <a:off x="3668400" y="2761200"/>
            <a:ext cx="1839600" cy="154799"/>
          </a:xfrm>
          <a:custGeom>
            <a:avLst/>
            <a:gdLst>
              <a:gd name="connsiteX0" fmla="*/ -4762 w 1838877"/>
              <a:gd name="connsiteY0" fmla="*/ 151968 h 156535"/>
              <a:gd name="connsiteX1" fmla="*/ 576262 w 1838877"/>
              <a:gd name="connsiteY1" fmla="*/ 142443 h 156535"/>
              <a:gd name="connsiteX2" fmla="*/ 1843087 w 1838877"/>
              <a:gd name="connsiteY2" fmla="*/ -431 h 15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877" h="156535">
                <a:moveTo>
                  <a:pt x="-4762" y="151968"/>
                </a:moveTo>
                <a:cubicBezTo>
                  <a:pt x="92075" y="150381"/>
                  <a:pt x="268287" y="167843"/>
                  <a:pt x="576262" y="142443"/>
                </a:cubicBezTo>
                <a:cubicBezTo>
                  <a:pt x="884237" y="117043"/>
                  <a:pt x="1631949" y="23381"/>
                  <a:pt x="1843087" y="-431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6" y="1451113"/>
            <a:ext cx="7941364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앞에서 설명한 </a:t>
            </a:r>
            <a:r>
              <a:rPr lang="en-US" altLang="ko-KR" sz="1200">
                <a:latin typeface="+mj-ea"/>
                <a:ea typeface="+mj-ea"/>
              </a:rPr>
              <a:t>REST </a:t>
            </a:r>
            <a:r>
              <a:rPr lang="ko-KR" altLang="en-US" sz="1200">
                <a:latin typeface="+mj-ea"/>
                <a:ea typeface="+mj-ea"/>
              </a:rPr>
              <a:t>방식으로 컨트롤러의 메서드들을 구현합니다</a:t>
            </a:r>
            <a:r>
              <a:rPr lang="en-US" altLang="ko-KR" sz="1200">
                <a:latin typeface="+mj-ea"/>
                <a:ea typeface="+mj-ea"/>
              </a:rPr>
              <a:t>. method</a:t>
            </a:r>
            <a:r>
              <a:rPr lang="ko-KR" altLang="en-US" sz="1200">
                <a:latin typeface="+mj-ea"/>
                <a:ea typeface="+mj-ea"/>
              </a:rPr>
              <a:t>의 속성에 </a:t>
            </a:r>
            <a:r>
              <a:rPr lang="en-US" altLang="ko-KR" sz="1200">
                <a:latin typeface="+mj-ea"/>
                <a:ea typeface="+mj-ea"/>
              </a:rPr>
              <a:t>GET,POST, PUT, DELETE</a:t>
            </a:r>
            <a:r>
              <a:rPr lang="ko-KR" altLang="en-US" sz="1200">
                <a:latin typeface="+mj-ea"/>
                <a:ea typeface="+mj-ea"/>
              </a:rPr>
              <a:t>를</a:t>
            </a: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지정하여 각 메서드들의 기능을 정의합니다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33804" name="그룹 33803"/>
          <p:cNvGrpSpPr/>
          <p:nvPr/>
        </p:nvGrpSpPr>
        <p:grpSpPr>
          <a:xfrm>
            <a:off x="324036" y="1982352"/>
            <a:ext cx="6349198" cy="4561142"/>
            <a:chOff x="1143953" y="1982352"/>
            <a:chExt cx="6349198" cy="4561142"/>
          </a:xfrm>
        </p:grpSpPr>
        <p:grpSp>
          <p:nvGrpSpPr>
            <p:cNvPr id="4" name="그룹 3"/>
            <p:cNvGrpSpPr/>
            <p:nvPr/>
          </p:nvGrpSpPr>
          <p:grpSpPr>
            <a:xfrm>
              <a:off x="1143953" y="1982352"/>
              <a:ext cx="6349198" cy="4561142"/>
              <a:chOff x="413715" y="1912778"/>
              <a:chExt cx="8286750" cy="6524625"/>
            </a:xfrm>
          </p:grpSpPr>
          <p:pic>
            <p:nvPicPr>
              <p:cNvPr id="33794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13715" y="1912778"/>
                <a:ext cx="8286750" cy="1571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9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413715" y="3484403"/>
                <a:ext cx="7962900" cy="4648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96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685593" y="8132603"/>
                <a:ext cx="676275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801" name="직선 연결선 33800"/>
            <p:cNvCxnSpPr/>
            <p:nvPr/>
          </p:nvCxnSpPr>
          <p:spPr>
            <a:xfrm>
              <a:off x="3099600" y="3384000"/>
              <a:ext cx="43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02" name="직선 화살표 연결선 33801"/>
            <p:cNvCxnSpPr/>
            <p:nvPr/>
          </p:nvCxnSpPr>
          <p:spPr>
            <a:xfrm flipV="1">
              <a:off x="3416300" y="3194246"/>
              <a:ext cx="463550" cy="158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3" name="직사각형 33802"/>
            <p:cNvSpPr txBox="1"/>
            <p:nvPr/>
          </p:nvSpPr>
          <p:spPr>
            <a:xfrm>
              <a:off x="3968750" y="2988332"/>
              <a:ext cx="1308100" cy="272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/>
                <a:t>LoggerFactory</a:t>
              </a:r>
            </a:p>
          </p:txBody>
        </p:sp>
      </p:grpSp>
      <p:pic>
        <p:nvPicPr>
          <p:cNvPr id="33807" name="그림 33806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136231" y="4507706"/>
            <a:ext cx="5007769" cy="1783556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7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6024" y="1245811"/>
            <a:ext cx="5376313" cy="5441778"/>
            <a:chOff x="716445" y="1325632"/>
            <a:chExt cx="7877175" cy="8553450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16446" y="1325632"/>
              <a:ext cx="7334250" cy="382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16445" y="5154682"/>
              <a:ext cx="7877175" cy="472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21" name="설명선 1(테두리 및 강조선) 34820"/>
          <p:cNvSpPr/>
          <p:nvPr/>
        </p:nvSpPr>
        <p:spPr>
          <a:xfrm>
            <a:off x="3888432" y="2181038"/>
            <a:ext cx="1616149" cy="843298"/>
          </a:xfrm>
          <a:prstGeom prst="accentBorderCallout1">
            <a:avLst>
              <a:gd name="adj1" fmla="val 18750"/>
              <a:gd name="adj2" fmla="val -8333"/>
              <a:gd name="adj3" fmla="val 2928"/>
              <a:gd name="adj4" fmla="val -78253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000">
                <a:solidFill>
                  <a:schemeClr val="bg1"/>
                </a:solidFill>
                <a:latin typeface="Arial"/>
              </a:rPr>
              <a:t>PathVariable의</a:t>
            </a:r>
            <a:r>
              <a:rPr lang="ko-KR" altLang="en-US" sz="1100">
                <a:solidFill>
                  <a:schemeClr val="bg1"/>
                </a:solidFill>
                <a:latin typeface="Arial"/>
              </a:rPr>
              <a:t> 경우 url에서 각 구분자에 들어오는 값을 처리해야 할 때 사용</a:t>
            </a:r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34823" name="그림 3482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150643" y="1543049"/>
            <a:ext cx="3831431" cy="581025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</p:pic>
      <p:grpSp>
        <p:nvGrpSpPr>
          <p:cNvPr id="34824" name="그룹 34823"/>
          <p:cNvGrpSpPr/>
          <p:nvPr/>
        </p:nvGrpSpPr>
        <p:grpSpPr>
          <a:xfrm>
            <a:off x="4572000" y="4434083"/>
            <a:ext cx="4562475" cy="608313"/>
            <a:chOff x="1103243" y="1898052"/>
            <a:chExt cx="5943600" cy="1072656"/>
          </a:xfrm>
        </p:grpSpPr>
        <p:pic>
          <p:nvPicPr>
            <p:cNvPr id="34825" name="그림 7"/>
            <p:cNvPicPr/>
            <p:nvPr/>
          </p:nvPicPr>
          <p:blipFill rotWithShape="1">
            <a:blip r:embed="rId5">
              <a:alphaModFix/>
              <a:lum/>
            </a:blip>
            <a:stretch>
              <a:fillRect/>
            </a:stretch>
          </p:blipFill>
          <p:spPr>
            <a:xfrm>
              <a:off x="1103243" y="1899464"/>
              <a:ext cx="5943600" cy="10712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826" name="직사각형 15"/>
            <p:cNvSpPr/>
            <p:nvPr/>
          </p:nvSpPr>
          <p:spPr>
            <a:xfrm>
              <a:off x="5149453" y="1898052"/>
              <a:ext cx="952500" cy="26193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5931" y="1198374"/>
            <a:ext cx="5745645" cy="5498370"/>
            <a:chOff x="327044" y="85725"/>
            <a:chExt cx="8340706" cy="8610600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76250" y="85725"/>
              <a:ext cx="8191500" cy="668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27044" y="6772275"/>
              <a:ext cx="8229600" cy="1924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47" name="그룹 35846"/>
          <p:cNvGrpSpPr/>
          <p:nvPr/>
        </p:nvGrpSpPr>
        <p:grpSpPr>
          <a:xfrm>
            <a:off x="5358002" y="2216498"/>
            <a:ext cx="3598067" cy="879845"/>
            <a:chOff x="1131284" y="4326927"/>
            <a:chExt cx="5943600" cy="1272751"/>
          </a:xfrm>
        </p:grpSpPr>
        <p:pic>
          <p:nvPicPr>
            <p:cNvPr id="35848" name="그림 8"/>
            <p:cNvPicPr/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1131284" y="4379209"/>
              <a:ext cx="5943600" cy="1220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849" name="직사각형 16"/>
            <p:cNvSpPr/>
            <p:nvPr/>
          </p:nvSpPr>
          <p:spPr>
            <a:xfrm>
              <a:off x="5173265" y="4326927"/>
              <a:ext cx="892969" cy="2381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50" name="TextBox 35849"/>
          <p:cNvSpPr txBox="1"/>
          <p:nvPr/>
        </p:nvSpPr>
        <p:spPr>
          <a:xfrm>
            <a:off x="0" y="126603"/>
            <a:ext cx="9144000" cy="667234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org.slf4j.Logger;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@RestController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@RequestMapping("/boards")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BoardController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static Logger logger = LoggerFactory.getLogger(BoardController.class);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</a:t>
            </a:r>
            <a:r>
              <a:rPr lang="en-US" altLang="ko-KR" sz="1200" b="1"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latin typeface="한컴산뜻돋움"/>
                <a:ea typeface="한컴산뜻돋움"/>
              </a:rPr>
              <a:t> 모든 글 검색하기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"/all", method = RequestMethod.GET)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ResponseEntity&lt;List&lt;ArticleVO&gt;&gt;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listArticles()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logger.info("listArticles 메서드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List&lt;ArticleVO&gt; list = new ArrayList&lt;ArticleVO&gt;();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 (int i = 0; i &lt; 10;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ArticleVO vo = new ArticleVO();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vo.setArticleNO(i);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vo.setWriter("이순신"+i);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vo.setTitle("안녕하세요"+i);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vo.setContent("새 상품을 소개합니다."+i);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list.add(vo);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new ResponseEntity(list,HttpStatus.OK);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</a:t>
            </a:r>
            <a:r>
              <a:rPr lang="ko-KR" altLang="en-US" sz="1200" b="1">
                <a:latin typeface="한컴산뜻돋움"/>
                <a:ea typeface="한컴산뜻돋움"/>
              </a:rPr>
              <a:t> 해당 글번호 검색하기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"/{articleNO}", method = RequestMethod.GET)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ResponseEntity&lt;ArticleVO&gt;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findArticle</a:t>
            </a:r>
            <a:r>
              <a:rPr lang="en-US" altLang="ko-KR" sz="1200" b="1">
                <a:latin typeface="한컴산뜻돋움"/>
                <a:ea typeface="한컴산뜻돋움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@PathVariable("articleNO")</a:t>
            </a:r>
            <a:r>
              <a:rPr lang="en-US" altLang="ko-KR" sz="1200" b="1">
                <a:latin typeface="한컴산뜻돋움"/>
                <a:ea typeface="한컴산뜻돋움"/>
              </a:rPr>
              <a:t> Integer articleNO)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logger.info("findArticle 메서드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ArticleVO vo = new ArticleVO();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vo.setWriter("홍길동");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vo.setTitle("안녕하세요");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vo.setContent("홍길동 글입니다");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new ResponseEntity(vo,HttpStatus.OK);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50" name="TextBox 35849"/>
          <p:cNvSpPr txBox="1"/>
          <p:nvPr/>
        </p:nvSpPr>
        <p:spPr>
          <a:xfrm>
            <a:off x="0" y="117078"/>
            <a:ext cx="9144000" cy="5576967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</a:t>
            </a:r>
            <a:r>
              <a:rPr lang="en-US" altLang="ko-KR" sz="1200" b="1"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latin typeface="한컴산뜻돋움"/>
                <a:ea typeface="한컴산뜻돋움"/>
              </a:rPr>
              <a:t> 등록하기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ResponseEntity&lt;String&gt;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addArticle</a:t>
            </a:r>
            <a:r>
              <a:rPr lang="en-US" altLang="ko-KR" sz="1200" b="1">
                <a:latin typeface="한컴산뜻돋움"/>
                <a:ea typeface="한컴산뜻돋움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@RequestBody </a:t>
            </a:r>
            <a:r>
              <a:rPr lang="en-US" altLang="ko-KR" sz="1200" b="1">
                <a:latin typeface="한컴산뜻돋움"/>
                <a:ea typeface="한컴산뜻돋움"/>
              </a:rPr>
              <a:t>ArticleVO articleVO)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ResponseEntity&lt;String&gt;  resEntity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logger.info("addArticle 메서드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logger.info(articleVO.toString());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=new ResponseEntity("ADD_SUCCEEDED",HttpStatus.OK);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}catch(Exception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 new ResponseEntity(e.getMessage(),HttpStatus.BAD_REQUEST);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resEntity;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//수정하기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"/{articleNO}", method = RequestMethod.PUT)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ResponseEntity&lt;String&gt;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modArticle</a:t>
            </a:r>
            <a:r>
              <a:rPr lang="en-US" altLang="ko-KR" sz="1200" b="1">
                <a:latin typeface="한컴산뜻돋움"/>
                <a:ea typeface="한컴산뜻돋움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@PathVariable("articleNO")</a:t>
            </a:r>
            <a:r>
              <a:rPr lang="en-US" altLang="ko-KR" sz="1200" b="1">
                <a:latin typeface="한컴산뜻돋움"/>
                <a:ea typeface="한컴산뜻돋움"/>
              </a:rPr>
              <a:t> Integer articleNO,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@RequestBody</a:t>
            </a:r>
            <a:r>
              <a:rPr lang="en-US" altLang="ko-KR" sz="1200" b="1">
                <a:latin typeface="한컴산뜻돋움"/>
                <a:ea typeface="한컴산뜻돋움"/>
              </a:rPr>
              <a:t> ArticleVO articleVO)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ResponseEntity&lt;String&gt;  resEntity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logger.info("modArticle 메서드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logger.info(articleVO.toString());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=new ResponseEntity("MOD_SUCCEEDED",HttpStatus.OK);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}catch(Exception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 new ResponseEntity(e.getMessage(),HttpStatus.BAD_REQUEST);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resEntity;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30626"/>
            <a:ext cx="761515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스프링 </a:t>
            </a:r>
            <a:r>
              <a:rPr lang="en-US" altLang="ko-KR" sz="1200">
                <a:latin typeface="+mj-ea"/>
                <a:ea typeface="+mj-ea"/>
              </a:rPr>
              <a:t>3</a:t>
            </a:r>
            <a:r>
              <a:rPr lang="ko-KR" altLang="en-US" sz="1200">
                <a:latin typeface="+mj-ea"/>
                <a:ea typeface="+mj-ea"/>
              </a:rPr>
              <a:t>버전에서는 </a:t>
            </a:r>
            <a:r>
              <a:rPr lang="en-US" altLang="ko-KR" sz="1200">
                <a:latin typeface="+mj-ea"/>
                <a:ea typeface="+mj-ea"/>
              </a:rPr>
              <a:t>@ResponseBody </a:t>
            </a:r>
            <a:r>
              <a:rPr lang="ko-KR" altLang="en-US" sz="1200">
                <a:latin typeface="+mj-ea"/>
                <a:ea typeface="+mj-ea"/>
              </a:rPr>
              <a:t>애너테이션을 지원하면서 </a:t>
            </a:r>
            <a:r>
              <a:rPr lang="en-US" altLang="ko-KR" sz="1200">
                <a:latin typeface="+mj-ea"/>
                <a:ea typeface="+mj-ea"/>
              </a:rPr>
              <a:t>REST </a:t>
            </a:r>
            <a:r>
              <a:rPr lang="ko-KR" altLang="en-US" sz="1200">
                <a:latin typeface="+mj-ea"/>
                <a:ea typeface="+mj-ea"/>
              </a:rPr>
              <a:t>방식의 데이터 처리를 지원함</a:t>
            </a:r>
            <a:r>
              <a:rPr lang="en-US" altLang="ko-KR" sz="1200">
                <a:latin typeface="+mj-ea"/>
                <a:ea typeface="+mj-ea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스프링</a:t>
            </a:r>
            <a:r>
              <a:rPr lang="en-US" altLang="ko-KR" sz="1200">
                <a:latin typeface="+mj-ea"/>
                <a:ea typeface="+mj-ea"/>
              </a:rPr>
              <a:t>4 </a:t>
            </a:r>
            <a:r>
              <a:rPr lang="ko-KR" altLang="en-US" sz="1200">
                <a:latin typeface="+mj-ea"/>
                <a:ea typeface="+mj-ea"/>
              </a:rPr>
              <a:t>버전에서는 </a:t>
            </a:r>
            <a:r>
              <a:rPr lang="en-US" altLang="ko-KR" sz="1200">
                <a:latin typeface="+mj-ea"/>
                <a:ea typeface="+mj-ea"/>
              </a:rPr>
              <a:t>@RestController </a:t>
            </a:r>
            <a:r>
              <a:rPr lang="ko-KR" altLang="en-US" sz="1200">
                <a:latin typeface="+mj-ea"/>
                <a:ea typeface="+mj-ea"/>
              </a:rPr>
              <a:t>애너테이션을 이용해 </a:t>
            </a:r>
            <a:r>
              <a:rPr lang="en-US" altLang="ko-KR" sz="1200">
                <a:latin typeface="+mj-ea"/>
                <a:ea typeface="+mj-ea"/>
              </a:rPr>
              <a:t>REST </a:t>
            </a:r>
            <a:r>
              <a:rPr lang="ko-KR" altLang="en-US" sz="1200">
                <a:latin typeface="+mj-ea"/>
                <a:ea typeface="+mj-ea"/>
              </a:rPr>
              <a:t>방식의 데이터 처리를 지원함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118" y="2547626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 2.1 @RestController </a:t>
            </a:r>
            <a:r>
              <a:rPr lang="ko-KR" altLang="en-US" b="1"/>
              <a:t>이용해 </a:t>
            </a:r>
            <a:r>
              <a:rPr lang="en-US" altLang="ko-KR" b="1"/>
              <a:t>REST </a:t>
            </a:r>
            <a:r>
              <a:rPr lang="ko-KR" altLang="en-US" b="1"/>
              <a:t>기능 구현하기</a:t>
            </a:r>
            <a:endParaRPr lang="en-US" altLang="ko-KR" b="1" spc="-95"/>
          </a:p>
        </p:txBody>
      </p:sp>
      <p:sp>
        <p:nvSpPr>
          <p:cNvPr id="5" name="TextBox 4"/>
          <p:cNvSpPr txBox="1"/>
          <p:nvPr/>
        </p:nvSpPr>
        <p:spPr>
          <a:xfrm>
            <a:off x="824948" y="3220926"/>
            <a:ext cx="5426765" cy="26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pom.xml</a:t>
            </a:r>
            <a:r>
              <a:rPr lang="ko-KR" altLang="en-US" sz="1200">
                <a:latin typeface="+mj-ea"/>
                <a:ea typeface="+mj-ea"/>
              </a:rPr>
              <a:t>을 열어 스프링 버전을 </a:t>
            </a:r>
            <a:r>
              <a:rPr lang="en-US" altLang="ko-KR" sz="1200">
                <a:latin typeface="+mj-ea"/>
                <a:ea typeface="+mj-ea"/>
              </a:rPr>
              <a:t>4.1.1</a:t>
            </a:r>
            <a:r>
              <a:rPr lang="ko-KR" altLang="en-US" sz="1200">
                <a:latin typeface="+mj-ea"/>
                <a:ea typeface="+mj-ea"/>
              </a:rPr>
              <a:t>로 변경한 후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12496" y="3497925"/>
            <a:ext cx="5884652" cy="2247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705519" y="5138530"/>
            <a:ext cx="1045385" cy="159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 txBox="1"/>
          <p:nvPr/>
        </p:nvSpPr>
        <p:spPr>
          <a:xfrm>
            <a:off x="6051138" y="2581266"/>
            <a:ext cx="1167589" cy="42402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@</a:t>
            </a:r>
            <a:r>
              <a:rPr lang="en-US" altLang="ko-KR" sz="1100"/>
              <a:t>Controller</a:t>
            </a:r>
          </a:p>
          <a:p>
            <a:r>
              <a:rPr lang="en-US" altLang="ko-KR" sz="1100"/>
              <a:t>@ResponseBody</a:t>
            </a:r>
          </a:p>
        </p:txBody>
      </p:sp>
      <p:sp>
        <p:nvSpPr>
          <p:cNvPr id="14" name="직사각형 13"/>
          <p:cNvSpPr txBox="1"/>
          <p:nvPr/>
        </p:nvSpPr>
        <p:spPr>
          <a:xfrm>
            <a:off x="7725399" y="2617612"/>
            <a:ext cx="1167589" cy="262708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@</a:t>
            </a:r>
            <a:r>
              <a:rPr lang="en-US" altLang="ko-KR" sz="1100"/>
              <a:t>RestController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334075" y="2705449"/>
            <a:ext cx="314586" cy="1761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50" name="TextBox 35849"/>
          <p:cNvSpPr txBox="1"/>
          <p:nvPr/>
        </p:nvSpPr>
        <p:spPr>
          <a:xfrm>
            <a:off x="0" y="117078"/>
            <a:ext cx="9144000" cy="301474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//삭제하기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"/{articleNO}", method = RequestMethod.DELETE)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ResponseEntity&lt;String&gt;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removeArticle</a:t>
            </a:r>
            <a:r>
              <a:rPr lang="en-US" altLang="ko-KR" sz="1200" b="1">
                <a:latin typeface="한컴산뜻돋움"/>
                <a:ea typeface="한컴산뜻돋움"/>
              </a:rPr>
              <a:t> 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@PathVariable("articleNO")</a:t>
            </a:r>
            <a:r>
              <a:rPr lang="en-US" altLang="ko-KR" sz="1200" b="1">
                <a:latin typeface="한컴산뜻돋움"/>
                <a:ea typeface="한컴산뜻돋움"/>
              </a:rPr>
              <a:t> Integer articleNO)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ResponseEntity&lt;String&gt;  resEntity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logger.info("removeArticle 메서드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logger.info(articleNO.toString());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=new ResponseEntity("REMOVE_SUCCEEDED",HttpStatus.OK);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}catch(Exception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resEntity = new ResponseEntity(e.getMessage(),HttpStatus.BAD_REQUEST);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resEntity;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5851" name="TextBox 35850"/>
          <p:cNvSpPr txBox="1"/>
          <p:nvPr/>
        </p:nvSpPr>
        <p:spPr>
          <a:xfrm>
            <a:off x="0" y="3429000"/>
            <a:ext cx="9144000" cy="24650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com.myspring.pro29.ex03;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ArticleVO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int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writer;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title;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content;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int getArticleNO()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</p:txBody>
      </p:sp>
      <p:sp>
        <p:nvSpPr>
          <p:cNvPr id="35852" name="TextBox 35851"/>
          <p:cNvSpPr txBox="1"/>
          <p:nvPr/>
        </p:nvSpPr>
        <p:spPr>
          <a:xfrm>
            <a:off x="5377657" y="4097337"/>
            <a:ext cx="3766343" cy="246348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String toString()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info = "";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info += "\n"+articleNO+"\n 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      +writer+"\n"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      +title+"\n"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      +content;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info;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573617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앞에서 실습한 </a:t>
            </a:r>
            <a:r>
              <a:rPr lang="en-US" altLang="ko-KR" sz="1200">
                <a:latin typeface="+mj-ea"/>
                <a:ea typeface="+mj-ea"/>
              </a:rPr>
              <a:t>HomeController </a:t>
            </a:r>
            <a:r>
              <a:rPr lang="ko-KR" altLang="en-US" sz="1200">
                <a:latin typeface="+mj-ea"/>
                <a:ea typeface="+mj-ea"/>
              </a:rPr>
              <a:t>클래스의 반환 값을 </a:t>
            </a:r>
            <a:r>
              <a:rPr lang="en-US" altLang="ko-KR" sz="1200">
                <a:latin typeface="+mj-ea"/>
                <a:ea typeface="+mj-ea"/>
              </a:rPr>
              <a:t>JSONTest2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코드 </a:t>
            </a:r>
            <a:r>
              <a:rPr lang="en-US" altLang="ko-KR" sz="1200">
                <a:latin typeface="+mj-ea"/>
                <a:ea typeface="+mj-ea"/>
              </a:rPr>
              <a:t>29-9 </a:t>
            </a:r>
            <a:r>
              <a:rPr lang="ko-KR" altLang="en-US" sz="1200">
                <a:latin typeface="+mj-ea"/>
                <a:ea typeface="+mj-ea"/>
              </a:rPr>
              <a:t>참조</a:t>
            </a:r>
            <a:r>
              <a:rPr lang="en-US" altLang="ko-KR" sz="1200">
                <a:latin typeface="+mj-ea"/>
                <a:ea typeface="+mj-ea"/>
              </a:rPr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07" y="1872208"/>
            <a:ext cx="7972962" cy="27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새 글 등록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수정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삭제에 사용할 </a:t>
            </a:r>
            <a:r>
              <a:rPr lang="en-US" altLang="ko-KR" sz="1200">
                <a:latin typeface="+mj-ea"/>
                <a:ea typeface="+mj-ea"/>
              </a:rPr>
              <a:t>JSONTest2.jsp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4076" y="2196244"/>
            <a:ext cx="6647087" cy="2429289"/>
            <a:chOff x="505119" y="2605709"/>
            <a:chExt cx="8239125" cy="3371850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505119" y="2605709"/>
              <a:ext cx="8239125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05496" y="4967909"/>
              <a:ext cx="6677025" cy="10096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868" name="직선 연결선 36867"/>
          <p:cNvCxnSpPr/>
          <p:nvPr/>
        </p:nvCxnSpPr>
        <p:spPr>
          <a:xfrm flipV="1">
            <a:off x="1874685" y="1785808"/>
            <a:ext cx="3745236" cy="12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9" name="직사각형 36868"/>
          <p:cNvSpPr txBox="1"/>
          <p:nvPr/>
        </p:nvSpPr>
        <p:spPr>
          <a:xfrm>
            <a:off x="3880485" y="3773805"/>
            <a:ext cx="5263515" cy="283464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&lt;c:set var="contextPath" value="${pageContext.request.contextPath}" 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&lt;title&gt;JSONTest2&lt;/title&gt;</a:t>
            </a:r>
          </a:p>
          <a:p>
            <a:pPr>
              <a:defRPr/>
            </a:pPr>
            <a:endParaRPr lang="en-US" altLang="ko-KR" sz="10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&lt;script src="http://code.jquery.com/jquery-latest.js"&gt;&lt;/script&gt;  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&lt;script&gt;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$(function() {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$("#checkJson").click(function() {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</a:t>
            </a: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var article = {articleNO:"114", 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            writer:"박지성",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            title:"안녕하세요", 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            content:"상품 소개 글입니다."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           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2615" y="1152939"/>
            <a:ext cx="5830336" cy="5581289"/>
            <a:chOff x="719552" y="638175"/>
            <a:chExt cx="8181975" cy="8124825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0625" y="638175"/>
              <a:ext cx="6762750" cy="558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19552" y="6219825"/>
              <a:ext cx="8181975" cy="2543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92" name="직사각형 37891"/>
          <p:cNvSpPr/>
          <p:nvPr/>
        </p:nvSpPr>
        <p:spPr>
          <a:xfrm>
            <a:off x="1887087" y="1401363"/>
            <a:ext cx="2443084" cy="1178137"/>
          </a:xfrm>
          <a:prstGeom prst="rect">
            <a:avLst/>
          </a:prstGeom>
          <a:noFill/>
          <a:ln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893" name="그림 3789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976937" y="5807868"/>
            <a:ext cx="2905125" cy="74295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50" name="TextBox 35849"/>
          <p:cNvSpPr txBox="1"/>
          <p:nvPr/>
        </p:nvSpPr>
        <p:spPr>
          <a:xfrm>
            <a:off x="0" y="78978"/>
            <a:ext cx="9144000" cy="6681867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 isELIgnored="false"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prefix="c" uri="http://java.sun.com/jsp/jstl/core"  %&gt;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var="contextPath" value="${pageContext.request.contextPath}"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&lt;title&gt;JSONTest2&lt;/title&gt;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 src="http://code.jquery.com/jquery-latest.js"&gt;&lt;/script&gt;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&lt;script&gt;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$(function()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$("#checkJson").click(function()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	var article = {articleNO:"114",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writer:"박지성",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title:"안녕하세요",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 content:"상품 소개 글입니다."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    };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	$.ajax({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	    //type:"POST",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//url:"${contextPath}/boards",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type:"PUT",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url:"${contextPath}/boards/114",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contentType: "application/json",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data :JSON.stringify(article),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success:function (data,textStatus){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alert(data);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error:function(data,textStatus){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alert("에러가 발생했습니다.");ㅣ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complete:function(data,textStatus){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});  //end ajax	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35851" name="TextBox 35850"/>
          <p:cNvSpPr txBox="1"/>
          <p:nvPr/>
        </p:nvSpPr>
        <p:spPr>
          <a:xfrm>
            <a:off x="3571875" y="4532311"/>
            <a:ext cx="5353843" cy="191936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&lt;input type="button" id="checkJson" value="새글 쓰기"/&gt;&lt;br&gt;&lt;br&gt;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&lt;div id="output"&gt;&lt;/div&gt;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464285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브라우저 주소창에서 </a:t>
            </a:r>
            <a:r>
              <a:rPr lang="en-US" altLang="ko-KR" sz="1200">
                <a:latin typeface="+mj-ea"/>
                <a:ea typeface="+mj-ea"/>
              </a:rPr>
              <a:t>http://localhost:8090/pro29/boards/all</a:t>
            </a:r>
            <a:r>
              <a:rPr lang="ko-KR" altLang="en-US" sz="1200">
                <a:latin typeface="+mj-ea"/>
                <a:ea typeface="+mj-ea"/>
              </a:rPr>
              <a:t>로 요청할 경우 다음과 같이 전체 글 정보를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전송합니다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49084" y="2040808"/>
            <a:ext cx="5156835" cy="2040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8320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브라우저 주소창에서 </a:t>
            </a:r>
            <a:r>
              <a:rPr lang="en-US" altLang="ko-KR" sz="1200">
                <a:latin typeface="+mj-ea"/>
                <a:ea typeface="+mj-ea"/>
              </a:rPr>
              <a:t>http://localhost:8090/pro29/boards/144</a:t>
            </a:r>
            <a:r>
              <a:rPr lang="ko-KR" altLang="en-US" sz="1200">
                <a:latin typeface="+mj-ea"/>
                <a:ea typeface="+mj-ea"/>
              </a:rPr>
              <a:t>로 요청하면 </a:t>
            </a:r>
            <a:r>
              <a:rPr lang="en-US" altLang="ko-KR" sz="1200">
                <a:latin typeface="+mj-ea"/>
                <a:ea typeface="+mj-ea"/>
              </a:rPr>
              <a:t>144</a:t>
            </a:r>
            <a:r>
              <a:rPr lang="ko-KR" altLang="en-US" sz="1200">
                <a:latin typeface="+mj-ea"/>
                <a:ea typeface="+mj-ea"/>
              </a:rPr>
              <a:t>번 글에 대한 정보만 조회합니다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3578087"/>
            <a:ext cx="8519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브라우저 주소창에서 </a:t>
            </a:r>
            <a:r>
              <a:rPr lang="en-US" altLang="ko-KR" sz="1200">
                <a:latin typeface="+mj-ea"/>
                <a:ea typeface="+mj-ea"/>
              </a:rPr>
              <a:t>http://localhost:8090/pro29/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JSONTest2.jsp</a:t>
            </a:r>
            <a:r>
              <a:rPr lang="ko-KR" altLang="en-US" sz="1200">
                <a:latin typeface="+mj-ea"/>
                <a:ea typeface="+mj-ea"/>
              </a:rPr>
              <a:t>를 표시한후 새글 쓰기를 클릭합니다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94402" y="1959871"/>
            <a:ext cx="54483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94402" y="4268028"/>
            <a:ext cx="28575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 12"/>
          <p:cNvCxnSpPr/>
          <p:nvPr/>
        </p:nvCxnSpPr>
        <p:spPr>
          <a:xfrm flipV="1">
            <a:off x="4933986" y="3856802"/>
            <a:ext cx="1013562" cy="1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2630435" y="3856805"/>
            <a:ext cx="2698445" cy="5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6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29.5 REST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방식으로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표현하기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90870"/>
            <a:ext cx="75736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JSONTest2.jsp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로 전송한 새 글을 이클립스 콘솔로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7" y="3399183"/>
            <a:ext cx="7941368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JSONTest2.jsp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Ajax </a:t>
            </a:r>
            <a:r>
              <a:rPr lang="ko-KR" altLang="en-US" sz="1200">
                <a:latin typeface="+mj-ea"/>
                <a:ea typeface="+mj-ea"/>
              </a:rPr>
              <a:t>구문에서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type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을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PUT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으로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, url 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속성을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/boards/114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로 수정</a:t>
            </a:r>
            <a:r>
              <a:rPr lang="ko-KR" altLang="en-US" sz="1200">
                <a:latin typeface="+mj-ea"/>
                <a:ea typeface="+mj-ea"/>
              </a:rPr>
              <a:t>하여 다시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그러면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다음과 같이 글 수정 메서드를 호출합니다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433242" y="5302661"/>
            <a:ext cx="4419600" cy="13620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cxnSp>
        <p:nvCxnSpPr>
          <p:cNvPr id="14" name="직선 연결선 13"/>
          <p:cNvCxnSpPr/>
          <p:nvPr/>
        </p:nvCxnSpPr>
        <p:spPr>
          <a:xfrm>
            <a:off x="3028018" y="3596419"/>
            <a:ext cx="3311187" cy="49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420084" y="3797945"/>
            <a:ext cx="1885017" cy="158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103243" y="1898052"/>
            <a:ext cx="5943600" cy="1072656"/>
            <a:chOff x="1103243" y="1898052"/>
            <a:chExt cx="5943600" cy="1072656"/>
          </a:xfrm>
        </p:grpSpPr>
        <p:pic>
          <p:nvPicPr>
            <p:cNvPr id="8" name="그림 7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1103243" y="1899464"/>
              <a:ext cx="5943600" cy="10712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5149453" y="1898052"/>
              <a:ext cx="952500" cy="26193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31284" y="4326927"/>
            <a:ext cx="5943600" cy="1272751"/>
            <a:chOff x="1131284" y="4326927"/>
            <a:chExt cx="5943600" cy="1272751"/>
          </a:xfrm>
        </p:grpSpPr>
        <p:pic>
          <p:nvPicPr>
            <p:cNvPr id="9" name="그림 8"/>
            <p:cNvPicPr/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1131284" y="4379209"/>
              <a:ext cx="5943600" cy="1220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5173265" y="4326927"/>
              <a:ext cx="892969" cy="2381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572000" y="6017614"/>
            <a:ext cx="2160984" cy="4643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5910458"/>
            <a:ext cx="279797" cy="142875"/>
          </a:xfrm>
          <a:prstGeom prst="ellips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72000" y="6481958"/>
            <a:ext cx="315515" cy="190500"/>
          </a:xfrm>
          <a:prstGeom prst="ellips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 txBox="1"/>
          <p:nvPr/>
        </p:nvSpPr>
        <p:spPr>
          <a:xfrm>
            <a:off x="3312103" y="6025191"/>
            <a:ext cx="926523" cy="268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주석해제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074102" y="6033850"/>
            <a:ext cx="406977" cy="95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2"/>
          </p:cNvCxnSpPr>
          <p:nvPr/>
        </p:nvCxnSpPr>
        <p:spPr>
          <a:xfrm>
            <a:off x="4091422" y="6198372"/>
            <a:ext cx="480578" cy="378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80930"/>
            <a:ext cx="7792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Maven Dependencies</a:t>
            </a:r>
            <a:r>
              <a:rPr lang="ko-KR" altLang="en-US" sz="1200">
                <a:latin typeface="+mj-ea"/>
                <a:ea typeface="+mj-ea"/>
              </a:rPr>
              <a:t>에서 스프링 </a:t>
            </a:r>
            <a:r>
              <a:rPr lang="en-US" altLang="ko-KR" sz="1200">
                <a:latin typeface="+mj-ea"/>
                <a:ea typeface="+mj-ea"/>
              </a:rPr>
              <a:t>4 </a:t>
            </a:r>
            <a:r>
              <a:rPr lang="ko-KR" altLang="en-US" sz="1200">
                <a:latin typeface="+mj-ea"/>
                <a:ea typeface="+mj-ea"/>
              </a:rPr>
              <a:t>버전으로 업그레이드되어 있는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88548" y="2031517"/>
            <a:ext cx="2771775" cy="22383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042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29.2.2 @RestController </a:t>
            </a:r>
            <a:r>
              <a:rPr lang="ko-KR" altLang="en-US" b="1"/>
              <a:t>이용해 문자열 전달하기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887" y="1939135"/>
            <a:ext cx="6927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TestController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12642" y="2494139"/>
            <a:ext cx="2638800" cy="2876400"/>
          </a:xfrm>
          <a:prstGeom prst="rect">
            <a:avLst/>
          </a:prstGeom>
          <a:ln w="25400" cap="flat" cmpd="sng">
            <a:solidFill>
              <a:schemeClr val="tx1"/>
            </a:solidFill>
            <a:prstDash val="solid"/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20687"/>
            <a:ext cx="7802217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같은 뷰를 반환하는 것이 아니고 </a:t>
            </a:r>
            <a:r>
              <a:rPr lang="en-US" altLang="ko-KR" sz="1200">
                <a:latin typeface="+mj-ea"/>
                <a:ea typeface="+mj-ea"/>
              </a:rPr>
              <a:t>JSON, XML </a:t>
            </a:r>
            <a:r>
              <a:rPr lang="ko-KR" altLang="en-US" sz="1200">
                <a:latin typeface="+mj-ea"/>
                <a:ea typeface="+mj-ea"/>
              </a:rPr>
              <a:t>같은 데이터를 브라우저로 전송하는 컨트롤러인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@RestController</a:t>
            </a:r>
            <a:r>
              <a:rPr lang="ko-KR" altLang="en-US" sz="1200">
                <a:latin typeface="+mj-ea"/>
                <a:ea typeface="+mj-ea"/>
              </a:rPr>
              <a:t>를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69078" y="1982352"/>
            <a:ext cx="6981618" cy="367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설명선 1(테두리 및 강조선) 5122"/>
          <p:cNvSpPr/>
          <p:nvPr/>
        </p:nvSpPr>
        <p:spPr>
          <a:xfrm>
            <a:off x="5371894" y="5208608"/>
            <a:ext cx="2393477" cy="1103728"/>
          </a:xfrm>
          <a:prstGeom prst="accentBorderCallout1">
            <a:avLst>
              <a:gd name="adj1" fmla="val 18750"/>
              <a:gd name="adj2" fmla="val -8333"/>
              <a:gd name="adj3" fmla="val -22674"/>
              <a:gd name="adj4" fmla="val -11870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/>
              <a:t>@</a:t>
            </a:r>
            <a:r>
              <a:rPr lang="en-US" altLang="ko-KR" sz="1200"/>
              <a:t>RestController</a:t>
            </a:r>
            <a:r>
              <a:rPr lang="ko-KR" altLang="en-US" sz="1200"/>
              <a:t>는@</a:t>
            </a:r>
            <a:r>
              <a:rPr lang="en-US" altLang="ko-KR" sz="1200"/>
              <a:t>Controller</a:t>
            </a:r>
            <a:r>
              <a:rPr lang="ko-KR" altLang="en-US" sz="1200"/>
              <a:t>의  </a:t>
            </a:r>
            <a:r>
              <a:rPr lang="en-US" altLang="ko-KR" sz="1200"/>
              <a:t>view</a:t>
            </a:r>
            <a:r>
              <a:rPr lang="ko-KR" altLang="en-US" sz="1200"/>
              <a:t> 없이( ~.</a:t>
            </a:r>
            <a:r>
              <a:rPr lang="en-US" altLang="ko-KR" sz="1200"/>
              <a:t>jsp</a:t>
            </a:r>
            <a:r>
              <a:rPr lang="ko-KR" altLang="en-US" sz="1200"/>
              <a:t>로 브라우저로 전송하지 않고), 브라우저에 문자열 그대로 출력한다.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29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REST API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29.2 @RestController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30626"/>
            <a:ext cx="76233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http://localhost:8090/pro29/test/hello</a:t>
            </a:r>
            <a:r>
              <a:rPr lang="ko-KR" altLang="en-US" sz="1200">
                <a:latin typeface="+mj-ea"/>
                <a:ea typeface="+mj-ea"/>
              </a:rPr>
              <a:t>로 요청하여 전송된 문자열을 표시합니다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591" y="3399183"/>
            <a:ext cx="7623311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그럼 전송된 데이터의 종류는 어떤 것인지 알아볼까요</a:t>
            </a:r>
            <a:r>
              <a:rPr lang="en-US" altLang="ko-KR" sz="1200">
                <a:latin typeface="+mj-ea"/>
                <a:ea typeface="+mj-ea"/>
              </a:rPr>
              <a:t>? </a:t>
            </a:r>
            <a:r>
              <a:rPr lang="ko-KR" altLang="en-US" sz="1200">
                <a:latin typeface="+mj-ea"/>
                <a:ea typeface="+mj-ea"/>
              </a:rPr>
              <a:t>크롬 브라우저를 기준으로 하겠습니다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F12</a:t>
            </a:r>
            <a:r>
              <a:rPr lang="ko-KR" altLang="en-US" sz="1200">
                <a:latin typeface="+mj-ea"/>
                <a:ea typeface="+mj-ea"/>
              </a:rPr>
              <a:t>를 눌러 콘솔창을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33857" y="1912868"/>
            <a:ext cx="340042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52797" y="3860848"/>
            <a:ext cx="5731510" cy="1926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2414</Words>
  <Application>Microsoft Office PowerPoint</Application>
  <PresentationFormat>화면 슬라이드 쇼(4:3)</PresentationFormat>
  <Paragraphs>543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맑은 고딕</vt:lpstr>
      <vt:lpstr>한컴산뜻돋움</vt:lpstr>
      <vt:lpstr>함초롬돋움</vt:lpstr>
      <vt:lpstr>Arial</vt:lpstr>
      <vt:lpstr>Bahnschrift SemiCondensed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Jong00</cp:lastModifiedBy>
  <cp:revision>814</cp:revision>
  <dcterms:created xsi:type="dcterms:W3CDTF">2018-08-29T04:30:46Z</dcterms:created>
  <dcterms:modified xsi:type="dcterms:W3CDTF">2023-01-11T00:29:11Z</dcterms:modified>
  <cp:version/>
</cp:coreProperties>
</file>