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93"/>
  </p:notesMasterIdLst>
  <p:sldIdLst>
    <p:sldId id="257" r:id="rId2"/>
    <p:sldId id="258" r:id="rId3"/>
    <p:sldId id="357" r:id="rId4"/>
    <p:sldId id="358" r:id="rId5"/>
    <p:sldId id="377" r:id="rId6"/>
    <p:sldId id="378" r:id="rId7"/>
    <p:sldId id="379" r:id="rId8"/>
    <p:sldId id="262" r:id="rId9"/>
    <p:sldId id="263" r:id="rId10"/>
    <p:sldId id="380" r:id="rId11"/>
    <p:sldId id="264" r:id="rId12"/>
    <p:sldId id="381" r:id="rId13"/>
    <p:sldId id="265" r:id="rId14"/>
    <p:sldId id="382" r:id="rId15"/>
    <p:sldId id="266" r:id="rId16"/>
    <p:sldId id="268" r:id="rId17"/>
    <p:sldId id="270" r:id="rId18"/>
    <p:sldId id="271" r:id="rId19"/>
    <p:sldId id="273" r:id="rId20"/>
    <p:sldId id="274" r:id="rId21"/>
    <p:sldId id="360" r:id="rId22"/>
    <p:sldId id="361" r:id="rId23"/>
    <p:sldId id="276" r:id="rId24"/>
    <p:sldId id="277" r:id="rId25"/>
    <p:sldId id="364" r:id="rId26"/>
    <p:sldId id="365" r:id="rId27"/>
    <p:sldId id="278" r:id="rId28"/>
    <p:sldId id="367" r:id="rId29"/>
    <p:sldId id="279" r:id="rId30"/>
    <p:sldId id="280" r:id="rId31"/>
    <p:sldId id="282" r:id="rId32"/>
    <p:sldId id="369" r:id="rId33"/>
    <p:sldId id="285" r:id="rId34"/>
    <p:sldId id="286" r:id="rId35"/>
    <p:sldId id="372" r:id="rId36"/>
    <p:sldId id="373" r:id="rId37"/>
    <p:sldId id="296" r:id="rId38"/>
    <p:sldId id="301" r:id="rId39"/>
    <p:sldId id="302" r:id="rId40"/>
    <p:sldId id="303" r:id="rId41"/>
    <p:sldId id="304" r:id="rId42"/>
    <p:sldId id="305" r:id="rId43"/>
    <p:sldId id="307" r:id="rId44"/>
    <p:sldId id="310" r:id="rId45"/>
    <p:sldId id="312" r:id="rId46"/>
    <p:sldId id="313" r:id="rId47"/>
    <p:sldId id="314" r:id="rId48"/>
    <p:sldId id="316" r:id="rId49"/>
    <p:sldId id="317" r:id="rId50"/>
    <p:sldId id="318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8" r:id="rId59"/>
    <p:sldId id="329" r:id="rId60"/>
    <p:sldId id="383" r:id="rId61"/>
    <p:sldId id="330" r:id="rId62"/>
    <p:sldId id="331" r:id="rId63"/>
    <p:sldId id="388" r:id="rId64"/>
    <p:sldId id="389" r:id="rId65"/>
    <p:sldId id="390" r:id="rId66"/>
    <p:sldId id="391" r:id="rId67"/>
    <p:sldId id="392" r:id="rId68"/>
    <p:sldId id="333" r:id="rId69"/>
    <p:sldId id="335" r:id="rId70"/>
    <p:sldId id="336" r:id="rId71"/>
    <p:sldId id="337" r:id="rId72"/>
    <p:sldId id="339" r:id="rId73"/>
    <p:sldId id="340" r:id="rId74"/>
    <p:sldId id="341" r:id="rId75"/>
    <p:sldId id="342" r:id="rId76"/>
    <p:sldId id="384" r:id="rId77"/>
    <p:sldId id="385" r:id="rId78"/>
    <p:sldId id="386" r:id="rId79"/>
    <p:sldId id="393" r:id="rId80"/>
    <p:sldId id="394" r:id="rId81"/>
    <p:sldId id="347" r:id="rId82"/>
    <p:sldId id="348" r:id="rId83"/>
    <p:sldId id="387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9"/>
    <p:restoredTop sz="94660"/>
  </p:normalViewPr>
  <p:slideViewPr>
    <p:cSldViewPr snapToGrid="0">
      <p:cViewPr varScale="1">
        <p:scale>
          <a:sx n="91" d="100"/>
          <a:sy n="91" d="100"/>
        </p:scale>
        <p:origin x="894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  <a:defRPr/>
            </a:pPr>
            <a:r>
              <a:rPr lang="ko-KR" altLang="en-US" sz="2800"/>
              <a:t>스프링 답변형 게시판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96067" y="538334"/>
            <a:ext cx="8151864" cy="4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pro30 </a:t>
            </a:r>
            <a:r>
              <a:rPr lang="ko-KR" altLang="en-US" sz="1200" b="1">
                <a:latin typeface="+mj-ea"/>
                <a:ea typeface="+mj-ea"/>
              </a:rPr>
              <a:t>전체 </a:t>
            </a:r>
            <a:r>
              <a:rPr lang="en-US" altLang="ko-KR" sz="1200" b="1">
                <a:latin typeface="+mj-ea"/>
                <a:ea typeface="+mj-ea"/>
              </a:rPr>
              <a:t>directory </a:t>
            </a:r>
            <a:r>
              <a:rPr lang="ko-KR" altLang="en-US" sz="1200" b="1">
                <a:latin typeface="+mj-ea"/>
                <a:ea typeface="+mj-ea"/>
              </a:rPr>
              <a:t>구조</a:t>
            </a:r>
            <a:endParaRPr lang="en-US" altLang="ko-KR" sz="1200" b="1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 기존 </a:t>
            </a:r>
            <a:r>
              <a:rPr lang="en-US" altLang="ko-KR" sz="1200">
                <a:latin typeface="+mj-ea"/>
                <a:ea typeface="+mj-ea"/>
              </a:rPr>
              <a:t>pro27. </a:t>
            </a:r>
            <a:r>
              <a:rPr lang="ko-KR" altLang="en-US" sz="1200">
                <a:latin typeface="+mj-ea"/>
                <a:ea typeface="+mj-ea"/>
              </a:rPr>
              <a:t>회원관리</a:t>
            </a:r>
            <a:r>
              <a:rPr lang="en-US" altLang="ko-KR" sz="1200">
                <a:latin typeface="+mj-ea"/>
                <a:ea typeface="+mj-ea"/>
              </a:rPr>
              <a:t>(member)</a:t>
            </a:r>
            <a:r>
              <a:rPr lang="ko-KR" altLang="en-US" sz="1200">
                <a:latin typeface="+mj-ea"/>
                <a:ea typeface="+mj-ea"/>
              </a:rPr>
              <a:t>와 연계하여 타일즈로 게시판을 설정함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70031" y="1284163"/>
            <a:ext cx="1885062" cy="5077744"/>
          </a:xfrm>
          <a:prstGeom prst="rect">
            <a:avLst/>
          </a:prstGeom>
          <a:solidFill>
            <a:schemeClr val="lt1"/>
          </a:solidFill>
          <a:ln w="9525">
            <a:solidFill>
              <a:schemeClr val="tx1"/>
            </a:solidFill>
            <a:miter/>
          </a:ln>
        </p:spPr>
      </p:pic>
      <p:pic>
        <p:nvPicPr>
          <p:cNvPr id="103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949588" y="1964686"/>
            <a:ext cx="5746159" cy="2928626"/>
          </a:xfrm>
          <a:prstGeom prst="rect">
            <a:avLst/>
          </a:prstGeom>
          <a:noFill/>
          <a:ln w="9525">
            <a:solidFill>
              <a:srgbClr val="000000">
                <a:alpha val="100000"/>
              </a:srgbClr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66529" y="597901"/>
            <a:ext cx="801094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회원 기능 중 게시판 실습에 필요한 자바 코드와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수정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컨트롤러에 </a:t>
            </a:r>
            <a:r>
              <a:rPr lang="en-US" altLang="ko-KR" sz="1200">
                <a:latin typeface="+mj-ea"/>
                <a:ea typeface="+mj-ea"/>
              </a:rPr>
              <a:t>/main.do</a:t>
            </a:r>
            <a:r>
              <a:rPr lang="ko-KR" altLang="en-US" sz="1200">
                <a:latin typeface="+mj-ea"/>
                <a:ea typeface="+mj-ea"/>
              </a:rPr>
              <a:t>로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요청하면 </a:t>
            </a:r>
            <a:r>
              <a:rPr lang="en-US" altLang="ko-KR" sz="1200">
                <a:latin typeface="+mj-ea"/>
                <a:ea typeface="+mj-ea"/>
              </a:rPr>
              <a:t>main.jsp</a:t>
            </a:r>
            <a:r>
              <a:rPr lang="ko-KR" altLang="en-US" sz="1200">
                <a:latin typeface="+mj-ea"/>
                <a:ea typeface="+mj-ea"/>
              </a:rPr>
              <a:t>를 표시해 주는 </a:t>
            </a:r>
            <a:r>
              <a:rPr lang="en-US" altLang="ko-KR" sz="1200">
                <a:latin typeface="+mj-ea"/>
                <a:ea typeface="+mj-ea"/>
              </a:rPr>
              <a:t>main() </a:t>
            </a:r>
            <a:r>
              <a:rPr lang="ko-KR" altLang="en-US" sz="1200">
                <a:latin typeface="+mj-ea"/>
                <a:ea typeface="+mj-ea"/>
              </a:rPr>
              <a:t>메서드를 추가</a:t>
            </a:r>
          </a:p>
        </p:txBody>
      </p:sp>
      <p:sp>
        <p:nvSpPr>
          <p:cNvPr id="5124" name="직사각형 5123"/>
          <p:cNvSpPr txBox="1"/>
          <p:nvPr/>
        </p:nvSpPr>
        <p:spPr>
          <a:xfrm>
            <a:off x="0" y="1179430"/>
            <a:ext cx="9144001" cy="520795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com.myspring.pro30.member.controller;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org.springframework.context.annotation.EnableAspectJAutoProxy;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org.springframework.stereotype.Controller;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org.springframework.web.bind.annotation.ModelAttribute;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org.springframework.web.bind.annotation.RequestMapping;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org.springframework.web.bind.annotation.RequestMethod;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org.springframework.web.bind.annotation.RequestParam;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org.springframework.web.servlet.mvc.support.RedirectAttributes;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com.myspring.pro30.member.service.MemberService;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com.myspring.pro30.member.vo.MemberVO;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@Controller("memberController")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//@EnableAspectJAutoProxy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MemberControllerImpl   implements MemberController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@Autowired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private MemberService memberService;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@Autowired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MemberVO memberVO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124" name="직사각형 5123"/>
          <p:cNvSpPr txBox="1"/>
          <p:nvPr/>
        </p:nvSpPr>
        <p:spPr>
          <a:xfrm>
            <a:off x="0" y="390839"/>
            <a:ext cx="9144001" cy="57508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@RequestMapping(value = { "/","/main.do"}, method =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private ModelAndView main(HttpServletRequest request, HttpServletResponse response)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@RequestMapping(value="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/member/listMembers.do</a:t>
            </a:r>
            <a:r>
              <a:rPr lang="en-US" altLang="ko-KR" sz="1200" b="1">
                <a:latin typeface="한컴산뜻돋움"/>
                <a:ea typeface="한컴산뜻돋움"/>
              </a:rPr>
              <a:t>" ,method = RequestMethod.GET)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listMembers(HttpServletRequest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//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response.setContentType("html/text;charset=utf-8");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 membersList = memberService.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listMembers();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ModelAndView(viewName);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mav.addObject("membersList", membersList);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@RequestMapping(value="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/member/addMember.do</a:t>
            </a:r>
            <a:r>
              <a:rPr lang="en-US" altLang="ko-KR" sz="1200" b="1">
                <a:latin typeface="한컴산뜻돋움"/>
                <a:ea typeface="한컴산뜻돋움"/>
              </a:rPr>
              <a:t>" ,method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addMember(@ModelAttribute("member") MemberVO member,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       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//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response.setContentType("html/text;charset=utf-8");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result = 0;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result = memberService.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addMember(member);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"redirect:/member/listMembers.do"</a:t>
            </a:r>
            <a:r>
              <a:rPr lang="en-US" altLang="ko-KR" sz="1200" b="1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124" name="직사각형 5123"/>
          <p:cNvSpPr txBox="1"/>
          <p:nvPr/>
        </p:nvSpPr>
        <p:spPr>
          <a:xfrm>
            <a:off x="0" y="390839"/>
            <a:ext cx="9144001" cy="66652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@RequestMapping(value="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/member/removeMember.do</a:t>
            </a:r>
            <a:r>
              <a:rPr lang="en-US" altLang="ko-KR" sz="1200" b="1">
                <a:latin typeface="한컴산뜻돋움"/>
                <a:ea typeface="한컴산뜻돋움"/>
              </a:rPr>
              <a:t>" ,method = RequestMethod.GET)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removeMember(@RequestParam("id") String id,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           HttpServletRequest request, HttpServletResponse response) throws Exception{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memberService.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removeMember(id);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"redirect:/member/listMembers.do"</a:t>
            </a:r>
            <a:r>
              <a:rPr lang="en-US" altLang="ko-KR" sz="1200" b="1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"/member/login.do",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login(@ModelAttribute("member") MemberVO member,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RedirectAttributes rAttr,   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             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ModelAndView mav = new ModelAndView();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memberVO =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memberService.login(member);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if(memberVO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HttpSession session = request.getSession();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session.setAttribute("member", memberVO);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session.setAttribute("isLogOn", true);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//mav.setViewName("redirect:/member/listMembers.do");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 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String action = (String)session.getAttribute("action");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session.removeAttribute("action");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if(action!= null) {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   mav.setViewName("redirect:"+action);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   mav.setViewName("redirect:/member/listMembers.do");	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    }</a:t>
            </a:r>
            <a:endParaRPr lang="en-US" altLang="ko-KR" sz="1200" b="1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rAttr.addAttribute("result","loginFailed");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   mav.setViewName("redirect:/member/loginForm.do");</a:t>
            </a:r>
            <a:endParaRPr lang="en-US" altLang="ko-KR" sz="12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return mav;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5125" name="TextBox 5124"/>
          <p:cNvSpPr txBox="1"/>
          <p:nvPr/>
        </p:nvSpPr>
        <p:spPr>
          <a:xfrm>
            <a:off x="5316140" y="3766344"/>
            <a:ext cx="3264298" cy="64182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로그인 실패 시 메시지를 전달하기 위한 클래스를 활용하여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redirect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하면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request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가 변경되어 바인딩한 데이터 유실을 막기 위해서 사용</a:t>
            </a:r>
          </a:p>
        </p:txBody>
      </p:sp>
      <p:sp>
        <p:nvSpPr>
          <p:cNvPr id="5126" name="자유형 5125"/>
          <p:cNvSpPr/>
          <p:nvPr/>
        </p:nvSpPr>
        <p:spPr>
          <a:xfrm>
            <a:off x="4259385" y="2731888"/>
            <a:ext cx="4042861" cy="1031507"/>
          </a:xfrm>
          <a:custGeom>
            <a:avLst/>
            <a:gdLst>
              <a:gd name="connsiteX0" fmla="*/ -4884 w 4042861"/>
              <a:gd name="connsiteY0" fmla="*/ 151408 h 1031507"/>
              <a:gd name="connsiteX1" fmla="*/ 2237459 w 4042861"/>
              <a:gd name="connsiteY1" fmla="*/ 101799 h 1031507"/>
              <a:gd name="connsiteX2" fmla="*/ 3973787 w 4042861"/>
              <a:gd name="connsiteY2" fmla="*/ 62111 h 1031507"/>
              <a:gd name="connsiteX3" fmla="*/ 3695975 w 4042861"/>
              <a:gd name="connsiteY3" fmla="*/ 1034455 h 103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2861" h="1031507">
                <a:moveTo>
                  <a:pt x="-4884" y="151408"/>
                </a:moveTo>
                <a:cubicBezTo>
                  <a:pt x="368839" y="143140"/>
                  <a:pt x="1574347" y="116681"/>
                  <a:pt x="2237459" y="101799"/>
                </a:cubicBezTo>
                <a:cubicBezTo>
                  <a:pt x="2900570" y="86916"/>
                  <a:pt x="3730700" y="-93331"/>
                  <a:pt x="3973787" y="62111"/>
                </a:cubicBezTo>
                <a:cubicBezTo>
                  <a:pt x="4216872" y="217554"/>
                  <a:pt x="3742276" y="872397"/>
                  <a:pt x="3695975" y="103445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8" name="자유형 5127"/>
          <p:cNvSpPr/>
          <p:nvPr/>
        </p:nvSpPr>
        <p:spPr>
          <a:xfrm>
            <a:off x="3624128" y="4433095"/>
            <a:ext cx="4062526" cy="1798636"/>
          </a:xfrm>
          <a:custGeom>
            <a:avLst/>
            <a:gdLst>
              <a:gd name="connsiteX0" fmla="*/ 4063341 w 4062526"/>
              <a:gd name="connsiteY0" fmla="*/ -1985 h 1798636"/>
              <a:gd name="connsiteX1" fmla="*/ 2525449 w 4062526"/>
              <a:gd name="connsiteY1" fmla="*/ 1635123 h 1798636"/>
              <a:gd name="connsiteX2" fmla="*/ -4628 w 4062526"/>
              <a:gd name="connsiteY2" fmla="*/ 1754186 h 17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2526" h="1798636">
                <a:moveTo>
                  <a:pt x="4063341" y="-1985"/>
                </a:moveTo>
                <a:cubicBezTo>
                  <a:pt x="3807025" y="270866"/>
                  <a:pt x="3203444" y="1342428"/>
                  <a:pt x="2525449" y="1635123"/>
                </a:cubicBezTo>
                <a:cubicBezTo>
                  <a:pt x="1847454" y="1927818"/>
                  <a:pt x="417051" y="1734341"/>
                  <a:pt x="-4628" y="1754186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9" name="왼쪽 대괄호 5128"/>
          <p:cNvSpPr/>
          <p:nvPr/>
        </p:nvSpPr>
        <p:spPr>
          <a:xfrm>
            <a:off x="513953" y="4857749"/>
            <a:ext cx="138906" cy="773907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30" name="왼쪽 대괄호 5129"/>
          <p:cNvSpPr/>
          <p:nvPr/>
        </p:nvSpPr>
        <p:spPr>
          <a:xfrm>
            <a:off x="255984" y="3597672"/>
            <a:ext cx="178593" cy="2913062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31" name="오른쪽 대괄호 5130"/>
          <p:cNvSpPr/>
          <p:nvPr/>
        </p:nvSpPr>
        <p:spPr>
          <a:xfrm>
            <a:off x="4949031" y="4252515"/>
            <a:ext cx="208359" cy="1527969"/>
          </a:xfrm>
          <a:prstGeom prst="rightBracket">
            <a:avLst>
              <a:gd name="adj" fmla="val 83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32" name="TextBox 5131"/>
          <p:cNvSpPr txBox="1"/>
          <p:nvPr/>
        </p:nvSpPr>
        <p:spPr>
          <a:xfrm>
            <a:off x="5266532" y="4857750"/>
            <a:ext cx="3611563" cy="44577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27</a:t>
            </a:r>
            <a:r>
              <a:rPr lang="ko-KR" altLang="en-US" sz="1200">
                <a:latin typeface="한컴산뜻돋움"/>
                <a:ea typeface="한컴산뜻돋움"/>
              </a:rPr>
              <a:t>장 코드에 추가한 내용으로써</a:t>
            </a:r>
            <a:r>
              <a:rPr lang="en-US" altLang="ko-KR" sz="1200">
                <a:latin typeface="한컴산뜻돋움"/>
                <a:ea typeface="한컴산뜻돋움"/>
              </a:rPr>
              <a:t>,</a:t>
            </a:r>
          </a:p>
          <a:p>
            <a:pPr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추후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23.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번호에서 추가할 내용임 </a:t>
            </a:r>
          </a:p>
        </p:txBody>
      </p:sp>
      <p:sp>
        <p:nvSpPr>
          <p:cNvPr id="5133" name="TextBox 5132"/>
          <p:cNvSpPr txBox="1"/>
          <p:nvPr/>
        </p:nvSpPr>
        <p:spPr>
          <a:xfrm>
            <a:off x="5359111" y="6424952"/>
            <a:ext cx="1746251" cy="26546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800080"/>
                </a:solidFill>
              </a:rPr>
              <a:t>result: </a:t>
            </a:r>
            <a:r>
              <a:rPr lang="ko-KR" altLang="en-US" sz="1200">
                <a:solidFill>
                  <a:srgbClr val="800080"/>
                </a:solidFill>
              </a:rPr>
              <a:t>로그인 성공여부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124" name="직사각형 5123"/>
          <p:cNvSpPr txBox="1"/>
          <p:nvPr/>
        </p:nvSpPr>
        <p:spPr>
          <a:xfrm>
            <a:off x="0" y="390839"/>
            <a:ext cx="9144001" cy="44745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/member/logout.do</a:t>
            </a:r>
            <a:r>
              <a:rPr lang="en-US" altLang="ko-KR" sz="1200" b="1">
                <a:latin typeface="한컴산뜻돋움"/>
                <a:ea typeface="한컴산뜻돋움"/>
              </a:rPr>
              <a:t>", method = 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ModelAndView logout(HttpServletRequest request,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session.removeAttribute("member");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session.removeAttribute("isLogOn");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mav.setViewName("redirect:/member/listMembers.do");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/member/*Form.do"</a:t>
            </a:r>
            <a:r>
              <a:rPr lang="en-US" altLang="ko-KR" sz="1200" b="1">
                <a:latin typeface="한컴산뜻돋움"/>
                <a:ea typeface="한컴산뜻돋움"/>
              </a:rPr>
              <a:t>, method = 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ModelAndView form(@RequestParam(value= "result", required=false) String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result</a:t>
            </a:r>
            <a:r>
              <a:rPr lang="en-US" altLang="ko-KR" sz="1200" b="1">
                <a:latin typeface="한컴산뜻돋움"/>
                <a:ea typeface="한컴산뜻돋움"/>
              </a:rPr>
              <a:t>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</a:t>
            </a:r>
            <a:r>
              <a:rPr lang="ko-KR" altLang="en-US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latin typeface="한컴산뜻돋움"/>
                <a:ea typeface="한컴산뜻돋움"/>
              </a:rPr>
              <a:t> @RequestParam(value= "action", required=false) String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action</a:t>
            </a:r>
            <a:r>
              <a:rPr lang="en-US" altLang="ko-KR" sz="1200" b="1">
                <a:latin typeface="한컴산뜻돋움"/>
                <a:ea typeface="한컴산뜻돋움"/>
              </a:rPr>
              <a:t>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       HttpServletRequest request,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      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session.setAttribute("action", action);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mav.addObject("result",result);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5125" name="TextBox 5124"/>
          <p:cNvSpPr txBox="1"/>
          <p:nvPr/>
        </p:nvSpPr>
        <p:spPr>
          <a:xfrm>
            <a:off x="5727124" y="3697338"/>
            <a:ext cx="1695738" cy="54775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rgbClr val="800080"/>
                </a:solidFill>
              </a:rPr>
              <a:t>loginForm.jsp</a:t>
            </a:r>
          </a:p>
          <a:p>
            <a:pPr>
              <a:defRPr/>
            </a:pPr>
            <a:r>
              <a:rPr lang="en-US" altLang="ko-KR" sz="1500">
                <a:solidFill>
                  <a:srgbClr val="800080"/>
                </a:solidFill>
              </a:rPr>
              <a:t>memberForm.jsp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61524" y="568239"/>
            <a:ext cx="7553738" cy="268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7. src/main/resources/ </a:t>
            </a:r>
            <a:r>
              <a:rPr lang="ko-KR" altLang="en-US" sz="1200" b="1">
                <a:latin typeface="+mj-ea"/>
                <a:ea typeface="+mj-ea"/>
              </a:rPr>
              <a:t>패키지에 게시판 기능 관련 매퍼 파일인 마이바티스 관련 </a:t>
            </a:r>
            <a:r>
              <a:rPr lang="en-US" altLang="ko-KR" sz="1200" b="1">
                <a:latin typeface="+mj-ea"/>
                <a:ea typeface="+mj-ea"/>
              </a:rPr>
              <a:t>board.xml</a:t>
            </a:r>
            <a:r>
              <a:rPr lang="ko-KR" altLang="en-US" sz="1200" b="1">
                <a:latin typeface="+mj-ea"/>
                <a:ea typeface="+mj-ea"/>
              </a:rPr>
              <a:t>을 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252" y="810384"/>
            <a:ext cx="7509011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member.xml </a:t>
            </a:r>
            <a:r>
              <a:rPr lang="ko-KR" altLang="en-US" sz="1200">
                <a:latin typeface="+mj-ea"/>
                <a:ea typeface="+mj-ea"/>
              </a:rPr>
              <a:t>위에서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Copy</a:t>
            </a:r>
            <a:r>
              <a:rPr lang="ko-KR" altLang="en-US" sz="1200">
                <a:latin typeface="+mj-ea"/>
                <a:ea typeface="+mj-ea"/>
              </a:rPr>
              <a:t>를 선택하고 다시 </a:t>
            </a:r>
            <a:r>
              <a:rPr lang="en-US" altLang="ko-KR" sz="1200">
                <a:latin typeface="+mj-ea"/>
                <a:ea typeface="+mj-ea"/>
              </a:rPr>
              <a:t>Paste</a:t>
            </a:r>
            <a:r>
              <a:rPr lang="ko-KR" altLang="en-US" sz="1200">
                <a:latin typeface="+mj-ea"/>
                <a:ea typeface="+mj-ea"/>
              </a:rPr>
              <a:t>를 선택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15967" y="1192878"/>
            <a:ext cx="3822700" cy="1813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08097" y="2099659"/>
            <a:ext cx="635396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08097" y="2467407"/>
            <a:ext cx="635396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2"/>
          <p:cNvSpPr txBox="1"/>
          <p:nvPr/>
        </p:nvSpPr>
        <p:spPr>
          <a:xfrm>
            <a:off x="685852" y="3295981"/>
            <a:ext cx="7335079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복사한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member.xml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의 파일 이름을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board.xml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 변경한 후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OK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를 클릭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60348" y="3659753"/>
            <a:ext cx="3800475" cy="128016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5" name="직사각형 4"/>
          <p:cNvSpPr/>
          <p:nvPr/>
        </p:nvSpPr>
        <p:spPr>
          <a:xfrm>
            <a:off x="738533" y="3942024"/>
            <a:ext cx="506895" cy="168965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5866347" y="2785079"/>
            <a:ext cx="2152650" cy="2381250"/>
          </a:xfrm>
          <a:prstGeom prst="rect">
            <a:avLst/>
          </a:prstGeom>
          <a:noFill/>
          <a:ln w="9525">
            <a:solidFill>
              <a:srgbClr val="000000">
                <a:alpha val="100000"/>
              </a:srgbClr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877" y="558230"/>
            <a:ext cx="77326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8. board.xml </a:t>
            </a:r>
            <a:r>
              <a:rPr lang="ko-KR" altLang="en-US" sz="1200" b="1">
                <a:latin typeface="+mj-ea"/>
                <a:ea typeface="+mj-ea"/>
              </a:rPr>
              <a:t>기존 파일 내용을 삭제한 후 </a:t>
            </a:r>
            <a:r>
              <a:rPr lang="en-US" altLang="ko-KR" sz="1200" b="1">
                <a:latin typeface="+mj-ea"/>
                <a:ea typeface="+mj-ea"/>
              </a:rPr>
              <a:t>&lt;select&gt; </a:t>
            </a:r>
            <a:r>
              <a:rPr lang="ko-KR" altLang="en-US" sz="1200" b="1">
                <a:latin typeface="+mj-ea"/>
                <a:ea typeface="+mj-ea"/>
              </a:rPr>
              <a:t>태그로 </a:t>
            </a:r>
            <a:r>
              <a:rPr lang="en-US" altLang="ko-KR" sz="1200" b="1">
                <a:latin typeface="+mj-ea"/>
                <a:ea typeface="+mj-ea"/>
              </a:rPr>
              <a:t>id</a:t>
            </a:r>
            <a:r>
              <a:rPr lang="ko-KR" altLang="en-US" sz="1200" b="1">
                <a:latin typeface="+mj-ea"/>
                <a:ea typeface="+mj-ea"/>
              </a:rPr>
              <a:t>가 </a:t>
            </a:r>
            <a:r>
              <a:rPr lang="en-US" altLang="ko-KR" sz="1200" b="1">
                <a:latin typeface="+mj-ea"/>
                <a:ea typeface="+mj-ea"/>
              </a:rPr>
              <a:t>selectAllArticlesList</a:t>
            </a:r>
            <a:r>
              <a:rPr lang="ko-KR" altLang="en-US" sz="1200" b="1">
                <a:latin typeface="+mj-ea"/>
                <a:ea typeface="+mj-ea"/>
              </a:rPr>
              <a:t>인 </a:t>
            </a:r>
            <a:r>
              <a:rPr lang="en-US" altLang="ko-KR" sz="1200" b="1">
                <a:latin typeface="+mj-ea"/>
                <a:ea typeface="+mj-ea"/>
              </a:rPr>
              <a:t>SQL</a:t>
            </a:r>
            <a:r>
              <a:rPr lang="ko-KR" altLang="en-US" sz="1200" b="1">
                <a:latin typeface="+mj-ea"/>
                <a:ea typeface="+mj-ea"/>
              </a:rPr>
              <a:t>문을 추가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0" y="911543"/>
            <a:ext cx="9144000" cy="502062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&lt;?xml version="1.0" encoding="UTF-8" ?&gt;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&lt;!DOCTYPE mapper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PUBLIC "-//mybatis.org//DTD Mapper 3.0//EN"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"http://mybatis.org/dtd/mybatis-3-mapper.dtd"&gt;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&lt;mapper namespace="mapper.board"&gt;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&lt;resultMap id="articlesResult" type="articleVO"&gt;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property="level" column="level"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property="articleNO" column="articleNO"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property="parentNO" column="parentNO"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property="title" column="title"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property="content" column="content"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property="writeDate" column="writeDate"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&lt;result property="imageFileName" column="imageFileName"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&lt;/resultMap&gt;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&lt;select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selectAllArticlesList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 resultMap="articlesResult" 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SELECT level, articleNO, parentNO, title, content, writeDate, imageFileName, id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from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START WITH  parentNO=0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CONNECT BY PRIOR articleNO=parentNO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ORDER SIBLINGS BY articleNO DESC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&lt;/select&gt;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&lt;/mapper&gt;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520" y="627648"/>
            <a:ext cx="7265504" cy="265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9. modelConfig.xml</a:t>
            </a:r>
            <a:r>
              <a:rPr lang="ko-KR" altLang="en-US" sz="1200" b="1">
                <a:latin typeface="+mj-ea"/>
                <a:ea typeface="+mj-ea"/>
              </a:rPr>
              <a:t>에는 매퍼 파일에서 사용할 </a:t>
            </a:r>
            <a:r>
              <a:rPr lang="en-US" altLang="ko-KR" sz="1200" b="1">
                <a:latin typeface="+mj-ea"/>
                <a:ea typeface="+mj-ea"/>
              </a:rPr>
              <a:t>articleVO</a:t>
            </a:r>
            <a:r>
              <a:rPr lang="ko-KR" altLang="en-US" sz="1200" b="1">
                <a:latin typeface="+mj-ea"/>
                <a:ea typeface="+mj-ea"/>
              </a:rPr>
              <a:t>를 추가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9219" name="직사각형 9218"/>
          <p:cNvSpPr txBox="1"/>
          <p:nvPr/>
        </p:nvSpPr>
        <p:spPr>
          <a:xfrm>
            <a:off x="0" y="982583"/>
            <a:ext cx="9144000" cy="19202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</a:t>
            </a: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encoding</a:t>
            </a:r>
            <a:r>
              <a:rPr lang="en-US" altLang="ko-KR" sz="1200" b="1">
                <a:latin typeface="한컴산뜻돋움"/>
                <a:ea typeface="한컴산뜻돋움"/>
              </a:rPr>
              <a:t>="UTF-8" 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configuration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"-//mybatis.org//DTD Config 3.0//EN"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"http://mybatis.org/dtd/mybatis-3-config.dtd"&gt;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&lt;configuration&gt;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&lt;typeAliases&gt;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&lt;typeAlias type="com.myspring.pro30.member.vo.MemberVO"  alias="memberVO" /&gt;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&lt;typeAlias type="com.myspring.pro30.board.vo.ArticleVO"  alias="articleVO"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&lt;/typeAliases&gt;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&lt;/configuration&gt;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41682" y="627701"/>
            <a:ext cx="8060633" cy="44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10. tiles_member.xml</a:t>
            </a:r>
            <a:r>
              <a:rPr lang="ko-KR" altLang="en-US" sz="1200" b="1">
                <a:latin typeface="+mj-ea"/>
                <a:ea typeface="+mj-ea"/>
              </a:rPr>
              <a:t>을 복사해 붙여 넣은 후 파일 이름을 </a:t>
            </a:r>
            <a:r>
              <a:rPr lang="en-US" altLang="ko-KR" sz="1200" b="1">
                <a:latin typeface="+mj-ea"/>
                <a:ea typeface="+mj-ea"/>
              </a:rPr>
              <a:t>tiles_board.xml</a:t>
            </a:r>
            <a:r>
              <a:rPr lang="ko-KR" altLang="en-US" sz="1200" b="1">
                <a:latin typeface="+mj-ea"/>
                <a:ea typeface="+mj-ea"/>
              </a:rPr>
              <a:t>로 변경하여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타일즈 설정하기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기존 내용을 삭제한 후 게시판 화면 기능은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tiles_board.xml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에 설정해서 사용</a:t>
            </a:r>
            <a:endParaRPr lang="ko-KR" altLang="en-US" sz="1200" b="1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881688" y="1113060"/>
            <a:ext cx="2190750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1266"/>
          <p:cNvSpPr txBox="1"/>
          <p:nvPr/>
        </p:nvSpPr>
        <p:spPr>
          <a:xfrm>
            <a:off x="0" y="3264748"/>
            <a:ext cx="9144000" cy="209830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&lt;?xml version="1.0" encoding="UTF-8" ?&gt;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&lt;!DOCTYPE tiles-definitions PUBLIC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"-//Apache Software Foundation//DTD Tiles Configuration 2.0//EN"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"http://tiles.apache.org/dtds/tiles-config_2_0.dtd"&gt;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&lt;tiles-definitions&gt;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&lt;definition name="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/board/listArticles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 extends="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baseLayout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&lt;put-attribute name="title" value="글목록창"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&lt;put-attribute name="body" value=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"/WEB-INF/views/board/listArticles.jsp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&lt;/definition&gt;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  <a:cs typeface="함초롬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&lt;/tiles-definitions&gt;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9168" y="5104441"/>
            <a:ext cx="1010227" cy="643579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800080"/>
                </a:solidFill>
              </a:rPr>
              <a:t>.</a:t>
            </a:r>
            <a:r>
              <a:rPr lang="ko-KR" altLang="en-US" sz="1200">
                <a:solidFill>
                  <a:srgbClr val="800080"/>
                </a:solidFill>
              </a:rPr>
              <a:t>글목록창</a:t>
            </a:r>
          </a:p>
          <a:p>
            <a:pPr>
              <a:defRPr/>
            </a:pPr>
            <a:r>
              <a:rPr lang="en-US" altLang="ko-KR" sz="1200">
                <a:solidFill>
                  <a:srgbClr val="800080"/>
                </a:solidFill>
              </a:rPr>
              <a:t>.</a:t>
            </a:r>
            <a:r>
              <a:rPr lang="ko-KR" altLang="en-US" sz="1200">
                <a:solidFill>
                  <a:srgbClr val="800080"/>
                </a:solidFill>
              </a:rPr>
              <a:t>글쓰기창</a:t>
            </a:r>
          </a:p>
          <a:p>
            <a:pPr>
              <a:defRPr/>
            </a:pPr>
            <a:r>
              <a:rPr lang="en-US" altLang="ko-KR" sz="1200">
                <a:solidFill>
                  <a:srgbClr val="800080"/>
                </a:solidFill>
              </a:rPr>
              <a:t>.</a:t>
            </a:r>
            <a:r>
              <a:rPr lang="ko-KR" altLang="en-US" sz="1200">
                <a:solidFill>
                  <a:srgbClr val="800080"/>
                </a:solidFill>
              </a:rPr>
              <a:t>글상세창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36796" y="609344"/>
            <a:ext cx="7832036" cy="63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먼저 </a:t>
            </a:r>
            <a:r>
              <a:rPr lang="en-US" altLang="ko-KR" sz="1200">
                <a:latin typeface="+mj-ea"/>
                <a:ea typeface="+mj-ea"/>
              </a:rPr>
              <a:t>src/main/java </a:t>
            </a:r>
            <a:r>
              <a:rPr lang="ko-KR" altLang="en-US" sz="1200">
                <a:latin typeface="+mj-ea"/>
                <a:ea typeface="+mj-ea"/>
              </a:rPr>
              <a:t>패키지 하위에 </a:t>
            </a:r>
            <a:r>
              <a:rPr lang="en-US" altLang="ko-KR" sz="1200">
                <a:latin typeface="+mj-ea"/>
                <a:ea typeface="+mj-ea"/>
              </a:rPr>
              <a:t>board </a:t>
            </a:r>
            <a:r>
              <a:rPr lang="ko-KR" altLang="en-US" sz="1200">
                <a:latin typeface="+mj-ea"/>
                <a:ea typeface="+mj-ea"/>
              </a:rPr>
              <a:t>패키지를 만든 후 그림 </a:t>
            </a:r>
            <a:r>
              <a:rPr lang="en-US" altLang="ko-KR" sz="1200">
                <a:latin typeface="+mj-ea"/>
                <a:ea typeface="+mj-ea"/>
              </a:rPr>
              <a:t>30-8</a:t>
            </a:r>
            <a:r>
              <a:rPr lang="ko-KR" altLang="en-US" sz="1200">
                <a:latin typeface="+mj-ea"/>
                <a:ea typeface="+mj-ea"/>
              </a:rPr>
              <a:t>처럼 패키지를 구성</a:t>
            </a: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그리고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는 </a:t>
            </a:r>
            <a:r>
              <a:rPr lang="en-US" altLang="ko-KR" sz="1200">
                <a:latin typeface="+mj-ea"/>
                <a:ea typeface="+mj-ea"/>
              </a:rPr>
              <a:t>17</a:t>
            </a:r>
            <a:r>
              <a:rPr lang="ko-KR" altLang="en-US" sz="1200">
                <a:latin typeface="+mj-ea"/>
                <a:ea typeface="+mj-ea"/>
              </a:rPr>
              <a:t>장에서 실습한 게시판 관련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재사용할 것이므로 프로젝트 </a:t>
            </a:r>
            <a:r>
              <a:rPr lang="en-US" altLang="ko-KR" sz="1200">
                <a:latin typeface="+mj-ea"/>
                <a:ea typeface="+mj-ea"/>
              </a:rPr>
              <a:t>pro17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board07 </a:t>
            </a:r>
            <a:r>
              <a:rPr lang="ko-KR" altLang="en-US" sz="1200">
                <a:latin typeface="+mj-ea"/>
                <a:ea typeface="+mj-ea"/>
              </a:rPr>
              <a:t>  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폴더에 있는 </a:t>
            </a:r>
            <a:r>
              <a:rPr lang="en-US" altLang="ko-KR" sz="1200">
                <a:latin typeface="+mj-ea"/>
                <a:ea typeface="+mj-ea"/>
              </a:rPr>
              <a:t>JSP </a:t>
            </a:r>
            <a:r>
              <a:rPr lang="ko-KR" altLang="en-US" sz="1200">
                <a:latin typeface="+mj-ea"/>
                <a:ea typeface="+mj-ea"/>
              </a:rPr>
              <a:t>파일을 모두 복사해 </a:t>
            </a:r>
            <a:r>
              <a:rPr lang="en-US" altLang="ko-KR" sz="1200">
                <a:latin typeface="+mj-ea"/>
                <a:ea typeface="+mj-ea"/>
              </a:rPr>
              <a:t>views/board </a:t>
            </a:r>
            <a:r>
              <a:rPr lang="ko-KR" altLang="en-US" sz="1200">
                <a:latin typeface="+mj-ea"/>
                <a:ea typeface="+mj-ea"/>
              </a:rPr>
              <a:t>폴더에 붙여 넣기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58993" y="1434269"/>
            <a:ext cx="1768972" cy="4421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28930" y="556229"/>
            <a:ext cx="8010939" cy="64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맑은 고딕"/>
              </a:rPr>
              <a:t>1. </a:t>
            </a:r>
            <a:r>
              <a:rPr lang="ko-KR" altLang="en-US" sz="1200" b="1">
                <a:latin typeface="맑은 고딕"/>
              </a:rPr>
              <a:t>프로젝트 </a:t>
            </a:r>
            <a:r>
              <a:rPr lang="en-US" altLang="ko-KR" sz="1200" b="1">
                <a:latin typeface="맑은 고딕"/>
              </a:rPr>
              <a:t>pro30</a:t>
            </a:r>
            <a:r>
              <a:rPr lang="ko-KR" altLang="en-US" sz="1200" b="1">
                <a:latin typeface="맑은 고딕"/>
              </a:rPr>
              <a:t> </a:t>
            </a:r>
            <a:r>
              <a:rPr lang="en-US" altLang="ko-KR" sz="1200" b="1">
                <a:latin typeface="맑은 고딕"/>
              </a:rPr>
              <a:t>(spring legacy mvc</a:t>
            </a:r>
            <a:r>
              <a:rPr lang="ko-KR" altLang="en-US" sz="1200" b="1">
                <a:latin typeface="맑은 고딕"/>
              </a:rPr>
              <a:t>로 만들고 환경설정하기</a:t>
            </a:r>
            <a:r>
              <a:rPr lang="en-US" altLang="ko-KR" sz="1200" b="1">
                <a:latin typeface="맑은 고딕"/>
              </a:rPr>
              <a:t>)</a:t>
            </a:r>
            <a:endParaRPr lang="en-US" altLang="ko-KR" sz="1200">
              <a:latin typeface="맑은 고딕"/>
            </a:endParaRPr>
          </a:p>
          <a:p>
            <a:pPr lvl="0">
              <a:defRPr/>
            </a:pPr>
            <a:r>
              <a:rPr lang="en-US" altLang="ko-KR" sz="1200">
                <a:latin typeface="맑은 고딕"/>
              </a:rPr>
              <a:t>-</a:t>
            </a:r>
            <a:r>
              <a:rPr lang="ko-KR" altLang="en-US" sz="1200">
                <a:latin typeface="맑은 고딕"/>
              </a:rPr>
              <a:t> </a:t>
            </a:r>
            <a:r>
              <a:rPr lang="en-US" altLang="ko-KR" sz="1200">
                <a:latin typeface="맑은 고딕"/>
              </a:rPr>
              <a:t>pom.xml</a:t>
            </a:r>
            <a:r>
              <a:rPr lang="ko-KR" altLang="en-US" sz="1200">
                <a:latin typeface="맑은 고딕"/>
              </a:rPr>
              <a:t>의 설정</a:t>
            </a:r>
            <a:r>
              <a:rPr lang="en-US" altLang="ko-KR" sz="1200">
                <a:latin typeface="맑은 고딕"/>
              </a:rPr>
              <a:t>(</a:t>
            </a:r>
            <a:r>
              <a:rPr lang="ko-KR" altLang="en-US" sz="1200">
                <a:latin typeface="맑은 고딕"/>
              </a:rPr>
              <a:t>타일즈와 마이바티스 관련 라이브러리를 추가하기</a:t>
            </a:r>
          </a:p>
          <a:p>
            <a:pPr lvl="0">
              <a:defRPr/>
            </a:pPr>
            <a:r>
              <a:rPr lang="en-US" altLang="ko-KR" sz="1200">
                <a:latin typeface="맑은 고딕"/>
              </a:rPr>
              <a:t>-</a:t>
            </a:r>
            <a:r>
              <a:rPr lang="ko-KR" altLang="en-US" sz="1200">
                <a:latin typeface="맑은 고딕"/>
              </a:rPr>
              <a:t> 오라클</a:t>
            </a:r>
            <a:r>
              <a:rPr lang="en-US" altLang="ko-KR" sz="1200">
                <a:latin typeface="맑은 고딕"/>
              </a:rPr>
              <a:t>db </a:t>
            </a:r>
            <a:r>
              <a:rPr lang="ko-KR" altLang="en-US" sz="1200">
                <a:latin typeface="맑은 고딕"/>
              </a:rPr>
              <a:t>드라이버 설치 </a:t>
            </a:r>
            <a:r>
              <a:rPr lang="en-US" altLang="ko-KR" sz="1200">
                <a:latin typeface="맑은 고딕"/>
              </a:rPr>
              <a:t>(</a:t>
            </a:r>
            <a:r>
              <a:rPr lang="ko-KR" altLang="en-US" sz="1200">
                <a:latin typeface="맑은 고딕"/>
              </a:rPr>
              <a:t>오픈소스가 아니라서 별도 설치 필요</a:t>
            </a:r>
            <a:r>
              <a:rPr lang="en-US" altLang="ko-KR" sz="1200">
                <a:latin typeface="맑은 고딕"/>
              </a:rPr>
              <a:t>)</a:t>
            </a:r>
          </a:p>
        </p:txBody>
      </p:sp>
      <p:sp>
        <p:nvSpPr>
          <p:cNvPr id="1027" name="직사각형 1026"/>
          <p:cNvSpPr txBox="1"/>
          <p:nvPr/>
        </p:nvSpPr>
        <p:spPr>
          <a:xfrm>
            <a:off x="549910" y="1439327"/>
            <a:ext cx="6147067" cy="4660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&lt;!-- 마이바티스 --&gt;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&lt;groupId&gt;commons-beanutils&lt;/groupId&gt;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&lt;artifactId&gt;commons-beanutils&lt;/artifactId&gt;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&lt;version&gt;1.8.0&lt;/version&gt;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&lt;groupId&gt;commons-dbcp&lt;/groupId&gt;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&lt;artifactId&gt;commons-dbcp&lt;/artifactId&gt;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&lt;version&gt;1.2.2&lt;/version&gt;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&lt;groupId&gt;cglib&lt;/groupId&gt;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&lt;artifactId&gt;cglib-nodep&lt;/artifactId&gt;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&lt;version&gt;2.2&lt;/version&gt;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&lt;groupId&gt;org.mybatis&lt;/groupId&gt;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&lt;artifactId&gt;mybatis&lt;/artifactId&gt;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&lt;version&gt;3.1.0&lt;/version&gt;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&lt;groupId&gt;org.mybatis&lt;/groupId&gt;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&lt;artifactId&gt;mybatis-spring&lt;/artifactId&gt;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&lt;version&gt;1.1.0&lt;/version&gt;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</p:txBody>
      </p:sp>
      <p:sp>
        <p:nvSpPr>
          <p:cNvPr id="1028" name="직사각형 1027"/>
          <p:cNvSpPr txBox="1"/>
          <p:nvPr/>
        </p:nvSpPr>
        <p:spPr>
          <a:xfrm>
            <a:off x="3699591" y="1613512"/>
            <a:ext cx="4819332" cy="28327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&lt;!-- 타일즈 관련 라이브러리 --&gt;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&lt;groupId&gt;org.apache.tiles&lt;/groupId&gt;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&lt;artifactId&gt;tiles-core&lt;/artifactId&gt;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&lt;version&gt;2.2.2&lt;/version&gt;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&lt;groupId&gt;org.apache.tiles&lt;/groupId&gt;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&lt;artifactId&gt;tiles-jsp&lt;/artifactId&gt;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&lt;version&gt;2.2.2&lt;/version&gt;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&lt;dependency&gt;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&lt;groupId&gt;org.apache.tiles&lt;/groupId&gt;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&lt;artifactId&gt;tiles-servlet&lt;/artifactId&gt;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&lt;version&gt;2.2.2&lt;/version&gt;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&lt;/dependency&gt;</a:t>
            </a:r>
          </a:p>
        </p:txBody>
      </p:sp>
      <p:pic>
        <p:nvPicPr>
          <p:cNvPr id="1029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792181" y="4557625"/>
            <a:ext cx="1704975" cy="20669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963" y="637519"/>
            <a:ext cx="7633252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컨트롤러 클래스인 </a:t>
            </a:r>
            <a:r>
              <a:rPr lang="en-US" altLang="ko-KR" sz="1200">
                <a:latin typeface="+mj-ea"/>
                <a:ea typeface="+mj-ea"/>
              </a:rPr>
              <a:t>BoardControllerImpl</a:t>
            </a:r>
            <a:r>
              <a:rPr lang="ko-KR" altLang="en-US" sz="1200">
                <a:latin typeface="+mj-ea"/>
                <a:ea typeface="+mj-ea"/>
              </a:rPr>
              <a:t>를 다음과 같이 작성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브라우저에서 요청하면 모든 글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정보를 조회한 후 </a:t>
            </a:r>
            <a:r>
              <a:rPr lang="en-US" altLang="ko-KR" sz="1200">
                <a:latin typeface="+mj-ea"/>
                <a:ea typeface="+mj-ea"/>
              </a:rPr>
              <a:t>ModelAndView </a:t>
            </a:r>
            <a:r>
              <a:rPr lang="ko-KR" altLang="en-US" sz="1200">
                <a:latin typeface="+mj-ea"/>
                <a:ea typeface="+mj-ea"/>
              </a:rPr>
              <a:t>객체에 바인딩하여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전달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3315" name="직사각형 8194"/>
          <p:cNvSpPr txBox="1"/>
          <p:nvPr/>
        </p:nvSpPr>
        <p:spPr>
          <a:xfrm>
            <a:off x="0" y="1169113"/>
            <a:ext cx="9144001" cy="556982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package com.myspring.pro30.board.controller;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java.io.File;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java.util.Enumeration;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java.util.HashMap;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java.util.Iterator;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org.apache.commons.io.FileUtils;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org.springframework.context.annotation.EnableAspectJAutoProxy;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org.springframework.http.HttpHeaders;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org.springframework.http.HttpStatus;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org.springframework.http.ResponseEntity;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org.springframework.stereotype.Controller;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org.springframework.web.bind.annotation.RequestMapping;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org.springframework.web.bind.annotation.RequestMethod;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org.springframework.web.bind.annotation.RequestParam;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org.springframework.web.bind.annotation.ResponseBody;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org.springframework.web.multipart.MultipartFile;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org.springframework.web.multipart.MultipartHttpServletRequest;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org.springframework.web.servlet.ModelAndView;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com.myspring.pro30.board.service.BoardService;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com.myspring.pro30.board.vo.ArticleVO;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com.myspring.pro30.board.vo.ImageVO;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com.myspring.pro30.member.vo.MemberVO;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설정하기</a:t>
            </a:r>
            <a:endParaRPr lang="ko-KR" altLang="en-US" sz="2800" b="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0" y="467121"/>
            <a:ext cx="9144001" cy="3379074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@Controller("boardController")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public class BoardControllerImpl  implements BoardController{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private static final String ARTICLE_IMAGE_REPO = "C:\\board\\article_image";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@Autowired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private BoardService boardService;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@Autowired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private ArticleVO articleVO;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@RequestMapping(value= 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/board/listArticles.do</a:t>
            </a: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", method = {RequestMethod.GET, RequestMethod.POST})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ModelAndView listArticles(HttpServletRequest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String viewName = (String)request.getAttribute("viewName");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List articlesList =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boardService.listArticles();</a:t>
            </a: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ModelAndView mav = new ModelAndView(viewName);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mav.addObject("articlesList", articlesList);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mav;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}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194"/>
          <p:cNvSpPr txBox="1"/>
          <p:nvPr/>
        </p:nvSpPr>
        <p:spPr>
          <a:xfrm>
            <a:off x="0" y="1010800"/>
            <a:ext cx="9144001" cy="4836399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package com.myspring.pro30.board.service;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java.util.HashMap;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java.util.Map;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org.springframework.beans.factory.annotation.Autowired;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org.springframework.stereotype.Service;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org.springframework.transaction.annotation.Propagation;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org.springframework.transaction.annotation.Transactional;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com.myspring.pro30.board.dao.BoardDAO;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com.myspring.pro30.board.vo.ArticleVO;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import com.myspring.pro30.board.vo.ImageVO;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@Service("boardService")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@Transactional(propagation = Propagation.REQUIRED)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public class BoardServiceImpl  implements BoardService{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@Autowired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BoardDAO boardDAO;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List&lt;ArticleVO&gt; listArticles() throws Exception{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List&lt;ArticleVO&gt; articlesList =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boardDAO.selectAllArticlesList();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    </a:t>
            </a:r>
            <a:r>
              <a:rPr lang="ko-KR" altLang="en-US" sz="1200" b="1">
                <a:latin typeface="한컴산뜻돋움"/>
                <a:ea typeface="한컴산뜻돋움"/>
                <a:cs typeface="함초롬돋움"/>
              </a:rPr>
              <a:t>       </a:t>
            </a: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return articlesList;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}</a:t>
            </a:r>
          </a:p>
        </p:txBody>
      </p:sp>
      <p:sp>
        <p:nvSpPr>
          <p:cNvPr id="8196" name="TextBox 2"/>
          <p:cNvSpPr txBox="1"/>
          <p:nvPr/>
        </p:nvSpPr>
        <p:spPr>
          <a:xfrm>
            <a:off x="586651" y="588514"/>
            <a:ext cx="7166113" cy="26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13.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서비스 클래스에서는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boardDAO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의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selectAllArticlesList()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메서드를 호출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197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564" y="578074"/>
            <a:ext cx="76233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14. DAO </a:t>
            </a:r>
            <a:r>
              <a:rPr lang="ko-KR" altLang="en-US" sz="1200" b="1">
                <a:latin typeface="+mj-ea"/>
                <a:ea typeface="+mj-ea"/>
              </a:rPr>
              <a:t>클래스는 다시 매퍼 파일인 </a:t>
            </a:r>
            <a:r>
              <a:rPr lang="en-US" altLang="ko-KR" sz="1200" b="1">
                <a:latin typeface="+mj-ea"/>
                <a:ea typeface="+mj-ea"/>
              </a:rPr>
              <a:t>board.xml</a:t>
            </a:r>
            <a:r>
              <a:rPr lang="ko-KR" altLang="en-US" sz="1200" b="1">
                <a:latin typeface="+mj-ea"/>
                <a:ea typeface="+mj-ea"/>
              </a:rPr>
              <a:t>에서 지정한 </a:t>
            </a:r>
            <a:r>
              <a:rPr lang="en-US" altLang="ko-KR" sz="1200" b="1">
                <a:latin typeface="+mj-ea"/>
                <a:ea typeface="+mj-ea"/>
              </a:rPr>
              <a:t>id</a:t>
            </a:r>
            <a:r>
              <a:rPr lang="ko-KR" altLang="en-US" sz="1200" b="1">
                <a:latin typeface="+mj-ea"/>
                <a:ea typeface="+mj-ea"/>
              </a:rPr>
              <a:t>로 </a:t>
            </a:r>
            <a:r>
              <a:rPr lang="en-US" altLang="ko-KR" sz="1200" b="1">
                <a:latin typeface="+mj-ea"/>
                <a:ea typeface="+mj-ea"/>
              </a:rPr>
              <a:t>SQL</a:t>
            </a:r>
            <a:r>
              <a:rPr lang="ko-KR" altLang="en-US" sz="1200" b="1">
                <a:latin typeface="+mj-ea"/>
                <a:ea typeface="+mj-ea"/>
              </a:rPr>
              <a:t>문을 실행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15363" name="직사각형 8194"/>
          <p:cNvSpPr txBox="1"/>
          <p:nvPr/>
        </p:nvSpPr>
        <p:spPr>
          <a:xfrm>
            <a:off x="0" y="1010799"/>
            <a:ext cx="9144001" cy="48364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package com.myspring.pro30.board.dao;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java.util.Map;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org.apache.ibatis.session.SqlSession;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org.springframework.dao.DataAccessException;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org.springframework.stereotype.Repository;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com.myspring.pro30.board.vo.ArticleVO;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com.myspring.pro30.board.vo.ImageVO;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@Repository("boardDAO")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public class BoardDAOImpl implements BoardDAO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@Autowired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SqlSession 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public List selectAllArticlesList()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List&lt;ArticleVO&gt; articlesList = sqlSession.selectList("mapper.board.selectAllArticlesList");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return articlesList;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642" y="577884"/>
            <a:ext cx="7593495" cy="26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15. </a:t>
            </a:r>
            <a:r>
              <a:rPr lang="ko-KR" altLang="en-US" sz="1200" b="1">
                <a:latin typeface="+mj-ea"/>
                <a:ea typeface="+mj-ea"/>
              </a:rPr>
              <a:t>글 정보를 저장할 </a:t>
            </a:r>
            <a:r>
              <a:rPr lang="en-US" altLang="ko-KR" sz="1200" b="1">
                <a:latin typeface="+mj-ea"/>
                <a:ea typeface="+mj-ea"/>
              </a:rPr>
              <a:t>ArticleVO </a:t>
            </a:r>
            <a:r>
              <a:rPr lang="ko-KR" altLang="en-US" sz="1200" b="1">
                <a:latin typeface="+mj-ea"/>
                <a:ea typeface="+mj-ea"/>
              </a:rPr>
              <a:t>클래스를 다음과 같이 작성</a:t>
            </a:r>
          </a:p>
        </p:txBody>
      </p:sp>
      <p:sp>
        <p:nvSpPr>
          <p:cNvPr id="16387" name="직사각형 8194"/>
          <p:cNvSpPr txBox="1"/>
          <p:nvPr/>
        </p:nvSpPr>
        <p:spPr>
          <a:xfrm>
            <a:off x="-1" y="924718"/>
            <a:ext cx="9144001" cy="575040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package com.myspring.pro30.board.vo;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java.io.UnsupportedEncodingException;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java.net.URLDecoder;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java.net.URLEncoder;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java.sql.Date;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import org.springframework.stereotype.Component;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  <a:cs typeface="함초롬돋움"/>
              </a:rPr>
              <a:t>@Component("articleVO")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public class ArticleVO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int  level;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int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int parentNO;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String title;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String content;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String imageFileName;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String id;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private Date  writeDate;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public ArticleVO()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System.out.println("ArticleVO 생성자");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public int getArticleNO()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public void setArticleNO(int articleNO)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this.articleNO =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public int getParentNO()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	return parentNO;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스프링으로 답변형 게시판 만들기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설정하기</a:t>
            </a:r>
            <a:endParaRPr lang="ko-KR" altLang="en-US" sz="2800" b="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0" y="0"/>
            <a:ext cx="9144001" cy="684657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setParentNO(int parentNO)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this.parentNO = parentNO;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int getLevel()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level;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setLevel(int level)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this.level = level;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String getTitle()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title;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setTitle(String title)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this.title = title;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String getContent()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content;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setContent(String content)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this.content = content;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String getImageFileName()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if (imageFileName != null &amp;&amp; imageFileName.length()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	imageFileName = URLDecoder.decode(imageFileName, 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} catch (UnsupportedEncodingException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e.printStackTrace();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스프링으로 답변형 게시판 만들기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설정하기</a:t>
            </a:r>
            <a:endParaRPr lang="ko-KR" altLang="en-US" sz="2800" b="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0" y="0"/>
            <a:ext cx="9144001" cy="557022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imageFileName;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setImageFileName(String imageFileName)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if(imageFileName!= null &amp;&amp; imageFileName.length()!=0)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	this.imageFileName = URLEncoder.encode(imageFileName,"UTF-8");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} catch (UnsupportedEncodingException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	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String getId()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setId(String id)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this.id =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Date getWriteDate()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return writeDate;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public void setWriteDate(Date writeDate)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	this.writeDate = writeDate;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}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553" y="569231"/>
            <a:ext cx="7563678" cy="267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16. </a:t>
            </a:r>
            <a:r>
              <a:rPr lang="ko-KR" altLang="en-US" sz="1200" b="1">
                <a:latin typeface="+mj-ea"/>
                <a:ea typeface="+mj-ea"/>
              </a:rPr>
              <a:t>글목록창에 해당하는 </a:t>
            </a:r>
            <a:r>
              <a:rPr lang="en-US" altLang="ko-KR" sz="1200" b="1">
                <a:latin typeface="+mj-ea"/>
                <a:ea typeface="+mj-ea"/>
              </a:rPr>
              <a:t>listArticles.jsp</a:t>
            </a:r>
            <a:r>
              <a:rPr lang="ko-KR" altLang="en-US" sz="1200" b="1">
                <a:latin typeface="+mj-ea"/>
                <a:ea typeface="+mj-ea"/>
              </a:rPr>
              <a:t>를 작성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17412" name="직사각형 8194"/>
          <p:cNvSpPr txBox="1"/>
          <p:nvPr/>
        </p:nvSpPr>
        <p:spPr>
          <a:xfrm>
            <a:off x="0" y="798115"/>
            <a:ext cx="9144001" cy="612465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pageEncoding="UTF-8" 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&lt;c:set var="contextPath"  value="${pageContext.request.contextPath}"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%&gt;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&lt;style&gt;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.cls1 {text-decoration:none;}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.cls2{text-align:center; font-size:30px;}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&lt;/style&gt;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&lt;title&gt;글목록창&lt;/title&gt;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&lt;table align="center" border="1"  width="80%"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&lt;tr height="10" align="center"  bgcolor="lightgreen"&gt;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&lt;td &gt;글번호&lt;/td&gt;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&lt;td &gt;작성자&lt;/td&gt;    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&lt;td &gt;제목&lt;/td&gt;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&lt;td &gt;작성일&lt;/td&gt;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&lt;c:choose&gt;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&lt;c:when test="${articlesList ==null }"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&lt;tr  height="10"&gt;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&lt;td colspan="4"&gt;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   &lt;p align="center"&gt;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      &lt;b&gt;&lt;span style="font-size:9pt;"&gt;등록된 글이 없습니다.&lt;/span&gt;&lt;/b&gt;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  &lt;/p&gt;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마이바티스 관련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XML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설정하기</a:t>
            </a:r>
            <a:endParaRPr lang="ko-KR" altLang="en-US" sz="2800" b="0" spc="-89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0" y="462914"/>
            <a:ext cx="9144001" cy="5932170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&lt;/td&gt;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&lt;/c:when&gt;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&lt;c:when test="${articlesList !=null }"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&lt;c:forEach  var="article" items="${articlesList }" varStatus="articleNum"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 &lt;tr align="center"&gt;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&lt;td width="5%"&gt;${articleNum.count}&lt;/td&gt;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&lt;td width="10%"&gt;${article.id 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&lt;td align='left'  width="35%"&gt;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&lt;span style="padding-right:30px"&gt;&lt;/span&gt;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&lt;c:choose&gt;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&lt;c:when test='${article.level &gt; 1 }'&gt;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&lt;c:forEach begin="1" end="${article.level }" step="1"&gt;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     &lt;span style="padding-left:20px"&gt;&lt;/span&gt;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&lt;/c:forEach&gt;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&lt;span style="font-size:12px;"&gt;[답변]&lt;/span&gt;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               &lt;a class='cls1' href="${contextPath}/board/viewArticle.do?articleNO=${article.articleNO}"&gt;${article.title}&lt;/a&gt;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 &lt;/c:when&gt;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 &lt;c:otherwise&gt;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   &lt;a class='cls1' href="${contextPath}/board/viewArticle.do?articleNO=${article.articleNO}"&gt;${article.title }&lt;/a&gt;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  &lt;/c:otherwise&gt;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      &lt;/c:choose&gt;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  &lt;td  width="10%"&gt;${article.writeDate}&lt;/td&gt;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	&lt;/tr&gt;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&lt;/c:forEach&gt;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 &lt;/c:when&gt;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    &lt;/c:choose&gt;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&lt;/table&gt;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  <a:cs typeface="함초롬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답변형 게시판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565" y="558179"/>
            <a:ext cx="7663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17. </a:t>
            </a:r>
            <a:r>
              <a:rPr lang="ko-KR" altLang="en-US" sz="1200" b="1">
                <a:latin typeface="+mj-ea"/>
                <a:ea typeface="+mj-ea"/>
              </a:rPr>
              <a:t>왼쪽 메뉴의 각 항목을 클릭할 경우 해당 목록창으로 이동하도록 </a:t>
            </a:r>
            <a:r>
              <a:rPr lang="en-US" altLang="ko-KR" sz="1200" b="1">
                <a:latin typeface="+mj-ea"/>
                <a:ea typeface="+mj-ea"/>
              </a:rPr>
              <a:t>side.jsp </a:t>
            </a:r>
            <a:r>
              <a:rPr lang="ko-KR" altLang="en-US" sz="1200" b="1">
                <a:latin typeface="+mj-ea"/>
                <a:ea typeface="+mj-ea"/>
              </a:rPr>
              <a:t>작성</a:t>
            </a:r>
          </a:p>
        </p:txBody>
      </p:sp>
      <p:sp>
        <p:nvSpPr>
          <p:cNvPr id="18436" name="직사각형 8194"/>
          <p:cNvSpPr txBox="1"/>
          <p:nvPr/>
        </p:nvSpPr>
        <p:spPr>
          <a:xfrm>
            <a:off x="0" y="922813"/>
            <a:ext cx="9144002" cy="593518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%&gt;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&lt;c:set var="contextPath"  value="${pageContext.request.contextPath}"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  <a:cs typeface="함초롬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&lt;style&gt;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.no-underline{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   text-decoration:none;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&lt;/style&gt;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  &lt;title&gt;사이드 메뉴&lt;/title&gt;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&lt;h1&gt;사이드 메뉴&lt;/h1&gt;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&lt;h1&gt;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  <a:cs typeface="함초롬돋움"/>
              </a:rPr>
              <a:t>	&lt;a href="${contextPath}/member/listMembers.do"  class="no-underline"&gt;회원관리&lt;/a&gt;&lt;br&gt;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  <a:cs typeface="함초롬돋움"/>
              </a:rPr>
              <a:t>		&lt;a href="${contextPath}/board/listArticles.do"  class="no-underline"&gt;게시판관리&lt;/a&gt;&lt;br&gt;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  <a:cs typeface="함초롬돋움"/>
              </a:rPr>
              <a:t>		&lt;a href="#"  class="no-underline"&gt;상품관리&lt;/a&gt;&lt;br&gt;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  <a:cs typeface="함초롬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0" y="922655"/>
            <a:ext cx="9144000" cy="5935345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&lt;beans:beans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xmlns="http://www.springframework.org/schema/mvc"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xmlns:beans="http://www.springframework.org/schema/beans"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xmlns:mvc="http://www.springframework.org/schema/mvc"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xsi:schemaLocation="http://www.springframework.org/schema/mvc http://www.springframework.org/schema/mvc/spring-mvc.xsd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http://www.springframework.org/schema/beans http://www.springframework.org/schema/beans/spring-beans.xsd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http://www.springframework.org/schema/context http://www.springframework.org/schema/context/spring-context.xsd"&gt;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&lt;!-- DispatcherServlet Context: defines this servlet's request-processing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infrastructure --&gt;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&lt;!-- Enables the Spring MVC @Controller programming model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&lt;annotation-driven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&lt;!-- Handles HTTP GET requests for /resources/** by efficiently serving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up static resources in the ${webappRoot}/resources directory --&gt;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&lt;resources mapping="/resources/**" location="/resources/"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&lt;!--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Resolves views selected for rendering by @Controllers to .jsp resources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in the /WEB-INF/views directory --&gt;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&lt;!--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&lt;beans:bean class="org.springframework.web.servlet.view.InternalResourceViewResolver"&gt;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&lt;beans:property name="prefix" value="/WEB-INF/views/" /&gt;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	&lt;beans:property name="suffix" value=".jsp" /&gt;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	&lt;/beans:bean&gt;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--&gt;</a:t>
            </a:r>
          </a:p>
        </p:txBody>
      </p:sp>
      <p:pic>
        <p:nvPicPr>
          <p:cNvPr id="18" name="그림 1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023246" y="1111242"/>
            <a:ext cx="1943100" cy="1133475"/>
          </a:xfrm>
          <a:prstGeom prst="rect">
            <a:avLst/>
          </a:prstGeom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</p:pic>
      <p:sp>
        <p:nvSpPr>
          <p:cNvPr id="19" name="TextBox 2"/>
          <p:cNvSpPr txBox="1"/>
          <p:nvPr/>
        </p:nvSpPr>
        <p:spPr>
          <a:xfrm>
            <a:off x="596347" y="474419"/>
            <a:ext cx="7951304" cy="44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2. servlet-context.xml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설정하기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 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타일즈 사용에 따른 기존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ViewResolver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주석처리하고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,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pom.xml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에 설정한 라이브러리 관련 빈 설정하기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 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46721" y="597763"/>
            <a:ext cx="7742579" cy="26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18. http://localhost:8090/pro30/main.do</a:t>
            </a:r>
            <a:r>
              <a:rPr lang="ko-KR" altLang="en-US" sz="1200" b="1">
                <a:latin typeface="+mj-ea"/>
                <a:ea typeface="+mj-ea"/>
              </a:rPr>
              <a:t>로 요청하면 메인 페이지가 나타남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74078" y="904527"/>
            <a:ext cx="5943600" cy="214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2"/>
          <p:cNvSpPr txBox="1"/>
          <p:nvPr/>
        </p:nvSpPr>
        <p:spPr>
          <a:xfrm>
            <a:off x="338362" y="3152001"/>
            <a:ext cx="7464287" cy="265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    -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왼쪽 메뉴에 있는 게시판관리를 클릭하면 글목록창이 나타남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74795" y="3429000"/>
            <a:ext cx="6591420" cy="3359428"/>
          </a:xfrm>
          <a:prstGeom prst="rect">
            <a:avLst/>
          </a:prstGeom>
          <a:noFill/>
          <a:ln w="9525">
            <a:solidFill>
              <a:srgbClr val="000000">
                <a:alpha val="100000"/>
              </a:srgbClr>
            </a:solidFill>
            <a:miter/>
          </a:ln>
        </p:spPr>
      </p:pic>
      <p:sp>
        <p:nvSpPr>
          <p:cNvPr id="15" name="직사각형 3"/>
          <p:cNvSpPr/>
          <p:nvPr/>
        </p:nvSpPr>
        <p:spPr>
          <a:xfrm>
            <a:off x="994344" y="4509519"/>
            <a:ext cx="646044" cy="188843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15" y="578730"/>
            <a:ext cx="7682947" cy="45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19.</a:t>
            </a:r>
            <a:r>
              <a:rPr lang="ko-KR" altLang="en-US" sz="1200" b="1">
                <a:latin typeface="+mj-ea"/>
                <a:ea typeface="+mj-ea"/>
              </a:rPr>
              <a:t> 게시판 새글 추가하기에 관련한 환경설정하기</a:t>
            </a:r>
          </a:p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  </a:t>
            </a:r>
            <a:r>
              <a:rPr lang="en-US" altLang="ko-KR" sz="1200" b="1">
                <a:latin typeface="+mj-ea"/>
                <a:ea typeface="+mj-ea"/>
              </a:rPr>
              <a:t>- </a:t>
            </a:r>
            <a:r>
              <a:rPr lang="ko-KR" altLang="en-US" sz="1200">
                <a:latin typeface="+mj-ea"/>
                <a:ea typeface="+mj-ea"/>
              </a:rPr>
              <a:t>파일 업로드와 관련된 </a:t>
            </a:r>
            <a:r>
              <a:rPr lang="en-US" altLang="ko-KR" sz="1200">
                <a:latin typeface="+mj-ea"/>
                <a:ea typeface="+mj-ea"/>
              </a:rPr>
              <a:t>pom.xml</a:t>
            </a:r>
            <a:r>
              <a:rPr lang="ko-KR" altLang="en-US" sz="1200">
                <a:latin typeface="+mj-ea"/>
                <a:ea typeface="+mj-ea"/>
              </a:rPr>
              <a:t>에 파일 첨부 기능과 관련된 라이브러리를 설정</a:t>
            </a:r>
          </a:p>
        </p:txBody>
      </p:sp>
      <p:sp>
        <p:nvSpPr>
          <p:cNvPr id="21507" name="직사각형 1026"/>
          <p:cNvSpPr txBox="1"/>
          <p:nvPr/>
        </p:nvSpPr>
        <p:spPr>
          <a:xfrm>
            <a:off x="0" y="1101983"/>
            <a:ext cx="9144000" cy="191156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&lt;!-- 파일 업로드 --&gt;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&lt;dependency&gt;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&lt;groupId&gt;commons-fileupload&lt;/groupId&gt;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&lt;artifactId&gt;commons-fileupload&lt;/artifactId&gt;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&lt;version&gt;1.2.1&lt;/version&gt;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&lt;/dependency&gt;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&lt;dependency&gt;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&lt;groupId&gt;commons-io&lt;/groupId&gt;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&lt;artifactId&gt;commons-io&lt;/artifactId&gt;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&lt;version&gt;1.4&lt;/version&gt;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&lt;/dependency&gt;</a:t>
            </a:r>
          </a:p>
        </p:txBody>
      </p:sp>
      <p:sp>
        <p:nvSpPr>
          <p:cNvPr id="21508" name="TextBox 2"/>
          <p:cNvSpPr txBox="1"/>
          <p:nvPr/>
        </p:nvSpPr>
        <p:spPr>
          <a:xfrm>
            <a:off x="586409" y="3290500"/>
            <a:ext cx="7692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servlet-context.xml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에 다중 파일 업로드 기능을 위한 멀티파트 리졸버 빈을 설정합니다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509" name="직사각형 22530"/>
          <p:cNvSpPr txBox="1"/>
          <p:nvPr/>
        </p:nvSpPr>
        <p:spPr>
          <a:xfrm>
            <a:off x="0" y="3635046"/>
            <a:ext cx="9144000" cy="1550474"/>
          </a:xfrm>
          <a:prstGeom prst="rect">
            <a:avLst/>
          </a:prstGeom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&lt;!-- 멀티파트 리졸버 --&gt;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&lt;beans:bean id="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multipartResolver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class="org.springframework.web.multipart.commons.CommonsMultipartResolver"&gt;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&lt;beans:property name="maxUploadSize" value="52428800"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&lt;beans:property name="maxInMemorySize" value="52428800"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&lt;beans:property name="defaultEncoding" value="utf-8"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&lt;/beans:bean&gt;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&lt;/beans:beans&gt;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9329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답변형 게시판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3555" name="직사각형 22530"/>
          <p:cNvSpPr txBox="1"/>
          <p:nvPr/>
        </p:nvSpPr>
        <p:spPr>
          <a:xfrm>
            <a:off x="0" y="476250"/>
            <a:ext cx="9144000" cy="57511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&lt;?xml version="1.0" encoding="UTF-8" ?&gt;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mapper  PUBLIC "-//mybatis.org//DTD Mapper 3.0//EN"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"http://mybatis.org/dtd/mybatis-3-mapper.dtd"&gt;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&lt;mapper namespace="mapper.board"&gt;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&lt;resultMap id="articlesResult" type="articleVO"&gt;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property="level" column="level"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property="articleNO" column="articleNO"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property="parentNO" column="parentNO"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property="title" column="title"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property="content" column="content"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property="writeDate" column="writeDate"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&lt;result property="imageFileName" column="imageFileName"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&lt;/resultMap&gt;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&lt;select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selectAllArticlesList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resultMap="articlesResult" 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	             SELECT level, articleNO, parentNO, title, content, writeDate, imageFileName, id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		 from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		 START WITH  parentNO=0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		 CONNECT BY PRIOR articleNO=parentNO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		 ORDER SIBLINGS BY articleNO DESC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&lt;/select&gt;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&lt;!--단일이미지 추가  --&gt;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&lt;insert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insertNewArticle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 parameterType="java.util.Map"&gt;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INSERT into t_board(articleNO,  title, content, imageFileName, id)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VALUES(#{articleNO},#{title},#{content}, #{imageFileName}, #{id})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]]&gt;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&lt;/insert&gt;</a:t>
            </a:r>
          </a:p>
        </p:txBody>
      </p:sp>
      <p:sp>
        <p:nvSpPr>
          <p:cNvPr id="23556" name="직사각형 22530"/>
          <p:cNvSpPr txBox="1"/>
          <p:nvPr/>
        </p:nvSpPr>
        <p:spPr>
          <a:xfrm>
            <a:off x="2222499" y="5854065"/>
            <a:ext cx="6921501" cy="100393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&lt;select id="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selectNewArticleNO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resultType="int"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SELECT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nvl(max(articleNO), 0)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+ 1 from t_board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&lt;/select&gt;</a:t>
            </a:r>
          </a:p>
        </p:txBody>
      </p:sp>
      <p:sp>
        <p:nvSpPr>
          <p:cNvPr id="23557" name="TextBox 23556"/>
          <p:cNvSpPr txBox="1"/>
          <p:nvPr/>
        </p:nvSpPr>
        <p:spPr>
          <a:xfrm>
            <a:off x="5107783" y="561577"/>
            <a:ext cx="3688953" cy="17320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DB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에서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nvl(a, b)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함수는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만약 a의 값이 NULL 이라면 b의 값을 반환하고, a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가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 NULL이 아니면 </a:t>
            </a:r>
          </a:p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그냥 a의 값을 반환한다.</a:t>
            </a:r>
          </a:p>
          <a:p>
            <a:pPr>
              <a:defRPr/>
            </a:pPr>
            <a:endParaRPr lang="en-US" altLang="ko-KR" sz="1200" b="1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따라서 가장 큰 글번호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(articleNO)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가 만약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null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이면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0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으로 반환한다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최종적으로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1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이 된다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글번호가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null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이란 것은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db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테이블 생성 시 레코드 없이 테이블이 생성된 상태에서 프로젝트를 진행하면 발생할 수 있는 일이다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혹은 게시판 글을 모두 삭제할 경우 해당된다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.</a:t>
            </a:r>
          </a:p>
        </p:txBody>
      </p:sp>
      <p:sp>
        <p:nvSpPr>
          <p:cNvPr id="23559" name="자유형 23558"/>
          <p:cNvSpPr/>
          <p:nvPr/>
        </p:nvSpPr>
        <p:spPr>
          <a:xfrm>
            <a:off x="4362288" y="2292547"/>
            <a:ext cx="3723842" cy="3903920"/>
          </a:xfrm>
          <a:custGeom>
            <a:avLst/>
            <a:gdLst>
              <a:gd name="connsiteX0" fmla="*/ -2219 w 3723842"/>
              <a:gd name="connsiteY0" fmla="*/ 3904656 h 3903920"/>
              <a:gd name="connsiteX1" fmla="*/ 3331531 w 3723842"/>
              <a:gd name="connsiteY1" fmla="*/ 1771452 h 3903920"/>
              <a:gd name="connsiteX2" fmla="*/ 3698641 w 3723842"/>
              <a:gd name="connsiteY2" fmla="*/ -4563 h 390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3842" h="3903920">
                <a:moveTo>
                  <a:pt x="-2219" y="3904656"/>
                </a:moveTo>
                <a:cubicBezTo>
                  <a:pt x="553406" y="3549122"/>
                  <a:pt x="2714721" y="2422989"/>
                  <a:pt x="3331531" y="1771452"/>
                </a:cubicBezTo>
                <a:cubicBezTo>
                  <a:pt x="3948340" y="1119916"/>
                  <a:pt x="3637455" y="291439"/>
                  <a:pt x="3698641" y="-4563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60" name="TextBox 23559"/>
          <p:cNvSpPr txBox="1"/>
          <p:nvPr/>
        </p:nvSpPr>
        <p:spPr>
          <a:xfrm>
            <a:off x="5127230" y="2496343"/>
            <a:ext cx="3631406" cy="4505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오류가 발생하면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SELECT max(articleNO)+1 from t_board</a:t>
            </a:r>
          </a:p>
        </p:txBody>
      </p:sp>
      <p:sp>
        <p:nvSpPr>
          <p:cNvPr id="23561" name="TextBox 2"/>
          <p:cNvSpPr txBox="1"/>
          <p:nvPr/>
        </p:nvSpPr>
        <p:spPr>
          <a:xfrm>
            <a:off x="2769221" y="147152"/>
            <a:ext cx="4934347" cy="27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20.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매퍼 파일인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board.xml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에 새 글 추가 기능에 사용할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insert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문을 작성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1558" y="589531"/>
            <a:ext cx="7335079" cy="26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21. </a:t>
            </a:r>
            <a:r>
              <a:rPr lang="ko-KR" altLang="en-US" sz="1200" b="1">
                <a:latin typeface="+mj-ea"/>
                <a:ea typeface="+mj-ea"/>
              </a:rPr>
              <a:t>글쓰기창을 타일즈 파일인 </a:t>
            </a:r>
            <a:r>
              <a:rPr lang="en-US" altLang="ko-KR" sz="1200" b="1">
                <a:latin typeface="+mj-ea"/>
                <a:ea typeface="+mj-ea"/>
              </a:rPr>
              <a:t>tiles_board.xml</a:t>
            </a:r>
            <a:r>
              <a:rPr lang="ko-KR" altLang="en-US" sz="1200" b="1">
                <a:latin typeface="+mj-ea"/>
                <a:ea typeface="+mj-ea"/>
              </a:rPr>
              <a:t>에 설정</a:t>
            </a:r>
            <a:endParaRPr lang="en-US" altLang="ko-KR" sz="1200" b="1">
              <a:latin typeface="+mj-ea"/>
              <a:ea typeface="+mj-ea"/>
            </a:endParaRPr>
          </a:p>
        </p:txBody>
      </p:sp>
      <p:sp>
        <p:nvSpPr>
          <p:cNvPr id="24579" name="직사각형 22530"/>
          <p:cNvSpPr txBox="1"/>
          <p:nvPr/>
        </p:nvSpPr>
        <p:spPr>
          <a:xfrm>
            <a:off x="0" y="1041796"/>
            <a:ext cx="9144000" cy="301196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&lt;?xml version="1.0" encoding="UTF-8" ?&gt;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tiles-definitions PUBLIC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"-//Apache Software Foundation//DTD Tiles Configuration 2.0//EN"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"http://tiles.apache.org/dtds/tiles-config_2_0.dtd"&gt;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&lt;tiles-definitions&gt;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&lt;definition name="/board/listArticles" extends="baseLayout"&gt;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&lt;put-attribute name="title" value="글목록창"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   </a:t>
            </a:r>
            <a:r>
              <a:rPr kumimoji="0" lang="ko-KR" altLang="en-US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&lt;put-attribute name="body" value="/WEB-INF/views/board/listArticles.jsp"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&lt;/definition&gt;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&lt;definition name="/board/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articleForm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extends="baseLayout"&gt;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&lt;put-attribute name="title" value="글쓰기창"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&lt;put-attribute name="body" value="/WEB-INF/views/board/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articleForm.jsp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&lt;/definition&gt;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&lt;/tiles-definitions&gt;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52442" y="561145"/>
            <a:ext cx="8039113" cy="3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06038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None/>
              <a:defRPr/>
            </a:pPr>
            <a:r>
              <a:rPr lang="en-US" altLang="ko-KR" sz="1200" b="1">
                <a:latin typeface="맑은 고딕"/>
              </a:rPr>
              <a:t> 22. </a:t>
            </a:r>
            <a:r>
              <a:rPr lang="ko-KR" altLang="en-US" sz="1200" b="1">
                <a:latin typeface="맑은 고딕"/>
              </a:rPr>
              <a:t>자바 클래스 구현하기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37106" y="1058364"/>
            <a:ext cx="7778920" cy="4741270"/>
            <a:chOff x="765310" y="1916954"/>
            <a:chExt cx="7778920" cy="4741270"/>
          </a:xfrm>
        </p:grpSpPr>
        <p:sp>
          <p:nvSpPr>
            <p:cNvPr id="4" name="TextBox 3"/>
            <p:cNvSpPr txBox="1"/>
            <p:nvPr/>
          </p:nvSpPr>
          <p:spPr>
            <a:xfrm>
              <a:off x="765310" y="1916954"/>
              <a:ext cx="7688523" cy="263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/>
                <a:t>글쓰기 시 로그인 과정  </a:t>
              </a:r>
              <a:r>
                <a:rPr lang="en-US" altLang="ko-KR" sz="1200" b="1"/>
                <a:t>/</a:t>
              </a:r>
              <a:r>
                <a:rPr lang="ko-KR" altLang="en-US" sz="1200" b="1"/>
                <a:t> </a:t>
              </a:r>
              <a:r>
                <a:rPr lang="ko-KR" altLang="en-US" sz="1200" b="1">
                  <a:solidFill>
                    <a:srgbClr val="0000FF"/>
                  </a:solidFill>
                </a:rPr>
                <a:t>회원관리에서 로그인 코드 구현해서</a:t>
              </a:r>
              <a:r>
                <a:rPr lang="en-US" altLang="ko-KR" sz="1200" b="1">
                  <a:solidFill>
                    <a:srgbClr val="0000FF"/>
                  </a:solidFill>
                </a:rPr>
                <a:t>,</a:t>
              </a:r>
              <a:r>
                <a:rPr lang="ko-KR" altLang="en-US" sz="1200" b="1">
                  <a:solidFill>
                    <a:srgbClr val="0000FF"/>
                  </a:solidFill>
                </a:rPr>
                <a:t> 로그인 성공하면 글쓰기창으로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4583" y="2224732"/>
              <a:ext cx="7659647" cy="201332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ea"/>
                <a:buAutoNum type="circleNumDbPlain"/>
                <a:defRPr/>
              </a:pPr>
              <a:r>
                <a:rPr lang="ko-KR" altLang="en-US" sz="1200">
                  <a:latin typeface="+mj-ea"/>
                  <a:ea typeface="+mj-ea"/>
                </a:rPr>
                <a:t>글목록창</a:t>
              </a:r>
              <a:r>
                <a:rPr lang="en-US" altLang="ko-KR" sz="1200">
                  <a:latin typeface="+mj-ea"/>
                  <a:ea typeface="+mj-ea"/>
                </a:rPr>
                <a:t>(listArticles.jsp) </a:t>
              </a:r>
              <a:r>
                <a:rPr lang="ko-KR" altLang="en-US" sz="1200">
                  <a:latin typeface="+mj-ea"/>
                  <a:ea typeface="+mj-ea"/>
                </a:rPr>
                <a:t>요청 시 미리 세션의 </a:t>
              </a:r>
              <a:r>
                <a:rPr lang="en-US" altLang="ko-KR" sz="1200">
                  <a:latin typeface="+mj-ea"/>
                  <a:ea typeface="+mj-ea"/>
                </a:rPr>
                <a:t>isLogOn </a:t>
              </a:r>
              <a:r>
                <a:rPr lang="ko-KR" altLang="en-US" sz="1200">
                  <a:latin typeface="+mj-ea"/>
                  <a:ea typeface="+mj-ea"/>
                </a:rPr>
                <a:t>속성을 자바스크립트 함수의 인자로 저장합니다</a:t>
              </a:r>
              <a:r>
                <a:rPr lang="en-US" altLang="ko-KR" sz="1200">
                  <a:latin typeface="+mj-ea"/>
                  <a:ea typeface="+mj-ea"/>
                </a:rPr>
                <a:t>.</a:t>
              </a:r>
            </a:p>
            <a:p>
              <a:pPr marL="228600" indent="-228600">
                <a:lnSpc>
                  <a:spcPct val="150000"/>
                </a:lnSpc>
                <a:buFont typeface="+mj-ea"/>
                <a:buAutoNum type="circleNumDbPlain"/>
                <a:defRPr/>
              </a:pPr>
              <a:r>
                <a:rPr lang="ko-KR" altLang="en-US" sz="1200">
                  <a:latin typeface="+mj-ea"/>
                  <a:ea typeface="+mj-ea"/>
                </a:rPr>
                <a:t>글쓰기를 클릭하면 자바스크립트 함수에서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isLogOn 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속성 값을 체크하여 </a:t>
              </a:r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true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가 아니면</a:t>
              </a:r>
              <a:r>
                <a:rPr lang="ko-KR" altLang="en-US" sz="1200">
                  <a:latin typeface="+mj-ea"/>
                  <a:ea typeface="+mj-ea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memberController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로 로그인창을 요청</a:t>
              </a:r>
              <a:r>
                <a:rPr lang="ko-KR" altLang="en-US" sz="1200">
                  <a:latin typeface="+mj-ea"/>
                  <a:ea typeface="+mj-ea"/>
                </a:rPr>
                <a:t>하면서 다음에 수행할 </a:t>
              </a:r>
              <a:r>
                <a:rPr lang="en-US" altLang="ko-KR" sz="1200" b="1">
                  <a:solidFill>
                    <a:srgbClr val="0000FF"/>
                  </a:solidFill>
                  <a:latin typeface="+mj-ea"/>
                  <a:ea typeface="+mj-ea"/>
                </a:rPr>
                <a:t>URL</a:t>
              </a:r>
              <a:r>
                <a:rPr lang="ko-KR" altLang="en-US" sz="1200" b="1">
                  <a:solidFill>
                    <a:srgbClr val="0000FF"/>
                  </a:solidFill>
                  <a:latin typeface="+mj-ea"/>
                  <a:ea typeface="+mj-ea"/>
                </a:rPr>
                <a:t>을 </a:t>
              </a:r>
              <a:r>
                <a:rPr lang="en-US" altLang="ko-KR" sz="1200" b="1">
                  <a:solidFill>
                    <a:srgbClr val="0000FF"/>
                  </a:solidFill>
                  <a:latin typeface="+mj-ea"/>
                  <a:ea typeface="+mj-ea"/>
                </a:rPr>
                <a:t>action </a:t>
              </a:r>
              <a:r>
                <a:rPr lang="ko-KR" altLang="en-US" sz="1200" b="1">
                  <a:solidFill>
                    <a:srgbClr val="0000FF"/>
                  </a:solidFill>
                  <a:latin typeface="+mj-ea"/>
                  <a:ea typeface="+mj-ea"/>
                </a:rPr>
                <a:t>값으로 전송</a:t>
              </a:r>
              <a:r>
                <a:rPr lang="ko-KR" altLang="en-US" sz="1200">
                  <a:latin typeface="+mj-ea"/>
                  <a:ea typeface="+mj-ea"/>
                </a:rPr>
                <a:t>합니다</a:t>
              </a:r>
              <a:r>
                <a:rPr lang="en-US" altLang="ko-KR" sz="1200">
                  <a:latin typeface="+mj-ea"/>
                  <a:ea typeface="+mj-ea"/>
                </a:rPr>
                <a:t>.</a:t>
              </a:r>
            </a:p>
            <a:p>
              <a:pPr marL="228600" indent="-228600">
                <a:lnSpc>
                  <a:spcPct val="150000"/>
                </a:lnSpc>
                <a:buFont typeface="+mj-ea"/>
                <a:buAutoNum type="circleNumDbPlain"/>
                <a:defRPr/>
              </a:pPr>
              <a:r>
                <a:rPr lang="en-US" altLang="ko-KR" sz="1200">
                  <a:latin typeface="+mj-ea"/>
                  <a:ea typeface="+mj-ea"/>
                </a:rPr>
                <a:t>memberController</a:t>
              </a:r>
              <a:r>
                <a:rPr lang="ko-KR" altLang="en-US" sz="1200">
                  <a:latin typeface="+mj-ea"/>
                  <a:ea typeface="+mj-ea"/>
                </a:rPr>
                <a:t>는 </a:t>
              </a:r>
              <a:r>
                <a:rPr lang="en-US" altLang="ko-KR" sz="1200" b="1">
                  <a:solidFill>
                    <a:srgbClr val="0000FF"/>
                  </a:solidFill>
                  <a:latin typeface="+mj-ea"/>
                  <a:ea typeface="+mj-ea"/>
                </a:rPr>
                <a:t>action </a:t>
              </a:r>
              <a:r>
                <a:rPr lang="ko-KR" altLang="en-US" sz="1200" b="1">
                  <a:solidFill>
                    <a:srgbClr val="0000FF"/>
                  </a:solidFill>
                  <a:latin typeface="+mj-ea"/>
                  <a:ea typeface="+mj-ea"/>
                </a:rPr>
                <a:t>값을 세션에 저장</a:t>
              </a:r>
              <a:r>
                <a:rPr lang="ko-KR" altLang="en-US" sz="1200">
                  <a:latin typeface="+mj-ea"/>
                  <a:ea typeface="+mj-ea"/>
                </a:rPr>
                <a:t>합니다</a:t>
              </a:r>
              <a:r>
                <a:rPr lang="en-US" altLang="ko-KR" sz="1200">
                  <a:latin typeface="+mj-ea"/>
                  <a:ea typeface="+mj-ea"/>
                </a:rPr>
                <a:t>.</a:t>
              </a:r>
            </a:p>
            <a:p>
              <a:pPr marL="228600" indent="-228600">
                <a:lnSpc>
                  <a:spcPct val="150000"/>
                </a:lnSpc>
                <a:buFont typeface="+mj-ea"/>
                <a:buAutoNum type="circleNumDbPlain"/>
                <a:defRPr/>
              </a:pPr>
              <a:r>
                <a:rPr lang="ko-KR" altLang="en-US" sz="1200">
                  <a:latin typeface="+mj-ea"/>
                  <a:ea typeface="+mj-ea"/>
                </a:rPr>
                <a:t>로그인창에서 </a:t>
              </a:r>
              <a:r>
                <a:rPr lang="en-US" altLang="ko-KR" sz="1200">
                  <a:latin typeface="+mj-ea"/>
                  <a:ea typeface="+mj-ea"/>
                </a:rPr>
                <a:t>ID</a:t>
              </a:r>
              <a:r>
                <a:rPr lang="ko-KR" altLang="en-US" sz="1200">
                  <a:latin typeface="+mj-ea"/>
                  <a:ea typeface="+mj-ea"/>
                </a:rPr>
                <a:t>와 비밀번호를 입력하여 </a:t>
              </a:r>
              <a:r>
                <a:rPr lang="en-US" altLang="ko-KR" sz="1200">
                  <a:latin typeface="+mj-ea"/>
                  <a:ea typeface="+mj-ea"/>
                </a:rPr>
                <a:t>memberController</a:t>
              </a:r>
              <a:r>
                <a:rPr lang="ko-KR" altLang="en-US" sz="1200">
                  <a:latin typeface="+mj-ea"/>
                  <a:ea typeface="+mj-ea"/>
                </a:rPr>
                <a:t>로 전송한 후 로그인에 성공하면 세션의 </a:t>
              </a:r>
              <a:r>
                <a:rPr lang="en-US" altLang="ko-KR" sz="1200">
                  <a:latin typeface="+mj-ea"/>
                  <a:ea typeface="+mj-ea"/>
                </a:rPr>
                <a:t>action </a:t>
              </a:r>
              <a:r>
                <a:rPr lang="ko-KR" altLang="en-US" sz="1200">
                  <a:latin typeface="+mj-ea"/>
                  <a:ea typeface="+mj-ea"/>
                </a:rPr>
                <a:t>속성 값을 가져와서 글쓰기창으로 바로 이동합니다</a:t>
              </a:r>
              <a:r>
                <a:rPr lang="en-US" altLang="ko-KR" sz="1200">
                  <a:latin typeface="+mj-ea"/>
                  <a:ea typeface="+mj-ea"/>
                </a:rPr>
                <a:t>.</a:t>
              </a:r>
            </a:p>
            <a:p>
              <a:pPr marL="228600" indent="-228600">
                <a:lnSpc>
                  <a:spcPct val="150000"/>
                </a:lnSpc>
                <a:buFont typeface="+mj-ea"/>
                <a:buAutoNum type="circleNumDbPlain"/>
                <a:defRPr/>
              </a:pPr>
              <a:r>
                <a:rPr lang="ko-KR" altLang="en-US" sz="1200">
                  <a:latin typeface="+mj-ea"/>
                  <a:ea typeface="+mj-ea"/>
                </a:rPr>
                <a:t> ➋에서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isLogOn 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속성이 </a:t>
              </a:r>
              <a:r>
                <a:rPr lang="en-US" altLang="ko-KR" sz="1200" b="1">
                  <a:solidFill>
                    <a:srgbClr val="FF0000"/>
                  </a:solidFill>
                  <a:latin typeface="+mj-ea"/>
                  <a:ea typeface="+mj-ea"/>
                </a:rPr>
                <a:t>true</a:t>
              </a:r>
              <a:r>
                <a:rPr lang="ko-KR" altLang="en-US" sz="1200" b="1">
                  <a:solidFill>
                    <a:srgbClr val="FF0000"/>
                  </a:solidFill>
                  <a:latin typeface="+mj-ea"/>
                  <a:ea typeface="+mj-ea"/>
                </a:rPr>
                <a:t>이면 바로 글쓰기창으로 이동</a:t>
              </a:r>
              <a:r>
                <a:rPr lang="ko-KR" altLang="en-US" sz="1200">
                  <a:latin typeface="+mj-ea"/>
                  <a:ea typeface="+mj-ea"/>
                </a:rPr>
                <a:t>합니다</a:t>
              </a:r>
              <a:r>
                <a:rPr lang="en-US" altLang="ko-KR" sz="1200">
                  <a:latin typeface="+mj-ea"/>
                  <a:ea typeface="+mj-ea"/>
                </a:rPr>
                <a:t>.</a:t>
              </a:r>
              <a:endParaRPr lang="ko-KR" altLang="en-US" sz="1200">
                <a:latin typeface="+mj-ea"/>
                <a:ea typeface="+mj-ea"/>
              </a:endParaRPr>
            </a:p>
          </p:txBody>
        </p:sp>
        <p:pic>
          <p:nvPicPr>
            <p:cNvPr id="13" name="그림 12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92034" y="4267449"/>
              <a:ext cx="3019425" cy="2390775"/>
            </a:xfrm>
            <a:prstGeom prst="rect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</a:ln>
          </p:spPr>
        </p:pic>
        <p:sp>
          <p:nvSpPr>
            <p:cNvPr id="14" name="직사각형 13"/>
            <p:cNvSpPr txBox="1"/>
            <p:nvPr/>
          </p:nvSpPr>
          <p:spPr>
            <a:xfrm>
              <a:off x="4042410" y="4364355"/>
              <a:ext cx="2946646" cy="27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>
                  <a:latin typeface="함초롬돋움"/>
                  <a:ea typeface="함초롬돋움"/>
                </a:rPr>
                <a:t>pro27 </a:t>
              </a:r>
              <a:r>
                <a:rPr lang="ko-KR" altLang="en-US" sz="1200">
                  <a:latin typeface="함초롬돋움"/>
                  <a:ea typeface="함초롬돋움"/>
                </a:rPr>
                <a:t>코드를 복사하여 수정한다.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543799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매퍼 파일인 </a:t>
            </a:r>
            <a:r>
              <a:rPr lang="en-US" altLang="ko-KR" sz="1200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에 새 글 추가 기능에 사용할 </a:t>
            </a:r>
            <a:r>
              <a:rPr lang="en-US" altLang="ko-KR" sz="1200">
                <a:latin typeface="+mj-ea"/>
                <a:ea typeface="+mj-ea"/>
              </a:rPr>
              <a:t>insert</a:t>
            </a:r>
            <a:r>
              <a:rPr lang="ko-KR" altLang="en-US" sz="1200">
                <a:latin typeface="+mj-ea"/>
                <a:ea typeface="+mj-ea"/>
              </a:rPr>
              <a:t>문을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23555" name="직사각형 22530"/>
          <p:cNvSpPr txBox="1"/>
          <p:nvPr/>
        </p:nvSpPr>
        <p:spPr>
          <a:xfrm>
            <a:off x="0" y="373379"/>
            <a:ext cx="9144000" cy="64846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 = "/member/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login.do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", 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login(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@ModelAttribute("member") MemberVO member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              RedirectAttributes rAttr,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                    HttpServletRequest request,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memberVO = memberService.login(member);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if(memberVO != null)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session.setAttribute("member", memberVO);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session.setAttribute("isLogOn", true);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String action = (String)session.getAttribute("action");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session.removeAttribute("action");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if(action!= null)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   mav.setViewName("redirect:"+action);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}else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   mav.setViewName("redirect:/member/listMembers.do");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rAttr.addAttribute("result","loginFailed");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mav.setViewName("redirect:/member/loginForm.do");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 = "/member/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logout.do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", method = 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logout(HttpServletRequest request,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session.removeAttribute("member");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session.removeAttribute("isLogOn");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mav.setViewName("redirect:/member/listMembers.do");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	</a:t>
            </a:r>
          </a:p>
        </p:txBody>
      </p:sp>
      <p:sp>
        <p:nvSpPr>
          <p:cNvPr id="23558" name="TextBox 3"/>
          <p:cNvSpPr txBox="1"/>
          <p:nvPr/>
        </p:nvSpPr>
        <p:spPr>
          <a:xfrm>
            <a:off x="2700700" y="93350"/>
            <a:ext cx="6332173" cy="26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23. MemberControllerImpl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클래스 작성하기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Calibri Light"/>
                <a:ea typeface="맑은 고딕"/>
              </a:rPr>
              <a:t> 로그인 코드 삽입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Calibri Light"/>
                <a:ea typeface="맑은 고딕"/>
              </a:rPr>
              <a:t> 앞서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맑은 고딕"/>
                <a:ea typeface="맑은 고딕"/>
              </a:rPr>
              <a:t>6.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Calibri Light"/>
                <a:ea typeface="맑은 고딕"/>
              </a:rPr>
              <a:t>번에 전체 코드</a:t>
            </a:r>
          </a:p>
        </p:txBody>
      </p:sp>
      <p:sp>
        <p:nvSpPr>
          <p:cNvPr id="23559" name="TextBox 4"/>
          <p:cNvSpPr txBox="1"/>
          <p:nvPr/>
        </p:nvSpPr>
        <p:spPr>
          <a:xfrm>
            <a:off x="5005717" y="1703269"/>
            <a:ext cx="3943454" cy="2146678"/>
          </a:xfrm>
          <a:prstGeom prst="rect">
            <a:avLst/>
          </a:prstGeom>
          <a:noFill/>
          <a:ln w="19050">
            <a:solidFill>
              <a:srgbClr val="00B0F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글목록창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(listArticles.jsp)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요청 시 미리 세션의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속성을 자바스크립트 함수의 인자로 저장합니다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글쓰기를 클릭하면 자바스크립트 함수에서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속성 값을 체크하여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true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가 아니면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로 로그인창을 요청하면서 다음에 수행할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을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값으로 전송합니다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는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값을 세션에 저장합니다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로그인창에서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와 비밀번호를 입력하여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로 전송한 후 로그인에 성공하면 세션의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속성 값을 가져와서 글쓰기창으로 바로 이동합니다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➋에서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속성이 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true</a:t>
            </a:r>
            <a:r>
              <a:rPr kumimoji="0" lang="ko-KR" altLang="en-US" sz="900" i="0" u="none" strike="noStrike" kern="1200" cap="none" spc="0" normalizeH="0" baseline="0">
                <a:solidFill>
                  <a:srgbClr val="1B1760"/>
                </a:solidFill>
                <a:latin typeface="Calibri Light"/>
                <a:ea typeface="맑은 고딕"/>
              </a:rPr>
              <a:t>이면 바로 글쓰기창으로 이동합니다</a:t>
            </a:r>
            <a:r>
              <a:rPr kumimoji="0" lang="en-US" altLang="ko-KR" sz="900" i="0" u="none" strike="noStrike" kern="1200" cap="none" spc="0" normalizeH="0" baseline="0">
                <a:solidFill>
                  <a:srgbClr val="1B1760"/>
                </a:solidFill>
                <a:latin typeface="맑은 고딕"/>
                <a:ea typeface="맑은 고딕"/>
              </a:rPr>
              <a:t>.</a:t>
            </a:r>
            <a:endParaRPr kumimoji="0" lang="ko-KR" altLang="en-US" sz="900" i="0" u="none" strike="noStrike" kern="1200" cap="none" spc="0" normalizeH="0" baseline="0">
              <a:solidFill>
                <a:srgbClr val="1B1760"/>
              </a:solidFill>
              <a:latin typeface="Calibri Ligh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50504"/>
            <a:ext cx="7543799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매퍼 파일인 </a:t>
            </a:r>
            <a:r>
              <a:rPr lang="en-US" altLang="ko-KR" sz="1200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에 새 글 추가 기능에 사용할 </a:t>
            </a:r>
            <a:r>
              <a:rPr lang="en-US" altLang="ko-KR" sz="1200">
                <a:latin typeface="+mj-ea"/>
                <a:ea typeface="+mj-ea"/>
              </a:rPr>
              <a:t>insert</a:t>
            </a:r>
            <a:r>
              <a:rPr lang="ko-KR" altLang="en-US" sz="1200">
                <a:latin typeface="+mj-ea"/>
                <a:ea typeface="+mj-ea"/>
              </a:rPr>
              <a:t>문을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23555" name="직사각형 22530"/>
          <p:cNvSpPr txBox="1"/>
          <p:nvPr/>
        </p:nvSpPr>
        <p:spPr>
          <a:xfrm>
            <a:off x="0" y="377031"/>
            <a:ext cx="9144000" cy="465978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 = "/member/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logout.do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", method = 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logout(HttpServletRequest request,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session.removeAttribute("member");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session.removeAttribute("isLogOn");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mav.setViewName("redirect:/member/listMembers.do");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 = "/member/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*Form.do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", method = 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ModelAndView form(@RequestParam(value= "result", required=false) String result,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@RequestParam(value= "action", required=false) String action,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		       HttpServletRequest request,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		      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HttpSession session = 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session.setAttribute("action", action);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mav.addObject("result",result);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23556" name="설명선 1 12"/>
          <p:cNvSpPr/>
          <p:nvPr/>
        </p:nvSpPr>
        <p:spPr>
          <a:xfrm>
            <a:off x="4209411" y="4037380"/>
            <a:ext cx="3406223" cy="280987"/>
          </a:xfrm>
          <a:prstGeom prst="borderCallout1">
            <a:avLst>
              <a:gd name="adj1" fmla="val 52896"/>
              <a:gd name="adj2" fmla="val -1402"/>
              <a:gd name="adj3" fmla="val -95525"/>
              <a:gd name="adj4" fmla="val -13063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글쓰기창 요청명을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속성으로 세션에 저장</a:t>
            </a:r>
          </a:p>
        </p:txBody>
      </p:sp>
      <p:sp>
        <p:nvSpPr>
          <p:cNvPr id="23557" name="설명선 1 6"/>
          <p:cNvSpPr/>
          <p:nvPr/>
        </p:nvSpPr>
        <p:spPr>
          <a:xfrm>
            <a:off x="5229225" y="1950213"/>
            <a:ext cx="3448050" cy="366713"/>
          </a:xfrm>
          <a:prstGeom prst="borderCallout1">
            <a:avLst>
              <a:gd name="adj1" fmla="val 52896"/>
              <a:gd name="adj2" fmla="val -1402"/>
              <a:gd name="adj3" fmla="val 231087"/>
              <a:gd name="adj4" fmla="val -22141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로그인 후 수행할 글쓰기 요청명을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action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에 저장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로그인 성공 후 바로 글쓰기창으로 이동</a:t>
            </a:r>
            <a:endParaRPr kumimoji="0" lang="ko-KR" altLang="en-US" sz="1000" b="0" i="0" u="none" strike="noStrike" kern="1200" cap="none" spc="0" normalizeH="0" baseline="0">
              <a:solidFill>
                <a:srgbClr val="FFFFFF"/>
              </a:solidFill>
              <a:latin typeface="Calibri Light"/>
              <a:ea typeface="맑은 고딕"/>
            </a:endParaRPr>
          </a:p>
        </p:txBody>
      </p:sp>
      <p:sp>
        <p:nvSpPr>
          <p:cNvPr id="2355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559" name="TextBox 23558"/>
          <p:cNvSpPr txBox="1"/>
          <p:nvPr/>
        </p:nvSpPr>
        <p:spPr>
          <a:xfrm>
            <a:off x="6927160" y="4752039"/>
            <a:ext cx="1918803" cy="446706"/>
          </a:xfrm>
          <a:prstGeom prst="rect">
            <a:avLst/>
          </a:prstGeom>
          <a:solidFill>
            <a:schemeClr val="lt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</a:rPr>
              <a:t>.</a:t>
            </a:r>
            <a:r>
              <a:rPr lang="ko-KR" altLang="en-US" sz="1200" b="1">
                <a:solidFill>
                  <a:srgbClr val="800080"/>
                </a:solidFill>
              </a:rPr>
              <a:t>글쓰기창 </a:t>
            </a:r>
            <a:r>
              <a:rPr lang="en-US" altLang="ko-KR" sz="1200" b="1">
                <a:solidFill>
                  <a:srgbClr val="800080"/>
                </a:solidFill>
              </a:rPr>
              <a:t>  articleForm.jsp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</a:rPr>
              <a:t>.</a:t>
            </a:r>
            <a:r>
              <a:rPr lang="ko-KR" altLang="en-US" sz="1200" b="1">
                <a:solidFill>
                  <a:srgbClr val="800080"/>
                </a:solidFill>
              </a:rPr>
              <a:t>답글창</a:t>
            </a:r>
            <a:r>
              <a:rPr lang="en-US" altLang="ko-KR" sz="1200" b="1">
                <a:solidFill>
                  <a:srgbClr val="800080"/>
                </a:solidFill>
              </a:rPr>
              <a:t>       replyForm.jsp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47" y="514600"/>
            <a:ext cx="7543799" cy="26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24. </a:t>
            </a:r>
            <a:r>
              <a:rPr lang="ko-KR" altLang="en-US" sz="1200" b="1">
                <a:latin typeface="+mj-ea"/>
                <a:ea typeface="+mj-ea"/>
              </a:rPr>
              <a:t>이번에는 글쓰기 기능을 구현할 </a:t>
            </a:r>
            <a:r>
              <a:rPr lang="en-US" altLang="ko-KR" sz="1200" b="1">
                <a:latin typeface="+mj-ea"/>
                <a:ea typeface="+mj-ea"/>
              </a:rPr>
              <a:t>BoardControllerImpl </a:t>
            </a:r>
            <a:r>
              <a:rPr lang="ko-KR" altLang="en-US" sz="1200" b="1">
                <a:latin typeface="+mj-ea"/>
                <a:ea typeface="+mj-ea"/>
              </a:rPr>
              <a:t>클래스를 작성합니다</a:t>
            </a:r>
            <a:r>
              <a:rPr lang="en-US" altLang="ko-KR" sz="1200" b="1">
                <a:latin typeface="+mj-ea"/>
                <a:ea typeface="+mj-ea"/>
              </a:rPr>
              <a:t>.</a:t>
            </a:r>
          </a:p>
        </p:txBody>
      </p:sp>
      <p:sp>
        <p:nvSpPr>
          <p:cNvPr id="28679" name="직사각형 31747"/>
          <p:cNvSpPr txBox="1"/>
          <p:nvPr/>
        </p:nvSpPr>
        <p:spPr>
          <a:xfrm>
            <a:off x="0" y="881300"/>
            <a:ext cx="9144000" cy="59386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board.controller;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java.util.Enumeration;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java.util.HashMap;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java.util.Iterator;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org.apache.commons.io.FileUtils;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org.springframework.context.annotation.EnableAspectJAutoProxy;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org.springframework.http.HttpHeaders;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org.springframework.http.HttpStatus;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org.springframework.http.ResponseEntity;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org.springframework.stereotype.Controller;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org.springframework.web.bind.annotation.RequestMapping;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org.springframework.web.bind.annotation.RequestMethod;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org.springframework.web.bind.annotation.RequestParam;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org.springframework.web.bind.annotation.ResponseBody;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org.springframework.web.multipart.MultipartFile;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org.springframework.web.multipart.MultipartHttpServletRequest;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com.myspring.pro30.board.service.BoardService;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com.myspring.pro30.board.vo.ImageVO;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com.myspring.pro30.member.vo.MemberVO;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1748" name="직사각형 31747"/>
          <p:cNvSpPr txBox="1"/>
          <p:nvPr/>
        </p:nvSpPr>
        <p:spPr>
          <a:xfrm>
            <a:off x="0" y="460689"/>
            <a:ext cx="9144001" cy="33855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@Controller("boardController")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BoardControllerImpl  implements BoardController{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private static final String ARTICLE_IMAGE_REPO = "C:\\board\\article_image";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private BoardService boardService;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@Autowired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private ArticleVO articleVO;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@RequestMapping(value= "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/board/listArticles.do</a:t>
            </a:r>
            <a:r>
              <a:rPr lang="ko-KR" altLang="en-US" sz="1200" b="1">
                <a:latin typeface="한컴산뜻돋움"/>
                <a:ea typeface="한컴산뜻돋움"/>
              </a:rPr>
              <a:t>", method = {RequestMethod.GET, RequestMethod.POST})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ModelAndView listArticles(HttpServletRequest request, HttpServletResponse response) throws 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viewName = (String)request.getAttribute("viewName");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List articlesList =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boardService.listArticles();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ModelAndView mav = new ModelAndView(viewName);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mav.addObject("articlesList", articlesList);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175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1748" name="직사각형 31747"/>
          <p:cNvSpPr txBox="1"/>
          <p:nvPr/>
        </p:nvSpPr>
        <p:spPr>
          <a:xfrm>
            <a:off x="0" y="460689"/>
            <a:ext cx="9144000" cy="5023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//한 개 이미지 글쓰기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@RequestMapping(value="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/board/addNewArticle.do</a:t>
            </a:r>
            <a:r>
              <a:rPr lang="ko-KR" altLang="en-US" sz="1200" b="1">
                <a:latin typeface="한컴산뜻돋움"/>
                <a:ea typeface="한컴산뜻돋움"/>
              </a:rPr>
              <a:t>" ,method = RequestMethod.POST)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@ResponseBody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public ResponseEntity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addNewArticle</a:t>
            </a:r>
            <a:r>
              <a:rPr lang="ko-KR" altLang="en-US" sz="1200" b="1">
                <a:latin typeface="한컴산뜻돋움"/>
                <a:ea typeface="한컴산뜻돋움"/>
              </a:rPr>
              <a:t>(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MultipartHttpServletRequest</a:t>
            </a:r>
            <a:r>
              <a:rPr lang="ko-KR" altLang="en-US" sz="1200" b="1">
                <a:latin typeface="한컴산뜻돋움"/>
                <a:ea typeface="한컴산뜻돋움"/>
              </a:rPr>
              <a:t> multipartRequest, 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                           </a:t>
            </a: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HttpServletResponse response) throws Exception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multipartRequest.setCharacterEncoding("utf-8");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Map&lt;String,Object&gt; articleMap = new HashMap&lt;String, Object&gt;();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Enumeration enu=multipartRequest.getParameterNames();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while(enu.hasMoreElements()){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name=(String)enu.nextElement();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value=multipartRequest.getParameter(name);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articleMap.put(name,value);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imageFileName= 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upload</a:t>
            </a:r>
            <a:r>
              <a:rPr lang="ko-KR" altLang="en-US" sz="1200" b="1">
                <a:latin typeface="한컴산뜻돋움"/>
                <a:ea typeface="한컴산뜻돋움"/>
              </a:rPr>
              <a:t>(multipartRequest);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HttpSession session = multipartRequest.getSession();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MemberVO memberVO = (MemberVO) session.getAttribute("member");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id = memberVO.getId();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articleMap.put("parentNO", 0);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articleMap.put("id", id);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articleMap.put("imageFileName", imageFileName);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String message;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ResponseEntity</a:t>
            </a:r>
            <a:r>
              <a:rPr lang="ko-KR" altLang="en-US" sz="1200" b="1">
                <a:latin typeface="한컴산뜻돋움"/>
                <a:ea typeface="한컴산뜻돋움"/>
              </a:rPr>
              <a:t> resEnt=null;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HttpHeaders responseHeaders = new HttpHeaders();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responseHeaders.add("Content-Type", "text/html; charset=utf-8");</a:t>
            </a:r>
          </a:p>
        </p:txBody>
      </p:sp>
      <p:grpSp>
        <p:nvGrpSpPr>
          <p:cNvPr id="31749" name="그룹 31748"/>
          <p:cNvGrpSpPr/>
          <p:nvPr/>
        </p:nvGrpSpPr>
        <p:grpSpPr>
          <a:xfrm>
            <a:off x="5340987" y="2701791"/>
            <a:ext cx="3661153" cy="3927772"/>
            <a:chOff x="5340987" y="2701791"/>
            <a:chExt cx="3661153" cy="3927772"/>
          </a:xfrm>
        </p:grpSpPr>
        <p:pic>
          <p:nvPicPr>
            <p:cNvPr id="31750" name="그림 8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6312715" y="4024312"/>
              <a:ext cx="2689425" cy="2605251"/>
            </a:xfrm>
            <a:prstGeom prst="rect">
              <a:avLst/>
            </a:prstGeom>
            <a:ln>
              <a:solidFill>
                <a:srgbClr val="000000">
                  <a:alpha val="100000"/>
                </a:srgbClr>
              </a:solidFill>
            </a:ln>
          </p:spPr>
        </p:pic>
        <p:sp>
          <p:nvSpPr>
            <p:cNvPr id="31751" name="왼쪽 대괄호 28675"/>
            <p:cNvSpPr/>
            <p:nvPr/>
          </p:nvSpPr>
          <p:spPr>
            <a:xfrm>
              <a:off x="6548437" y="4386458"/>
              <a:ext cx="95250" cy="511969"/>
            </a:xfrm>
            <a:prstGeom prst="leftBracket">
              <a:avLst>
                <a:gd name="adj" fmla="val 8333"/>
              </a:avLst>
            </a:prstGeom>
            <a:noFill/>
            <a:ln w="635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1752" name="자유형 28676"/>
            <p:cNvSpPr/>
            <p:nvPr/>
          </p:nvSpPr>
          <p:spPr>
            <a:xfrm flipV="1">
              <a:off x="5340987" y="2701791"/>
              <a:ext cx="1204431" cy="1994959"/>
            </a:xfrm>
            <a:custGeom>
              <a:avLst/>
              <a:gdLst>
                <a:gd name="connsiteX0" fmla="*/ 2140106 w 2137087"/>
                <a:gd name="connsiteY0" fmla="*/ -729 h 832776"/>
                <a:gd name="connsiteX1" fmla="*/ -3019 w 2137087"/>
                <a:gd name="connsiteY1" fmla="*/ 832708 h 83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37087" h="832776">
                  <a:moveTo>
                    <a:pt x="2140106" y="-729"/>
                  </a:moveTo>
                  <a:cubicBezTo>
                    <a:pt x="1782918" y="138176"/>
                    <a:pt x="354168" y="693801"/>
                    <a:pt x="-3019" y="832708"/>
                  </a:cubicBezTo>
                </a:path>
              </a:pathLst>
            </a:custGeom>
            <a:noFill/>
            <a:ln w="635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  <a:tailEnd type="triangle"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546428" y="6327228"/>
            <a:ext cx="294289" cy="21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785241" y="1418897"/>
            <a:ext cx="4978407" cy="4887310"/>
          </a:xfrm>
          <a:custGeom>
            <a:avLst/>
            <a:gdLst>
              <a:gd name="connsiteX0" fmla="*/ 4908331 w 4978407"/>
              <a:gd name="connsiteY0" fmla="*/ 4887310 h 4887310"/>
              <a:gd name="connsiteX1" fmla="*/ 4298731 w 4978407"/>
              <a:gd name="connsiteY1" fmla="*/ 1597572 h 4887310"/>
              <a:gd name="connsiteX2" fmla="*/ 0 w 4978407"/>
              <a:gd name="connsiteY2" fmla="*/ 0 h 48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7" h="4887310">
                <a:moveTo>
                  <a:pt x="4908331" y="4887310"/>
                </a:moveTo>
                <a:cubicBezTo>
                  <a:pt x="5012558" y="3649717"/>
                  <a:pt x="5116786" y="2412124"/>
                  <a:pt x="4298731" y="1597572"/>
                </a:cubicBezTo>
                <a:cubicBezTo>
                  <a:pt x="3480676" y="783020"/>
                  <a:pt x="1740338" y="391510"/>
                  <a:pt x="0" y="0"/>
                </a:cubicBezTo>
              </a:path>
            </a:pathLst>
          </a:custGeom>
          <a:ln w="952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024" y="1727314"/>
            <a:ext cx="3305139" cy="15707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06570" y="3289241"/>
            <a:ext cx="16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articleForm.jsp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321" y="5555374"/>
            <a:ext cx="3806703" cy="13026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자유형 6"/>
          <p:cNvSpPr/>
          <p:nvPr/>
        </p:nvSpPr>
        <p:spPr>
          <a:xfrm>
            <a:off x="4235669" y="3909848"/>
            <a:ext cx="1418897" cy="2865189"/>
          </a:xfrm>
          <a:custGeom>
            <a:avLst/>
            <a:gdLst>
              <a:gd name="connsiteX0" fmla="*/ 0 w 1418897"/>
              <a:gd name="connsiteY0" fmla="*/ 2774731 h 2865189"/>
              <a:gd name="connsiteX1" fmla="*/ 966952 w 1418897"/>
              <a:gd name="connsiteY1" fmla="*/ 2522483 h 2865189"/>
              <a:gd name="connsiteX2" fmla="*/ 1418897 w 1418897"/>
              <a:gd name="connsiteY2" fmla="*/ 0 h 28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897" h="2865189">
                <a:moveTo>
                  <a:pt x="0" y="2774731"/>
                </a:moveTo>
                <a:cubicBezTo>
                  <a:pt x="365234" y="2879834"/>
                  <a:pt x="730469" y="2984938"/>
                  <a:pt x="966952" y="2522483"/>
                </a:cubicBezTo>
                <a:cubicBezTo>
                  <a:pt x="1203435" y="2060028"/>
                  <a:pt x="1311166" y="1030014"/>
                  <a:pt x="141889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127" y="6456072"/>
            <a:ext cx="3247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memberControllerImpl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기존 소스 코드 변경하기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37552"/>
            <a:ext cx="9144000" cy="4837393"/>
          </a:xfrm>
          <a:prstGeom prst="rect">
            <a:avLst/>
          </a:prstGeom>
          <a:solidFill>
            <a:schemeClr val="l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&lt;beans:bean id="tilesConfigurer" class="org.springframework.web.servlet.view.tiles2.TilesConfigurer"&gt;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&lt;beans:property name="definitions"&gt;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&lt;beans:list&gt;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	&lt;beans:value&gt;classpath:tiles/*.xml&lt;/beans:value&gt;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&lt;/beans:list&gt;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&lt;/beans:property&gt;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&lt;beans:property name="preparerFactoryClass"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          value="org.springframework.web.servlet.view.tiles2.SpringBeanPreparerFactory" /&gt;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&lt;/beans:bean&gt;</a:t>
            </a:r>
          </a:p>
          <a:p>
            <a:pPr>
              <a:defRPr/>
            </a:pP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&lt;beans:bean id="viewResolver"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class="org.springframework.web.servlet.view.UrlBasedViewResolver"&gt;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&lt;beans:property name="viewClass" value="org.springframework.web.servlet.view.tiles2.TilesView" /&gt;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&lt;/beans:bean&gt;</a:t>
            </a:r>
          </a:p>
          <a:p>
            <a:pPr>
              <a:defRPr/>
            </a:pP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&lt;context:component-scan	base-package="com.myspring.pro30" 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&lt;!-- ViewName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인터셉트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--&gt;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&lt;mvc:interceptors&gt;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	&lt;mvc:interceptor&gt;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 &lt;mvc:mapping path="/*/*.do"/&gt;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&lt;beans:bean class="com.myspring.pro30.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common.interceptor.ViewNameInterceptor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&lt;/mvc:interceptor&gt;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&lt;/mvc:interceptors&gt;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&lt;/beans:beans&gt;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409" y="711235"/>
            <a:ext cx="7464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30.5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새 글 추가하기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1748" name="직사각형 31747"/>
          <p:cNvSpPr txBox="1"/>
          <p:nvPr/>
        </p:nvSpPr>
        <p:spPr>
          <a:xfrm>
            <a:off x="0" y="431718"/>
            <a:ext cx="9144000" cy="52147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try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int articleNO =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boardService.addNewArticle(articleMap);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if(imageFileName!=null &amp;&amp; imageFileName.length()!=0)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	</a:t>
            </a:r>
            <a:r>
              <a:rPr lang="ko-KR" altLang="en-US" sz="1200" b="1">
                <a:latin typeface="한컴산뜻돋움"/>
                <a:ea typeface="한컴산뜻돋움"/>
              </a:rPr>
              <a:t>File srcFile = new 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	</a:t>
            </a:r>
            <a:r>
              <a:rPr lang="ko-KR" altLang="en-US" sz="1200" b="1">
                <a:latin typeface="한컴산뜻돋움"/>
                <a:ea typeface="한컴산뜻돋움"/>
              </a:rPr>
              <a:t>File(ARTICLE_IMAGE_REPO+"\\"+"temp"+"\\"+imageFileName);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	</a:t>
            </a:r>
            <a:r>
              <a:rPr lang="ko-KR" altLang="en-US" sz="1200" b="1">
                <a:latin typeface="한컴산뜻돋움"/>
                <a:ea typeface="한컴산뜻돋움"/>
              </a:rPr>
              <a:t>File destDir = new File(ARTICLE_IMAGE_REPO+"\\"+articleNO);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	</a:t>
            </a:r>
            <a:r>
              <a:rPr lang="ko-KR" altLang="en-US" sz="1200" b="1">
                <a:latin typeface="한컴산뜻돋움"/>
                <a:ea typeface="한컴산뜻돋움"/>
              </a:rPr>
              <a:t>FileUtils.moveFileToDirectory(srcFile, destDir,true);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message = "&lt;script&gt;";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message += " alert('새글을 추가했습니다.');";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message += " location.href='"+multipartRequest.getContextPath()+"/board/listArticles.do'; ";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	</a:t>
            </a:r>
            <a:r>
              <a:rPr lang="ko-KR" altLang="en-US" sz="1200" b="1">
                <a:latin typeface="한컴산뜻돋움"/>
                <a:ea typeface="한컴산뜻돋움"/>
              </a:rPr>
              <a:t>message +=" &lt;/script&gt;";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   </a:t>
            </a:r>
            <a:r>
              <a:rPr lang="en-US" altLang="ko-KR" sz="1200" b="1">
                <a:latin typeface="한컴산뜻돋움"/>
                <a:ea typeface="한컴산뜻돋움"/>
              </a:rPr>
              <a:t>      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resEnt = new ResponseEntity(message, responseHeaders, HttpStatus.CREATED);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catch(Exception e) {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File srcFile = new File(ARTICLE_IMAGE_REPO+"\\"+"temp"+"\\"+imageFileName);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srcFile.delete();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message = " &lt;script&gt;";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message +=" alert('오류가 발생했습니다. 다시 시도해 주세요');');";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message +=" location.href='"+multipartRequest.getContextPath()+"/board/articleForm.do'; ";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message +=" &lt;/script&gt;";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resEnt = new ResponseEntity(message, responseHeaders, HttpStatus.CREATED);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e.printStackTrace();</a:t>
            </a:r>
          </a:p>
          <a:p>
            <a:pPr>
              <a:defRPr/>
            </a:pPr>
            <a:r>
              <a:rPr lang="ko-KR" altLang="en-US" sz="1200" b="1">
                <a:solidFill>
                  <a:srgbClr val="800080"/>
                </a:solidFill>
                <a:ea typeface="한컴산뜻돋움"/>
              </a:rPr>
              <a:t>	</a:t>
            </a: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	</a:t>
            </a:r>
            <a:r>
              <a:rPr lang="ko-KR" altLang="en-US" sz="1200" b="1">
                <a:latin typeface="한컴산뜻돋움"/>
                <a:ea typeface="한컴산뜻돋움"/>
              </a:rPr>
              <a:t>return resEnt;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</p:txBody>
      </p:sp>
      <p:sp>
        <p:nvSpPr>
          <p:cNvPr id="31749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직사각형 31747"/>
          <p:cNvSpPr txBox="1"/>
          <p:nvPr/>
        </p:nvSpPr>
        <p:spPr>
          <a:xfrm>
            <a:off x="-1" y="447880"/>
            <a:ext cx="9144001" cy="56323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@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RequestMapping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value</a:t>
            </a:r>
            <a:r>
              <a:rPr lang="ko-KR" altLang="en-US" sz="1200" b="1" dirty="0">
                <a:latin typeface="한컴산뜻돋움"/>
                <a:ea typeface="한컴산뜻돋움"/>
              </a:rPr>
              <a:t> = "/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board</a:t>
            </a:r>
            <a:r>
              <a:rPr lang="ko-KR" altLang="en-US" sz="1200" b="1" dirty="0">
                <a:latin typeface="한컴산뜻돋움"/>
                <a:ea typeface="한컴산뜻돋움"/>
              </a:rPr>
              <a:t>/*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Form.do</a:t>
            </a:r>
            <a:r>
              <a:rPr lang="ko-KR" altLang="en-US" sz="1200" b="1" dirty="0">
                <a:latin typeface="한컴산뜻돋움"/>
                <a:ea typeface="한컴산뜻돋움"/>
              </a:rPr>
              <a:t>",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method</a:t>
            </a:r>
            <a:r>
              <a:rPr lang="ko-KR" altLang="en-US" sz="1200" b="1" dirty="0">
                <a:latin typeface="한컴산뜻돋움"/>
                <a:ea typeface="한컴산뜻돋움"/>
              </a:rPr>
              <a:t> =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RequestMethod.GET</a:t>
            </a:r>
            <a:r>
              <a:rPr lang="ko-KR" altLang="en-US" sz="12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private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form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 = 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)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request.getAttribute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ModelAndView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mav.setViewName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viewName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mav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//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한개</a:t>
            </a:r>
            <a:r>
              <a:rPr lang="ko-KR" altLang="en-US" sz="1200" b="1" dirty="0">
                <a:latin typeface="한컴산뜻돋움"/>
                <a:ea typeface="한컴산뜻돋움"/>
              </a:rPr>
              <a:t> 이미지 업로드하기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private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한컴산뜻돋움"/>
                <a:ea typeface="한컴산뜻돋움"/>
              </a:rPr>
              <a:t>upload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MultipartHttpServletRequest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multipartRequest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imageFileName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null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Iterator</a:t>
            </a:r>
            <a:r>
              <a:rPr lang="ko-KR" altLang="en-US" sz="1200" b="1" dirty="0"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&gt;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fileNames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multipartRequest.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getFileNames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while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fileNames.hasNext</a:t>
            </a:r>
            <a:r>
              <a:rPr lang="ko-KR" altLang="en-US" sz="1200" b="1" dirty="0">
                <a:latin typeface="한컴산뜻돋움"/>
                <a:ea typeface="한컴산뜻돋움"/>
              </a:rPr>
              <a:t>()){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fileNames.next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MultipartFile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mFile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multipartRequest.getFile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imageFileName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=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mFile.getOriginalFilename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</a:t>
            </a:r>
            <a:r>
              <a:rPr lang="ko-KR" altLang="en-US" sz="1200" b="1" dirty="0">
                <a:latin typeface="한컴산뜻돋움"/>
                <a:ea typeface="한컴산뜻돋움"/>
              </a:rPr>
              <a:t> =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</a:t>
            </a:r>
            <a:r>
              <a:rPr lang="ko-KR" altLang="en-US" sz="1200" b="1" dirty="0">
                <a:latin typeface="한컴산뜻돋움"/>
                <a:ea typeface="한컴산뜻돋움"/>
              </a:rPr>
              <a:t>(ARTICLE_IMAGE_REPO +"\\"+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mFile.getSize</a:t>
            </a:r>
            <a:r>
              <a:rPr lang="ko-KR" altLang="en-US" sz="1200" b="1" dirty="0">
                <a:latin typeface="한컴산뜻돋움"/>
                <a:ea typeface="한컴산뜻돋움"/>
              </a:rPr>
              <a:t>()!=0){ //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Null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Check</a:t>
            </a: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200" b="1" dirty="0">
                <a:latin typeface="한컴산뜻돋움"/>
                <a:ea typeface="한컴산뜻돋움"/>
              </a:rPr>
              <a:t>(!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file.exists</a:t>
            </a:r>
            <a:r>
              <a:rPr lang="ko-KR" altLang="en-US" sz="1200" b="1" dirty="0">
                <a:latin typeface="한컴산뜻돋움"/>
                <a:ea typeface="한컴산뜻돋움"/>
              </a:rPr>
              <a:t>()){ //경로상에 파일이 존재하지 않을 경우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if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file.getParentFile</a:t>
            </a:r>
            <a:r>
              <a:rPr lang="ko-KR" altLang="en-US" sz="1200" b="1" dirty="0">
                <a:latin typeface="한컴산뜻돋움"/>
                <a:ea typeface="한컴산뜻돋움"/>
              </a:rPr>
              <a:t>().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mkdirs</a:t>
            </a:r>
            <a:r>
              <a:rPr lang="ko-KR" altLang="en-US" sz="1200" b="1" dirty="0">
                <a:latin typeface="한컴산뜻돋움"/>
                <a:ea typeface="한컴산뜻돋움"/>
              </a:rPr>
              <a:t>()){ //경로에 해당하는 디렉토리들을 생성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file.createNewFile</a:t>
            </a:r>
            <a:r>
              <a:rPr lang="ko-KR" altLang="en-US" sz="1200" b="1" dirty="0">
                <a:latin typeface="한컴산뜻돋움"/>
                <a:ea typeface="한컴산뜻돋움"/>
              </a:rPr>
              <a:t>(); //이후 파일 생성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mFile.transferTo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new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File</a:t>
            </a:r>
            <a:r>
              <a:rPr lang="ko-KR" altLang="en-US" sz="1200" b="1" dirty="0">
                <a:latin typeface="한컴산뜻돋움"/>
                <a:ea typeface="한컴산뜻돋움"/>
              </a:rPr>
              <a:t>(ARTICLE_IMAGE_REPO +"\\"+"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temp</a:t>
            </a:r>
            <a:r>
              <a:rPr lang="ko-KR" altLang="en-US" sz="1200" b="1" dirty="0">
                <a:latin typeface="한컴산뜻돋움"/>
                <a:ea typeface="한컴산뜻돋움"/>
              </a:rPr>
              <a:t>"+ "\\"+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imageFileName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)); 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                                              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//임시로 저장된 </a:t>
            </a:r>
            <a:r>
              <a:rPr lang="ko-KR" altLang="en-US" sz="1200" b="1" dirty="0" err="1">
                <a:solidFill>
                  <a:srgbClr val="800080"/>
                </a:solidFill>
                <a:latin typeface="한컴산뜻돋움"/>
                <a:ea typeface="한컴산뜻돋움"/>
              </a:rPr>
              <a:t>multipartFile을</a:t>
            </a:r>
            <a:r>
              <a:rPr lang="ko-KR" altLang="en-US" sz="1200" b="1" dirty="0">
                <a:solidFill>
                  <a:srgbClr val="800080"/>
                </a:solidFill>
                <a:latin typeface="한컴산뜻돋움"/>
                <a:ea typeface="한컴산뜻돋움"/>
              </a:rPr>
              <a:t> 실제 파일로 전송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return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imageFileName</a:t>
            </a:r>
            <a:r>
              <a:rPr lang="ko-KR" altLang="en-US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 dirty="0">
                <a:ea typeface="한컴산뜻돋움"/>
              </a:rPr>
              <a:t>	</a:t>
            </a: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1750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34" y="5400928"/>
            <a:ext cx="4397227" cy="8209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자유형 2"/>
          <p:cNvSpPr/>
          <p:nvPr/>
        </p:nvSpPr>
        <p:spPr>
          <a:xfrm>
            <a:off x="5181600" y="2596055"/>
            <a:ext cx="3829863" cy="3016469"/>
          </a:xfrm>
          <a:custGeom>
            <a:avLst/>
            <a:gdLst>
              <a:gd name="connsiteX0" fmla="*/ 2837793 w 3829863"/>
              <a:gd name="connsiteY0" fmla="*/ 3016469 h 3016469"/>
              <a:gd name="connsiteX1" fmla="*/ 3668110 w 3829863"/>
              <a:gd name="connsiteY1" fmla="*/ 2207173 h 3016469"/>
              <a:gd name="connsiteX2" fmla="*/ 0 w 3829863"/>
              <a:gd name="connsiteY2" fmla="*/ 0 h 301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9863" h="3016469">
                <a:moveTo>
                  <a:pt x="2837793" y="3016469"/>
                </a:moveTo>
                <a:cubicBezTo>
                  <a:pt x="3489434" y="2863193"/>
                  <a:pt x="4141076" y="2709918"/>
                  <a:pt x="3668110" y="2207173"/>
                </a:cubicBezTo>
                <a:cubicBezTo>
                  <a:pt x="3195144" y="1704428"/>
                  <a:pt x="1597572" y="85221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68944" y="6221869"/>
            <a:ext cx="16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articleForm.jsp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174" y="504824"/>
            <a:ext cx="7624141" cy="44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25. Service </a:t>
            </a:r>
            <a:r>
              <a:rPr lang="ko-KR" altLang="en-US" sz="1200" b="1">
                <a:latin typeface="+mj-ea"/>
                <a:ea typeface="+mj-ea"/>
              </a:rPr>
              <a:t>클래스 구현</a:t>
            </a:r>
            <a:r>
              <a:rPr lang="en-US" altLang="ko-KR" sz="1200" b="1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r>
              <a:rPr lang="ko-KR" altLang="en-US" sz="1200" b="1">
                <a:latin typeface="+mj-ea"/>
                <a:ea typeface="+mj-ea"/>
              </a:rPr>
              <a:t>    </a:t>
            </a: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컨트롤러에서 전달된 </a:t>
            </a:r>
            <a:r>
              <a:rPr lang="en-US" altLang="ko-KR" sz="1200">
                <a:latin typeface="+mj-ea"/>
                <a:ea typeface="+mj-ea"/>
              </a:rPr>
              <a:t>articleMap</a:t>
            </a:r>
            <a:r>
              <a:rPr lang="ko-KR" altLang="en-US" sz="1200">
                <a:latin typeface="+mj-ea"/>
                <a:ea typeface="+mj-ea"/>
              </a:rPr>
              <a:t>을 다시 </a:t>
            </a:r>
            <a:r>
              <a:rPr lang="en-US" altLang="ko-KR" sz="1200">
                <a:latin typeface="+mj-ea"/>
                <a:ea typeface="+mj-ea"/>
              </a:rPr>
              <a:t>DAO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insertNewArticle() </a:t>
            </a:r>
            <a:r>
              <a:rPr lang="ko-KR" altLang="en-US" sz="1200">
                <a:latin typeface="+mj-ea"/>
                <a:ea typeface="+mj-ea"/>
              </a:rPr>
              <a:t>메서드 인자로 전달</a:t>
            </a:r>
          </a:p>
        </p:txBody>
      </p:sp>
      <p:sp>
        <p:nvSpPr>
          <p:cNvPr id="32771" name="직사각형 32770"/>
          <p:cNvSpPr txBox="1"/>
          <p:nvPr/>
        </p:nvSpPr>
        <p:spPr>
          <a:xfrm>
            <a:off x="0" y="936818"/>
            <a:ext cx="9144000" cy="593832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com.myspring.pro30.board.service;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java.util.HashMap;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org.springframework.stereotype.Service;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org.springframework.transaction.annotation.Propagation;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org.springframework.transaction.annotation.Transactional;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com.myspring.pro30.board.dao.BoardDAO;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com.myspring.pro30.board.vo.ImageVO;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@Service("boardService")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@Transactional(propagation = Propagation.REQUIRED)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BoardServiceImpl  implements BoardService{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@Autowired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BoardDAO boardDAO;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List&lt;ArticleVO&gt; listArticles()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List&lt;ArticleVO&gt; articlesList =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boardDAO.selectAllArticlesList();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return articlesList;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//단일 이미지 추가하기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int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addNewArticle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Map articleMap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return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boardDAO.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insertNewArticle(articleMap);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32772" name="오른쪽 대괄호 32771"/>
          <p:cNvSpPr/>
          <p:nvPr/>
        </p:nvSpPr>
        <p:spPr>
          <a:xfrm>
            <a:off x="5084280" y="5972233"/>
            <a:ext cx="158750" cy="593586"/>
          </a:xfrm>
          <a:prstGeom prst="rightBracket">
            <a:avLst>
              <a:gd name="adj" fmla="val 8333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773" name="TextBox 32772"/>
          <p:cNvSpPr txBox="1"/>
          <p:nvPr/>
        </p:nvSpPr>
        <p:spPr>
          <a:xfrm>
            <a:off x="5443194" y="6061961"/>
            <a:ext cx="1442554" cy="451233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0000FF"/>
                </a:solidFill>
              </a:rPr>
              <a:t>2</a:t>
            </a:r>
            <a:r>
              <a:rPr lang="ko-KR" altLang="en-US" sz="1200" b="1">
                <a:solidFill>
                  <a:srgbClr val="0000FF"/>
                </a:solidFill>
              </a:rPr>
              <a:t>개의 논리단위를 갖는 작업단위</a:t>
            </a:r>
          </a:p>
        </p:txBody>
      </p:sp>
      <p:sp>
        <p:nvSpPr>
          <p:cNvPr id="32774" name="자유형 32773"/>
          <p:cNvSpPr/>
          <p:nvPr/>
        </p:nvSpPr>
        <p:spPr>
          <a:xfrm>
            <a:off x="4316015" y="3802259"/>
            <a:ext cx="1950839" cy="2131220"/>
          </a:xfrm>
          <a:custGeom>
            <a:avLst/>
            <a:gdLst>
              <a:gd name="connsiteX0" fmla="*/ -4778 w 1950839"/>
              <a:gd name="connsiteY0" fmla="*/ 113125 h 2131220"/>
              <a:gd name="connsiteX1" fmla="*/ 1803591 w 1950839"/>
              <a:gd name="connsiteY1" fmla="*/ 161441 h 2131220"/>
              <a:gd name="connsiteX2" fmla="*/ 1845004 w 1950839"/>
              <a:gd name="connsiteY2" fmla="*/ 2135462 h 213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839" h="2131220">
                <a:moveTo>
                  <a:pt x="-4778" y="113125"/>
                </a:moveTo>
                <a:cubicBezTo>
                  <a:pt x="296616" y="121178"/>
                  <a:pt x="1495294" y="-175615"/>
                  <a:pt x="1803591" y="161441"/>
                </a:cubicBezTo>
                <a:cubicBezTo>
                  <a:pt x="2111887" y="498497"/>
                  <a:pt x="1838102" y="1806458"/>
                  <a:pt x="1845004" y="2135462"/>
                </a:cubicBezTo>
              </a:path>
            </a:pathLst>
          </a:custGeom>
          <a:noFill/>
          <a:ln>
            <a:solidFill>
              <a:schemeClr val="accent1">
                <a:shade val="20000"/>
              </a:schemeClr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9627" y="0"/>
            <a:ext cx="6364373" cy="44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26. DAO</a:t>
            </a:r>
            <a:r>
              <a:rPr lang="ko-KR" altLang="en-US" sz="1200" b="1">
                <a:latin typeface="+mj-ea"/>
                <a:ea typeface="+mj-ea"/>
              </a:rPr>
              <a:t>에서는 </a:t>
            </a:r>
            <a:r>
              <a:rPr lang="ko-KR" altLang="en-US" sz="1200">
                <a:latin typeface="+mj-ea"/>
                <a:ea typeface="+mj-ea"/>
              </a:rPr>
              <a:t>새 글에 대한 글 번호를 조회한 후 전달된 </a:t>
            </a:r>
            <a:r>
              <a:rPr lang="en-US" altLang="ko-KR" sz="1200">
                <a:latin typeface="+mj-ea"/>
                <a:ea typeface="+mj-ea"/>
              </a:rPr>
              <a:t>articleMap</a:t>
            </a:r>
            <a:r>
              <a:rPr lang="ko-KR" altLang="en-US" sz="1200">
                <a:latin typeface="+mj-ea"/>
                <a:ea typeface="+mj-ea"/>
              </a:rPr>
              <a:t>에 글 번호를 설정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insert() </a:t>
            </a:r>
            <a:r>
              <a:rPr lang="ko-KR" altLang="en-US" sz="1200">
                <a:latin typeface="+mj-ea"/>
                <a:ea typeface="+mj-ea"/>
              </a:rPr>
              <a:t>메서드를 호출하면서 </a:t>
            </a:r>
            <a:r>
              <a:rPr lang="en-US" altLang="ko-KR" sz="1200">
                <a:latin typeface="+mj-ea"/>
                <a:ea typeface="+mj-ea"/>
              </a:rPr>
              <a:t>articleMap</a:t>
            </a:r>
            <a:r>
              <a:rPr lang="ko-KR" altLang="en-US" sz="1200">
                <a:latin typeface="+mj-ea"/>
                <a:ea typeface="+mj-ea"/>
              </a:rPr>
              <a:t>을 해당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insert</a:t>
            </a:r>
            <a:r>
              <a:rPr lang="ko-KR" altLang="en-US" sz="1200">
                <a:latin typeface="+mj-ea"/>
                <a:ea typeface="+mj-ea"/>
              </a:rPr>
              <a:t>문으로 전달</a:t>
            </a:r>
          </a:p>
        </p:txBody>
      </p:sp>
      <p:sp>
        <p:nvSpPr>
          <p:cNvPr id="33796" name="TextBox 1"/>
          <p:cNvSpPr txBox="1"/>
          <p:nvPr/>
        </p:nvSpPr>
        <p:spPr>
          <a:xfrm>
            <a:off x="506015" y="0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</a:p>
        </p:txBody>
      </p:sp>
      <p:sp>
        <p:nvSpPr>
          <p:cNvPr id="33797" name="직사각형 32770"/>
          <p:cNvSpPr txBox="1"/>
          <p:nvPr/>
        </p:nvSpPr>
        <p:spPr>
          <a:xfrm>
            <a:off x="0" y="434498"/>
            <a:ext cx="9144001" cy="64922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com.myspring.pro30.board.dao;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java.util.ArrayList;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java.util.Map;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org.apache.ibatis.session.SqlSession;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org.springframework.beans.factory.annotation.Autowired;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org.springframework.stereotype.Repository;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com.myspring.pro30.board.vo.ImageVO;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@Repository("boardDAO")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BoardDAOImpl implements BoardDAO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@Autowired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private SqlSession sqlSession;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List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selectAllArticlesList()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List&lt;ArticleVO&gt; articlesList = sqlSession.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selectList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("mapper.board.selectAllArticlesList");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return articlesList;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int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insertNewArticle(Map articleMap)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int articleNO = selectNewArticleNO();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articleMap.put("articleNO",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sqlSession.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insert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("mapper.board.insertNewArticle",articleMap);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</a:rPr>
              <a:t>    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private int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selectNewArticleNO()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return sqlSession.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selectOne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("mapper.board.selectNewArticleNO");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209" y="557574"/>
            <a:ext cx="7391399" cy="450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27. listArticles.jsp </a:t>
            </a:r>
            <a:r>
              <a:rPr lang="ko-KR" altLang="en-US" sz="1200" b="1">
                <a:latin typeface="+mj-ea"/>
                <a:ea typeface="+mj-ea"/>
              </a:rPr>
              <a:t>구현하기</a:t>
            </a:r>
            <a:r>
              <a:rPr lang="en-US" altLang="ko-KR" sz="1200" b="1">
                <a:latin typeface="+mj-ea"/>
                <a:ea typeface="+mj-ea"/>
              </a:rPr>
              <a:t>.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글목록창에서 회원 로그인 상태</a:t>
            </a:r>
            <a:r>
              <a:rPr lang="en-US" altLang="ko-KR" sz="1200">
                <a:latin typeface="+mj-ea"/>
                <a:ea typeface="+mj-ea"/>
              </a:rPr>
              <a:t>(${isLogOn})</a:t>
            </a:r>
            <a:r>
              <a:rPr lang="ko-KR" altLang="en-US" sz="1200">
                <a:latin typeface="+mj-ea"/>
                <a:ea typeface="+mj-ea"/>
              </a:rPr>
              <a:t>를 함수 인자 값으로 미리 저장</a:t>
            </a:r>
            <a:r>
              <a:rPr lang="en-US" altLang="ko-KR" sz="1200">
                <a:latin typeface="+mj-ea"/>
                <a:ea typeface="+mj-ea"/>
              </a:rPr>
              <a:t>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글쓰기를 클릭하면 자바스크립트 함수를 호출하면서 로그인 상태 여부에 따라 각각 다른 요청을 수행</a:t>
            </a:r>
          </a:p>
        </p:txBody>
      </p:sp>
      <p:sp>
        <p:nvSpPr>
          <p:cNvPr id="34820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821" name="직사각형 34819"/>
          <p:cNvSpPr txBox="1"/>
          <p:nvPr/>
        </p:nvSpPr>
        <p:spPr>
          <a:xfrm>
            <a:off x="0" y="1120637"/>
            <a:ext cx="9144000" cy="53968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.cls1 {text-decoration:none;}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.cls2{text-align:center; font-size:30px;}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&lt;title&gt;글목록창&lt;/title&gt;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function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fn_articleForm(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isLogOn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8000"/>
                </a:solidFill>
                <a:latin typeface="한컴산뜻돋움"/>
                <a:ea typeface="한컴산뜻돋움"/>
              </a:rPr>
              <a:t>articleForm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loginForm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if(isLogOn != '' &amp;&amp; isLogOn != 'false'){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location.href=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8000"/>
                </a:solidFill>
                <a:latin typeface="한컴산뜻돋움"/>
                <a:ea typeface="한컴산뜻돋움"/>
              </a:rPr>
              <a:t>articleForm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alert("로그인 후 글쓰기가 가능합니다.")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location.href=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loginForm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'?action=/board/articleForm.do'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</p:txBody>
      </p:sp>
      <p:sp>
        <p:nvSpPr>
          <p:cNvPr id="34822" name="TextBox 4"/>
          <p:cNvSpPr txBox="1"/>
          <p:nvPr/>
        </p:nvSpPr>
        <p:spPr>
          <a:xfrm>
            <a:off x="5023796" y="4276725"/>
            <a:ext cx="3943454" cy="2146678"/>
          </a:xfrm>
          <a:prstGeom prst="rect">
            <a:avLst/>
          </a:prstGeom>
          <a:noFill/>
          <a:ln w="19050">
            <a:solidFill>
              <a:srgbClr val="00B0F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글목록창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(listArticles.jsp) 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요청 시 미리 세션의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속성을 자바스크립트 함수의 인자로 저장합니다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글쓰기를 클릭하면 자바스크립트 함수에서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속성 값을 체크하여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true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가 아니면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로 로그인창을 요청하면서 다음에 수행할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을 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b="1" i="0" u="none" strike="noStrike" kern="1200" cap="none" spc="0" normalizeH="0" baseline="0">
                <a:solidFill>
                  <a:srgbClr val="FF0000"/>
                </a:solidFill>
                <a:latin typeface="Calibri Light"/>
                <a:ea typeface="맑은 고딕"/>
              </a:rPr>
              <a:t>값으로 전송합니다</a:t>
            </a:r>
            <a:r>
              <a:rPr kumimoji="0" lang="en-US" altLang="ko-KR" sz="900" b="1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는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값을 세션에 저장합니다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로그인창에서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ID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와 비밀번호를 입력하여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memberController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로 전송한 후 로그인에 성공하면 세션의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action 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속성 값을 가져와서 글쓰기창으로 바로 이동합니다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</a:p>
          <a:p>
            <a:pPr marL="228600" indent="-22860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 ➋에서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isLogOn 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속성이 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true</a:t>
            </a:r>
            <a:r>
              <a:rPr kumimoji="0" lang="ko-KR" altLang="en-US" sz="900" i="0" u="none" strike="noStrike" kern="1200" cap="none" spc="0" normalizeH="0" baseline="0">
                <a:solidFill>
                  <a:schemeClr val="dk1"/>
                </a:solidFill>
                <a:latin typeface="Calibri Light"/>
                <a:ea typeface="맑은 고딕"/>
              </a:rPr>
              <a:t>이면 바로 글쓰기창으로 이동합니다</a:t>
            </a:r>
            <a:r>
              <a:rPr kumimoji="0" lang="en-US" altLang="ko-KR" sz="9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.</a:t>
            </a:r>
            <a:endParaRPr kumimoji="0" lang="ko-KR" altLang="en-US" sz="900" i="0" u="none" strike="noStrike" kern="1200" cap="none" spc="0" normalizeH="0" baseline="0">
              <a:solidFill>
                <a:schemeClr val="dk1"/>
              </a:solidFill>
              <a:latin typeface="Calibri Ligh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직사각형 34819"/>
          <p:cNvSpPr txBox="1"/>
          <p:nvPr/>
        </p:nvSpPr>
        <p:spPr>
          <a:xfrm>
            <a:off x="0" y="430530"/>
            <a:ext cx="9144000" cy="61302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&lt;table align="center" border="1"  width="80%" 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&lt;tr height="10" align="center"  bgcolor="lightgreen"&gt;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&gt;글번호&lt;/td&gt;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&gt;작성자&lt;/td&gt;            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&gt;제목&lt;/td&gt;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&gt;작성일&lt;/td&gt;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&lt;c:choose&gt;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&lt;c:when test="${articlesList ==null }"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&lt;tr  height="10"&gt;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&lt;td colspan="4"&gt;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&lt;p align="center"&gt;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&lt;b&gt;&lt;span style="font-size:9pt;"&gt;등록된 글이 없습니다.&lt;/span&gt;&lt;/b&gt;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&lt;/p&gt;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&lt;/td&gt; 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&lt;/c:when&gt;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&lt;c:when test="${articlesList !=null }"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&lt;c:forEach  var="article" items="${articlesList }" varStatus="articleNum" 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&lt;tr align="center"&gt;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&lt;td width="5%"&gt;${articleNum.count}&lt;/td&gt;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&lt;td width="10%"&gt;${article.id }&lt;/td&gt;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&lt;td align='left'  width="35%"&gt;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&lt;span style="padding-right:30px"&gt;&lt;/span&gt;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&lt;c:choose&gt;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&lt;c:when test='${article.level &gt; 1 }'&gt;  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&lt;c:forEach begin="1" end="${article.level }" step="1"&gt;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     &lt;span style="padding-left:20px"&gt;&lt;/span&gt;    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&lt;/c:forEach&gt;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&lt;span style="font-size:12px;"&gt;[답변]&lt;/span&gt;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           &lt;a class='cls1' href="${contextPath}/board/viewArticle.do?articleNO=${article.articleNO}"&gt;${article.title}&lt;/a&gt;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&lt;/c:when&gt;</a:t>
            </a:r>
          </a:p>
        </p:txBody>
      </p:sp>
      <p:sp>
        <p:nvSpPr>
          <p:cNvPr id="34821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직사각형 34819"/>
          <p:cNvSpPr txBox="1"/>
          <p:nvPr/>
        </p:nvSpPr>
        <p:spPr>
          <a:xfrm>
            <a:off x="0" y="466644"/>
            <a:ext cx="9144000" cy="30156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 &lt;c:otherwise&gt;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   &lt;a class='cls1' href="${contextPath}/board/viewArticle.do?articleNO=${article.articleNO}"&gt;${article.title }&lt;/a&gt;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  &lt;/c:otherwise&gt;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      &lt;/c:choose&gt;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&lt;/td&gt;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  &lt;td  width="10%"&gt;${article.writeDate}&lt;/td&gt; </a:t>
            </a:r>
          </a:p>
          <a:p>
            <a:pPr>
              <a:defRPr/>
            </a:pPr>
            <a:r>
              <a:rPr lang="ko-KR" altLang="en-US" sz="1200" b="1">
                <a:ea typeface="한컴산뜻돋움"/>
              </a:rPr>
              <a:t>	</a:t>
            </a:r>
            <a:r>
              <a:rPr lang="ko-KR" altLang="en-US" sz="1200" b="1">
                <a:latin typeface="한컴산뜻돋움"/>
                <a:ea typeface="한컴산뜻돋움"/>
              </a:rPr>
              <a:t>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&lt;/c:forEach&gt;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&lt;/c:when&gt;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&lt;/c:choose&gt;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&lt;!-- &lt;a  class="cls1"  href="#"&gt;&lt;p class="cls2"&gt;글쓰기&lt;/p&gt;&lt;/a&gt; --&gt;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&lt;a  class="cls1"  </a:t>
            </a:r>
            <a:r>
              <a:rPr lang="ko-KR" altLang="en-US" sz="1200" b="1">
                <a:solidFill>
                  <a:srgbClr val="0000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href="javascript:fn_articleForm(</a:t>
            </a:r>
            <a:r>
              <a:rPr lang="ko-KR" altLang="en-US" sz="1200" b="1"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'${isLogOn}'</a:t>
            </a:r>
            <a:r>
              <a:rPr lang="ko-KR" altLang="en-US" sz="1200" b="1">
                <a:solidFill>
                  <a:srgbClr val="0000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,</a:t>
            </a:r>
            <a:r>
              <a:rPr lang="ko-KR" altLang="en-US" sz="1200" b="1">
                <a:solidFill>
                  <a:srgbClr val="00800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'${contextPath}/board/articleForm.do'</a:t>
            </a:r>
            <a:r>
              <a:rPr lang="ko-KR" altLang="en-US" sz="1200" b="1">
                <a:solidFill>
                  <a:srgbClr val="0000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, </a:t>
            </a:r>
          </a:p>
          <a:p>
            <a:pPr>
              <a:defRPr/>
            </a:pPr>
            <a:r>
              <a:rPr lang="ko-KR" altLang="en-US" sz="1200" b="1">
                <a:solidFill>
                  <a:srgbClr val="0000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                                                    </a:t>
            </a:r>
            <a:r>
              <a:rPr lang="ko-KR" altLang="en-US" sz="1200" b="1">
                <a:solidFill>
                  <a:srgbClr val="800080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'${contextPath}/member/loginForm.do'</a:t>
            </a:r>
            <a:r>
              <a:rPr lang="ko-KR" altLang="en-US" sz="1200" b="1">
                <a:solidFill>
                  <a:srgbClr val="0000FF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한컴산뜻돋움"/>
                <a:ea typeface="한컴산뜻돋움"/>
              </a:rPr>
              <a:t>)"</a:t>
            </a:r>
            <a:r>
              <a:rPr lang="ko-KR" altLang="en-US" sz="1200" b="1">
                <a:latin typeface="한컴산뜻돋움"/>
                <a:ea typeface="한컴산뜻돋움"/>
              </a:rPr>
              <a:t>&gt;&lt;p class="cls2"&gt;글쓰기&lt;/p&gt;&lt;/a&gt;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</p:txBody>
      </p:sp>
      <p:sp>
        <p:nvSpPr>
          <p:cNvPr id="3482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829" name="TextBox 34828"/>
          <p:cNvSpPr txBox="1"/>
          <p:nvPr/>
        </p:nvSpPr>
        <p:spPr>
          <a:xfrm>
            <a:off x="1932780" y="3860005"/>
            <a:ext cx="7054453" cy="1919765"/>
          </a:xfrm>
          <a:prstGeom prst="rect">
            <a:avLst/>
          </a:prstGeom>
          <a:ln>
            <a:solidFill>
              <a:srgbClr val="FF843A"/>
            </a:solidFill>
            <a:prstDash val="dash"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function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fn_articleForm(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isLogOn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8000"/>
                </a:solidFill>
                <a:latin typeface="한컴산뜻돋움"/>
                <a:ea typeface="한컴산뜻돋움"/>
              </a:rPr>
              <a:t>articleForm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,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loginForm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if(isLogOn != '' &amp;&amp; isLogOn != 'false'){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location.href=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8000"/>
                </a:solidFill>
                <a:latin typeface="한컴산뜻돋움"/>
                <a:ea typeface="한컴산뜻돋움"/>
              </a:rPr>
              <a:t>articleForm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alert("로그인 후 글쓰기가 가능합니다.")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location.href=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loginForm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+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'?action=/board/articleForm.do'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  <a:endParaRPr lang="en-US" altLang="ko-KR" sz="1200">
              <a:latin typeface="한컴산뜻돋움"/>
              <a:ea typeface="한컴산뜻돋움"/>
            </a:endParaRPr>
          </a:p>
        </p:txBody>
      </p:sp>
      <p:sp>
        <p:nvSpPr>
          <p:cNvPr id="34830" name="자유형 34829"/>
          <p:cNvSpPr/>
          <p:nvPr/>
        </p:nvSpPr>
        <p:spPr>
          <a:xfrm>
            <a:off x="4257192" y="3106915"/>
            <a:ext cx="1672073" cy="921547"/>
          </a:xfrm>
          <a:custGeom>
            <a:avLst/>
            <a:gdLst>
              <a:gd name="connsiteX0" fmla="*/ -2692 w 1672073"/>
              <a:gd name="connsiteY0" fmla="*/ -971 h 921547"/>
              <a:gd name="connsiteX1" fmla="*/ 1674105 w 1672073"/>
              <a:gd name="connsiteY1" fmla="*/ 921762 h 92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2073" h="921547">
                <a:moveTo>
                  <a:pt x="-2692" y="-971"/>
                </a:moveTo>
                <a:cubicBezTo>
                  <a:pt x="276774" y="152817"/>
                  <a:pt x="1394639" y="767973"/>
                  <a:pt x="1674105" y="921762"/>
                </a:cubicBezTo>
              </a:path>
            </a:pathLst>
          </a:custGeom>
          <a:noFill/>
          <a:ln>
            <a:solidFill>
              <a:srgbClr val="783E94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4831" name="자유형 34830"/>
          <p:cNvSpPr/>
          <p:nvPr/>
        </p:nvSpPr>
        <p:spPr>
          <a:xfrm>
            <a:off x="5148192" y="2890447"/>
            <a:ext cx="604381" cy="1195571"/>
          </a:xfrm>
          <a:custGeom>
            <a:avLst/>
            <a:gdLst>
              <a:gd name="connsiteX0" fmla="*/ 604511 w 604381"/>
              <a:gd name="connsiteY0" fmla="*/ -2785 h 1195571"/>
              <a:gd name="connsiteX1" fmla="*/ -723 w 604381"/>
              <a:gd name="connsiteY1" fmla="*/ 1197761 h 119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4381" h="1195571">
                <a:moveTo>
                  <a:pt x="604511" y="-2785"/>
                </a:moveTo>
                <a:cubicBezTo>
                  <a:pt x="503639" y="197305"/>
                  <a:pt x="100149" y="997670"/>
                  <a:pt x="-723" y="1197761"/>
                </a:cubicBezTo>
              </a:path>
            </a:pathLst>
          </a:custGeom>
          <a:noFill/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4833" name="자유형 34832"/>
          <p:cNvSpPr/>
          <p:nvPr/>
        </p:nvSpPr>
        <p:spPr>
          <a:xfrm>
            <a:off x="3729686" y="2850337"/>
            <a:ext cx="732723" cy="1255551"/>
          </a:xfrm>
          <a:custGeom>
            <a:avLst/>
            <a:gdLst>
              <a:gd name="connsiteX0" fmla="*/ -1044 w 732723"/>
              <a:gd name="connsiteY0" fmla="*/ -2362 h 1255551"/>
              <a:gd name="connsiteX1" fmla="*/ 733174 w 732723"/>
              <a:gd name="connsiteY1" fmla="*/ 1257715 h 125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723" h="1255551">
                <a:moveTo>
                  <a:pt x="-1044" y="-2362"/>
                </a:moveTo>
                <a:cubicBezTo>
                  <a:pt x="121325" y="207650"/>
                  <a:pt x="610804" y="1047702"/>
                  <a:pt x="733174" y="125771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직사각형 34819"/>
          <p:cNvSpPr txBox="1"/>
          <p:nvPr/>
        </p:nvSpPr>
        <p:spPr>
          <a:xfrm>
            <a:off x="0" y="982029"/>
            <a:ext cx="9144000" cy="538868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 value="${pageContext.request.contextPath}"  /&gt;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&lt;title&gt;글쓰기창&lt;/title&gt;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type="text/javascript"&gt;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function readURL(input)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if (input.files &amp;&amp; input.files[0])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var reader = new FileReader();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reader.onload = function (e)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$('#preview').attr('src', e.target.result);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reader.readAsDataURL(input.files[0]);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function backToList(obj){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obj.action="${contextPath}/board/listArticles.do";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obj.submit();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096" y="601265"/>
            <a:ext cx="7062166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28. articleForm </a:t>
            </a:r>
            <a:r>
              <a:rPr lang="ko-KR" altLang="en-US" sz="1200">
                <a:latin typeface="+mj-ea"/>
                <a:ea typeface="+mj-ea"/>
              </a:rPr>
              <a:t>글쓰기창에서는 글 정보와 함께 이미지 파일을 첨부하여 컨트롤러로 전송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35845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466356" y="2385653"/>
            <a:ext cx="3677644" cy="315250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35846" name="자유형 35845"/>
          <p:cNvSpPr/>
          <p:nvPr/>
        </p:nvSpPr>
        <p:spPr>
          <a:xfrm>
            <a:off x="3881974" y="4113608"/>
            <a:ext cx="4030255" cy="377294"/>
          </a:xfrm>
          <a:custGeom>
            <a:avLst/>
            <a:gdLst>
              <a:gd name="connsiteX0" fmla="*/ -4505 w 4030255"/>
              <a:gd name="connsiteY0" fmla="*/ 307578 h 377294"/>
              <a:gd name="connsiteX1" fmla="*/ 2317213 w 4030255"/>
              <a:gd name="connsiteY1" fmla="*/ 0 h 377294"/>
              <a:gd name="connsiteX2" fmla="*/ 4033697 w 4030255"/>
              <a:gd name="connsiteY2" fmla="*/ 377031 h 37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0255" h="377294">
                <a:moveTo>
                  <a:pt x="-4505" y="307578"/>
                </a:moveTo>
                <a:cubicBezTo>
                  <a:pt x="382447" y="256315"/>
                  <a:pt x="1644179" y="-11575"/>
                  <a:pt x="2317213" y="0"/>
                </a:cubicBezTo>
                <a:cubicBezTo>
                  <a:pt x="2990246" y="11576"/>
                  <a:pt x="3747617" y="314193"/>
                  <a:pt x="4033697" y="377031"/>
                </a:cubicBezTo>
              </a:path>
            </a:pathLst>
          </a:custGeom>
          <a:noFill/>
          <a:ln>
            <a:solidFill>
              <a:srgbClr val="0000FF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5847" name="오른쪽 대괄호 35846"/>
          <p:cNvSpPr/>
          <p:nvPr/>
        </p:nvSpPr>
        <p:spPr>
          <a:xfrm>
            <a:off x="3619500" y="3825875"/>
            <a:ext cx="228203" cy="1121172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84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직사각형 34819"/>
          <p:cNvSpPr txBox="1"/>
          <p:nvPr/>
        </p:nvSpPr>
        <p:spPr>
          <a:xfrm>
            <a:off x="0" y="483381"/>
            <a:ext cx="9144000" cy="48415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var cnt=1;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function fn_addFile(){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$("#d_file").append("&lt;br&gt;"+"&lt;input type='file' name='file"+cnt+"' /&gt;");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cnt++;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}  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&lt;/script&gt;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&lt;title&gt;글쓰기창&lt;/title&gt;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&lt;h1 style="text-align:center"&gt;글쓰기&lt;/h1&gt;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&lt;form name="articleForm" method="post"   action="${contextPath}/board/addNewArticle.do"   enctype="multipart/form-data"&gt;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&lt;table border="0" align="center"&gt;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&lt;td align="right"&gt; 작성자&lt;/td&gt;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 &lt;td colspan=2  align="left"&gt;&lt;input type="text" size="20" maxlength="100"  value="${member.name }"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readonly</a:t>
            </a:r>
            <a:r>
              <a:rPr lang="ko-KR" altLang="en-US" sz="1200" b="1">
                <a:latin typeface="한컴산뜻돋움"/>
                <a:ea typeface="한컴산뜻돋움"/>
              </a:rPr>
              <a:t>/&gt;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&lt;td align="right"&gt;글제목: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 &lt;td colspan="2"&gt;&lt;input type="text" size="67"  maxlength="500" name="title" /&gt;&lt;/td&gt;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&lt;td align="right" valign="top"&gt;&lt;br&gt;글내용: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colspan=2&gt;&lt;textarea name="content" rows="10" cols="65" maxlength="4000"&gt;&lt;/textarea&gt;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&lt;/tr&gt;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</p:txBody>
      </p:sp>
      <p:pic>
        <p:nvPicPr>
          <p:cNvPr id="34821" name="그림 3584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59091" y="5077444"/>
            <a:ext cx="2771775" cy="1104900"/>
          </a:xfrm>
          <a:prstGeom prst="rect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</p:pic>
      <p:sp>
        <p:nvSpPr>
          <p:cNvPr id="3482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직사각형 34819"/>
          <p:cNvSpPr txBox="1"/>
          <p:nvPr/>
        </p:nvSpPr>
        <p:spPr>
          <a:xfrm>
            <a:off x="0" y="493422"/>
            <a:ext cx="9144000" cy="3925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&lt;td align="right"&gt;이미지파일 첨부: 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&lt;td&gt; &lt;input type="file" name="imageFileName"  onchange="readURL(this);" /&gt;&lt;/td&gt;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&lt;td&gt;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&lt;img  id="preview" src="#"   width=200 height=200/&gt;</a:t>
            </a:r>
            <a:r>
              <a:rPr lang="ko-KR" altLang="en-US" sz="1200" b="1">
                <a:latin typeface="한컴산뜻돋움"/>
                <a:ea typeface="한컴산뜻돋움"/>
              </a:rPr>
              <a:t>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&lt;td align="right"&gt;이미지파일 첨부&lt;/td&gt;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&lt;td align="left"&gt; &lt;input type="button" value="파일 추가" onClick="fn_addFile()"/&gt;&lt;/td&gt;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&lt;td colspan="4"&gt;&lt;div id="d_file"&gt;&lt;/div&gt;&lt;/td&gt;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align="right"&gt;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&lt;td colspan="2"&gt;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&lt;input type="submit" value="글쓰기"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&lt;input type=button value="목록보기"onClick="backToList(this.form)" /&gt;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&lt;/td&gt;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&lt;/table&gt;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&lt;/form&gt;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&lt;/html&gt;</a:t>
            </a:r>
          </a:p>
        </p:txBody>
      </p:sp>
      <p:pic>
        <p:nvPicPr>
          <p:cNvPr id="34821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319637" y="1656953"/>
            <a:ext cx="2596160" cy="24678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34822" name="자유형 34821"/>
          <p:cNvSpPr/>
          <p:nvPr/>
        </p:nvSpPr>
        <p:spPr>
          <a:xfrm>
            <a:off x="3473530" y="1326157"/>
            <a:ext cx="4628194" cy="2033388"/>
          </a:xfrm>
          <a:custGeom>
            <a:avLst/>
            <a:gdLst>
              <a:gd name="connsiteX0" fmla="*/ -2858 w 4628194"/>
              <a:gd name="connsiteY0" fmla="*/ -595 h 2033388"/>
              <a:gd name="connsiteX1" fmla="*/ 4630658 w 4628194"/>
              <a:gd name="connsiteY1" fmla="*/ 2033388 h 20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28194" h="2033388">
                <a:moveTo>
                  <a:pt x="-2858" y="-595"/>
                </a:moveTo>
                <a:cubicBezTo>
                  <a:pt x="769394" y="338401"/>
                  <a:pt x="3858405" y="1694391"/>
                  <a:pt x="4630658" y="2033388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482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7" y="607769"/>
            <a:ext cx="7951304" cy="638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ViewNameInterceptor</a:t>
            </a:r>
            <a:r>
              <a:rPr lang="ko-KR" altLang="en-US" sz="1200">
                <a:latin typeface="+mj-ea"/>
                <a:ea typeface="+mj-ea"/>
              </a:rPr>
              <a:t> 추가하기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com/myspring/pro30 </a:t>
            </a:r>
            <a:r>
              <a:rPr lang="ko-KR" altLang="en-US" sz="1200">
                <a:latin typeface="+mj-ea"/>
                <a:ea typeface="+mj-ea"/>
              </a:rPr>
              <a:t>패키지 하위에 다시 </a:t>
            </a:r>
            <a:r>
              <a:rPr lang="en-US" altLang="ko-KR" sz="1200">
                <a:latin typeface="+mj-ea"/>
                <a:ea typeface="+mj-ea"/>
              </a:rPr>
              <a:t>common/interceptor </a:t>
            </a:r>
            <a:r>
              <a:rPr lang="ko-KR" altLang="en-US" sz="1200">
                <a:latin typeface="+mj-ea"/>
                <a:ea typeface="+mj-ea"/>
              </a:rPr>
              <a:t>패키지를 만든 후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인터셉터 파일을 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    생성하기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22950" y="1541904"/>
            <a:ext cx="8620560" cy="4330956"/>
            <a:chOff x="322950" y="2046729"/>
            <a:chExt cx="8620560" cy="4330956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322950" y="2046729"/>
              <a:ext cx="3019425" cy="1543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 txBox="1"/>
            <p:nvPr/>
          </p:nvSpPr>
          <p:spPr>
            <a:xfrm>
              <a:off x="3437267" y="2108246"/>
              <a:ext cx="5506243" cy="1461724"/>
            </a:xfrm>
            <a:prstGeom prst="rect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xmlns:mvc="http://www.springframework.org/schema/mvc"</a:t>
              </a:r>
            </a:p>
            <a:p>
              <a:pPr>
                <a:defRPr/>
              </a:pPr>
              <a:r>
                <a:rPr lang="en-US" altLang="ko-KR" sz="1000" b="1">
                  <a:latin typeface="한컴산뜻돋움"/>
                  <a:ea typeface="한컴산뜻돋움"/>
                </a:rPr>
                <a:t>             :               :</a:t>
              </a:r>
            </a:p>
            <a:p>
              <a:pPr>
                <a:defRPr/>
              </a:pPr>
              <a:endParaRPr lang="ko-KR" altLang="en-US" sz="10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&lt;mvc:interceptors&gt;</a:t>
              </a: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    &lt;mvc:interceptor&gt;</a:t>
              </a: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    &lt;mvc:mapping path="/*/*.do"/&gt;</a:t>
              </a: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&lt;beans:bean class="com.myspring.pro30.common.interceptor.ViewNameInterceptor" /&gt;</a:t>
              </a: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   &lt;/mvc:interceptor&gt;</a:t>
              </a:r>
            </a:p>
            <a:p>
              <a:pPr>
                <a:defRPr/>
              </a:pPr>
              <a:r>
                <a:rPr lang="ko-KR" altLang="en-US" sz="1000" b="1">
                  <a:latin typeface="한컴산뜻돋움"/>
                  <a:ea typeface="한컴산뜻돋움"/>
                </a:rPr>
                <a:t>&lt;/mvc:interceptors&gt;</a:t>
              </a:r>
            </a:p>
          </p:txBody>
        </p:sp>
        <p:pic>
          <p:nvPicPr>
            <p:cNvPr id="14" name="그림 13"/>
            <p:cNvPicPr/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6401860" y="3429000"/>
              <a:ext cx="2020144" cy="2948685"/>
            </a:xfrm>
            <a:prstGeom prst="rect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</a:ln>
          </p:spPr>
        </p:pic>
        <p:sp>
          <p:nvSpPr>
            <p:cNvPr id="15" name="자유형 14"/>
            <p:cNvSpPr/>
            <p:nvPr/>
          </p:nvSpPr>
          <p:spPr>
            <a:xfrm>
              <a:off x="2734142" y="3141310"/>
              <a:ext cx="2427023" cy="791923"/>
            </a:xfrm>
            <a:custGeom>
              <a:avLst/>
              <a:gdLst>
                <a:gd name="connsiteX0" fmla="*/ 2426926 w 2427023"/>
                <a:gd name="connsiteY0" fmla="*/ -3745 h 791923"/>
                <a:gd name="connsiteX1" fmla="*/ 2079686 w 2427023"/>
                <a:gd name="connsiteY1" fmla="*/ 789948 h 791923"/>
                <a:gd name="connsiteX2" fmla="*/ -3757 w 2427023"/>
                <a:gd name="connsiteY2" fmla="*/ 194678 h 791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023" h="791923">
                  <a:moveTo>
                    <a:pt x="2426926" y="-3745"/>
                  </a:moveTo>
                  <a:cubicBezTo>
                    <a:pt x="2369052" y="128537"/>
                    <a:pt x="2484799" y="756877"/>
                    <a:pt x="2079686" y="789948"/>
                  </a:cubicBezTo>
                  <a:cubicBezTo>
                    <a:pt x="1674572" y="823018"/>
                    <a:pt x="343483" y="293889"/>
                    <a:pt x="-3757" y="194678"/>
                  </a:cubicBezTo>
                </a:path>
              </a:pathLst>
            </a:cu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376400" y="3562945"/>
              <a:ext cx="478873" cy="1828221"/>
            </a:xfrm>
            <a:custGeom>
              <a:avLst/>
              <a:gdLst>
                <a:gd name="connsiteX0" fmla="*/ -4321 w 478873"/>
                <a:gd name="connsiteY0" fmla="*/ 1701601 h 1828221"/>
                <a:gd name="connsiteX1" fmla="*/ 442163 w 478873"/>
                <a:gd name="connsiteY1" fmla="*/ 1701601 h 1828221"/>
                <a:gd name="connsiteX2" fmla="*/ 452085 w 478873"/>
                <a:gd name="connsiteY2" fmla="*/ -4961 h 18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73" h="1828221">
                  <a:moveTo>
                    <a:pt x="-4321" y="1701601"/>
                  </a:moveTo>
                  <a:cubicBezTo>
                    <a:pt x="70092" y="1701601"/>
                    <a:pt x="366095" y="1986028"/>
                    <a:pt x="442163" y="1701601"/>
                  </a:cubicBezTo>
                  <a:cubicBezTo>
                    <a:pt x="518231" y="1417174"/>
                    <a:pt x="450431" y="279465"/>
                    <a:pt x="452085" y="-4961"/>
                  </a:cubicBezTo>
                </a:path>
              </a:pathLst>
            </a:custGeom>
            <a:noFill/>
            <a:ln>
              <a:solidFill>
                <a:schemeClr val="accent1">
                  <a:shade val="2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366333" y="3429000"/>
            <a:ext cx="4832746" cy="2931146"/>
          </a:xfrm>
          <a:prstGeom prst="rect">
            <a:avLst/>
          </a:prstGeom>
          <a:noFill/>
          <a:ln w="9525">
            <a:solidFill>
              <a:srgbClr val="000000">
                <a:alpha val="100000"/>
              </a:srgbClr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43" y="544115"/>
            <a:ext cx="774796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29. </a:t>
            </a:r>
            <a:r>
              <a:rPr lang="ko-KR" altLang="en-US" sz="1200">
                <a:latin typeface="+mj-ea"/>
                <a:ea typeface="+mj-ea"/>
              </a:rPr>
              <a:t>브라우저로 요청하여 글목록창을 나타낸 후 글쓰기를 클릭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62923" y="895605"/>
            <a:ext cx="5943600" cy="35991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52068" y="4106552"/>
            <a:ext cx="725556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2"/>
          <p:cNvSpPr txBox="1"/>
          <p:nvPr/>
        </p:nvSpPr>
        <p:spPr>
          <a:xfrm>
            <a:off x="586408" y="4752975"/>
            <a:ext cx="770034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로그인 상태가 아닐 경우 로그인창으로 이동하여 로그인을 클릭</a:t>
            </a: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093303" y="5173911"/>
            <a:ext cx="5943600" cy="812165"/>
          </a:xfrm>
          <a:prstGeom prst="rect">
            <a:avLst/>
          </a:prstGeom>
        </p:spPr>
      </p:pic>
      <p:sp>
        <p:nvSpPr>
          <p:cNvPr id="15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866" y="586940"/>
            <a:ext cx="7157416" cy="271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30. </a:t>
            </a:r>
            <a:r>
              <a:rPr lang="ko-KR" altLang="en-US" sz="1200" b="1">
                <a:latin typeface="+mj-ea"/>
                <a:ea typeface="+mj-ea"/>
              </a:rPr>
              <a:t>글쓰기</a:t>
            </a:r>
            <a:r>
              <a:rPr lang="en-US" altLang="ko-KR" sz="1200" b="1">
                <a:latin typeface="+mj-ea"/>
                <a:ea typeface="+mj-ea"/>
              </a:rPr>
              <a:t>.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로그인에 성공하면 다시 글쓰기창으로 이동하여 글 정보를 입력하고 글쓰기를 클릭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986668"/>
            <a:ext cx="3846315" cy="31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4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200399" y="3122930"/>
            <a:ext cx="5943600" cy="3735070"/>
          </a:xfrm>
          <a:prstGeom prst="rect">
            <a:avLst/>
          </a:prstGeom>
        </p:spPr>
      </p:pic>
      <p:sp>
        <p:nvSpPr>
          <p:cNvPr id="15" name="직사각형 3"/>
          <p:cNvSpPr/>
          <p:nvPr/>
        </p:nvSpPr>
        <p:spPr>
          <a:xfrm>
            <a:off x="3301361" y="3349487"/>
            <a:ext cx="4906824" cy="159026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955" y="578246"/>
            <a:ext cx="7786065" cy="44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31. </a:t>
            </a:r>
            <a:r>
              <a:rPr lang="ko-KR" altLang="en-US" sz="1200" b="1">
                <a:latin typeface="+mj-ea"/>
                <a:ea typeface="+mj-ea"/>
              </a:rPr>
              <a:t>글상세창 구현</a:t>
            </a:r>
            <a:r>
              <a:rPr lang="en-US" altLang="ko-KR" sz="1200" b="1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 매퍼 파일 </a:t>
            </a:r>
            <a:r>
              <a:rPr lang="en-US" altLang="ko-KR" sz="1200" b="1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에 전달된 글 번호에 대해 글 정보를 조회하는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315" y="3429000"/>
            <a:ext cx="6953249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-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글상세창</a:t>
            </a:r>
            <a:r>
              <a:rPr lang="en-US" altLang="ko-KR" sz="1200">
                <a:latin typeface="+mj-ea"/>
                <a:ea typeface="+mj-ea"/>
              </a:rPr>
              <a:t>(viewArticle.jsp)</a:t>
            </a:r>
            <a:r>
              <a:rPr lang="ko-KR" altLang="en-US" sz="1200">
                <a:latin typeface="+mj-ea"/>
                <a:ea typeface="+mj-ea"/>
              </a:rPr>
              <a:t>을 나타낼 타일즈 기능을 설정 </a:t>
            </a:r>
            <a:r>
              <a:rPr lang="en-US" altLang="ko-KR" sz="1200" b="1">
                <a:latin typeface="+mj-ea"/>
                <a:ea typeface="+mj-ea"/>
              </a:rPr>
              <a:t>tiles_board.xml</a:t>
            </a:r>
          </a:p>
        </p:txBody>
      </p:sp>
      <p:sp>
        <p:nvSpPr>
          <p:cNvPr id="39939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940" name="직사각형 34819"/>
          <p:cNvSpPr txBox="1"/>
          <p:nvPr/>
        </p:nvSpPr>
        <p:spPr>
          <a:xfrm>
            <a:off x="0" y="1013645"/>
            <a:ext cx="9144000" cy="227644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&lt;select id="selectNewArticleNO" resultType="int"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SELECT  nvl(max(articleNO), 0) + 1 from t_board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&lt;/select&gt;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&lt;select id="selectArticle" resultType="articleVO"   parameterType="int"&gt;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SELECT * from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where articleNO = #{articleNO}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&lt;/select&gt;</a:t>
            </a:r>
          </a:p>
        </p:txBody>
      </p:sp>
      <p:sp>
        <p:nvSpPr>
          <p:cNvPr id="39941" name="직사각형 34819"/>
          <p:cNvSpPr txBox="1"/>
          <p:nvPr/>
        </p:nvSpPr>
        <p:spPr>
          <a:xfrm>
            <a:off x="0" y="3745734"/>
            <a:ext cx="9144000" cy="210071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&lt;definition name="/board/articleForm" extends="baseLayout"&gt;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&lt;put-attribute name="title" value="글쓰기창"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&lt;put-attribute name="body" value="/WEB-INF/views/board/articleForm.jsp"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&lt;/definition&gt;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&lt;definition name="/board/viewArticle" extends="baseLayout"&gt;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&lt;put-attribute name="title" value="글상세창"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&lt;put-attribute name="body" value="/WEB-INF/views/board/viewArticle.jsp"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&lt;/definition&gt;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&lt;/tiles-definitions&gt;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342" y="593724"/>
            <a:ext cx="7881316" cy="27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32. </a:t>
            </a:r>
            <a:r>
              <a:rPr lang="ko-KR" altLang="en-US" sz="1200">
                <a:latin typeface="+mj-ea"/>
                <a:ea typeface="+mj-ea"/>
              </a:rPr>
              <a:t>첨부 파일을 표시할 파일 다운로드 컨트롤러인 </a:t>
            </a:r>
            <a:r>
              <a:rPr lang="en-US" altLang="ko-KR" sz="1200" b="1">
                <a:latin typeface="+mj-ea"/>
                <a:ea typeface="+mj-ea"/>
              </a:rPr>
              <a:t>FileDownloadController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common/file </a:t>
            </a:r>
            <a:r>
              <a:rPr lang="ko-KR" altLang="en-US" sz="1200">
                <a:latin typeface="+mj-ea"/>
                <a:ea typeface="+mj-ea"/>
              </a:rPr>
              <a:t>패키지에 구현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80135" y="1008786"/>
            <a:ext cx="2819400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34819"/>
          <p:cNvSpPr txBox="1"/>
          <p:nvPr/>
        </p:nvSpPr>
        <p:spPr>
          <a:xfrm>
            <a:off x="0" y="3429000"/>
            <a:ext cx="9144000" cy="209198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com.myspring.pro30.common.file;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java.io.File;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java.io.FileInputStream;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java.io.OutputStream;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org.springframework.stereotype.Controller;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org.springframework.web.bind.annotation.RequestMapping;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org.springframework.web.bind.annotation.RequestParam;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174" y="590549"/>
            <a:ext cx="7464287" cy="264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33. </a:t>
            </a:r>
            <a:r>
              <a:rPr lang="en-US" altLang="ko-KR" sz="1200">
                <a:latin typeface="+mj-ea"/>
                <a:ea typeface="+mj-ea"/>
              </a:rPr>
              <a:t>FileDownloadController </a:t>
            </a:r>
            <a:r>
              <a:rPr lang="ko-KR" altLang="en-US" sz="1200">
                <a:latin typeface="+mj-ea"/>
                <a:ea typeface="+mj-ea"/>
              </a:rPr>
              <a:t>클래스를 </a:t>
            </a:r>
            <a:r>
              <a:rPr lang="en-US" altLang="ko-KR" sz="1200">
                <a:latin typeface="+mj-ea"/>
                <a:ea typeface="+mj-ea"/>
              </a:rPr>
              <a:t>28</a:t>
            </a:r>
            <a:r>
              <a:rPr lang="ko-KR" altLang="en-US" sz="1200">
                <a:latin typeface="+mj-ea"/>
                <a:ea typeface="+mj-ea"/>
              </a:rPr>
              <a:t>장에서 복사해 붙여 넣은 후 다음과 같이 수정</a:t>
            </a:r>
          </a:p>
        </p:txBody>
      </p:sp>
      <p:sp>
        <p:nvSpPr>
          <p:cNvPr id="41987" name="직사각형 34819"/>
          <p:cNvSpPr txBox="1"/>
          <p:nvPr/>
        </p:nvSpPr>
        <p:spPr>
          <a:xfrm>
            <a:off x="0" y="878311"/>
            <a:ext cx="9144000" cy="466333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@Controller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FileDownloadController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static final String ARTICLE_IMAGE_REPO = "C:\\board\\article_image";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@RequestMapping("/download.do")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download(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@RequestParam("imageFileName") String imageFileName,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			@RequestParam("articleNO") String articleNO,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               HttpServletResponse response)throws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OutputStream out = response.getOutputStream();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String downFile = ARTICLE_IMAGE_REPO + "\\" +articleNO+"\\"+ imageFileName;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File file = new File(downFile);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response.setHeader("Cache-Control", "no-cache");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response.addHeader("Content-disposition", "attachment; fileName=" + 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FileInputStream in = new FileInputStream(file);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byte[] buffer = new byte[1024 * 8];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while (true)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int count = in.read(buffer);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 (count == -1)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break;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out.write(buffer, 0, count);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in.close();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out.close();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4198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7909" y="582612"/>
            <a:ext cx="7464287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34. BoardControllerImpl.java </a:t>
            </a:r>
            <a:r>
              <a:rPr lang="ko-KR" altLang="en-US" sz="1200">
                <a:latin typeface="+mj-ea"/>
                <a:ea typeface="+mj-ea"/>
              </a:rPr>
              <a:t>글목록창에서 전달된 글 번호를 이용하여 해당 글 정보를 조회</a:t>
            </a:r>
          </a:p>
        </p:txBody>
      </p:sp>
      <p:sp>
        <p:nvSpPr>
          <p:cNvPr id="43011" name="직사각형 34819"/>
          <p:cNvSpPr txBox="1"/>
          <p:nvPr/>
        </p:nvSpPr>
        <p:spPr>
          <a:xfrm>
            <a:off x="0" y="878311"/>
            <a:ext cx="9144000" cy="210110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//한개의 이미지 보여주기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@RequestMapping(value="/board/viewArticle.do" ,method =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viewArticle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(@RequestParam("articleNO") int articleNO,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HttpServletRequest request, HttpServletResponse response)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articleVO=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boardService.viewArticle(articleNO);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mav.addObject("article", articleVO);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43012" name="TextBox 2"/>
          <p:cNvSpPr txBox="1"/>
          <p:nvPr/>
        </p:nvSpPr>
        <p:spPr>
          <a:xfrm>
            <a:off x="536799" y="3164205"/>
            <a:ext cx="7464287" cy="27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35.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Service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 Light"/>
                <a:ea typeface="맑은 고딕"/>
              </a:rPr>
              <a:t>클래스와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DAO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Calibri Light"/>
                <a:ea typeface="맑은 고딕"/>
              </a:rPr>
              <a:t>클래스의 메서드</a:t>
            </a:r>
          </a:p>
        </p:txBody>
      </p:sp>
      <p:sp>
        <p:nvSpPr>
          <p:cNvPr id="43013" name="직사각형 34819"/>
          <p:cNvSpPr txBox="1"/>
          <p:nvPr/>
        </p:nvSpPr>
        <p:spPr>
          <a:xfrm>
            <a:off x="0" y="3540946"/>
            <a:ext cx="9144000" cy="118154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//단일 파일 보이기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ArticleVO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viewArticle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(int articleNO)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ArticleVO articleVO = boardDAO.selectArticle(articleNO);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43014" name="직사각형 34819"/>
          <p:cNvSpPr txBox="1"/>
          <p:nvPr/>
        </p:nvSpPr>
        <p:spPr>
          <a:xfrm>
            <a:off x="0" y="4953424"/>
            <a:ext cx="9144000" cy="81682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ArticleVO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(int articleNO)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sqlSession.selectOne("mapper.board.selectArticle",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43015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37" y="581818"/>
            <a:ext cx="7858125" cy="264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36. </a:t>
            </a:r>
            <a:r>
              <a:rPr lang="ko-KR" altLang="en-US" sz="1200">
                <a:latin typeface="+mj-ea"/>
                <a:ea typeface="+mj-ea"/>
              </a:rPr>
              <a:t>글 상세 정보를 표시할 </a:t>
            </a:r>
            <a:r>
              <a:rPr lang="en-US" altLang="ko-KR" sz="1200" b="1">
                <a:latin typeface="+mj-ea"/>
                <a:ea typeface="+mj-ea"/>
              </a:rPr>
              <a:t>viewArticle.jsp </a:t>
            </a:r>
            <a:r>
              <a:rPr lang="ko-KR" altLang="en-US" sz="1200">
                <a:latin typeface="+mj-ea"/>
                <a:ea typeface="+mj-ea"/>
              </a:rPr>
              <a:t>파일을 작성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단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자신이 작성한 글만 수정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삭제를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표시</a:t>
            </a:r>
          </a:p>
        </p:txBody>
      </p:sp>
      <p:sp>
        <p:nvSpPr>
          <p:cNvPr id="44035" name="직사각형 34819"/>
          <p:cNvSpPr txBox="1"/>
          <p:nvPr/>
        </p:nvSpPr>
        <p:spPr>
          <a:xfrm>
            <a:off x="0" y="878311"/>
            <a:ext cx="9144000" cy="301550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&lt;tr  id="tr_btn"  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 colspan="2" align="center"&gt;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&lt;c:if test="${member.id == article.id }"&gt;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&lt;input type=button value="수정하기" onClick="fn_enable(this.form)"&gt;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&lt;/c:if&gt;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&lt;input type=button value="리스트로 돌아가기"  onClick="backToList(this.form)"&gt;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&lt;input type=button value="답글쓰기"  onClick="fn_reply_form('${contextPath}/board/replyForm.do', ${article.articleNO})"&gt;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44036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162" y="633412"/>
            <a:ext cx="7543799" cy="26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37. </a:t>
            </a:r>
            <a:r>
              <a:rPr lang="ko-KR" altLang="en-US" sz="1200">
                <a:latin typeface="+mj-ea"/>
                <a:ea typeface="+mj-ea"/>
              </a:rPr>
              <a:t>다음은 실행 결과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로그인하지 않았을 때와 로그인했을 때의 결과가 어떻게 다른지 비교해 보기</a:t>
            </a:r>
            <a:endParaRPr lang="en-US" altLang="ko-KR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572" y="1307285"/>
            <a:ext cx="4267945" cy="4959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1303095"/>
            <a:ext cx="4383405" cy="517906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4" name="TextBox 2"/>
          <p:cNvSpPr txBox="1"/>
          <p:nvPr/>
        </p:nvSpPr>
        <p:spPr>
          <a:xfrm>
            <a:off x="4572000" y="996329"/>
            <a:ext cx="3720083" cy="26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로그인했을 때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수정하기와 삭제하기 버튼이 보임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Calibri Light"/>
              <a:ea typeface="맑은 고딕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43" y="628649"/>
            <a:ext cx="7595566" cy="44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38. </a:t>
            </a:r>
            <a:r>
              <a:rPr lang="ko-KR" altLang="en-US" sz="1200" b="1">
                <a:latin typeface="+mj-ea"/>
                <a:ea typeface="+mj-ea"/>
              </a:rPr>
              <a:t>글 수정하기</a:t>
            </a:r>
            <a:r>
              <a:rPr lang="en-US" altLang="ko-KR" sz="1200" b="1">
                <a:latin typeface="+mj-ea"/>
                <a:ea typeface="+mj-ea"/>
              </a:rPr>
              <a:t>.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en-US" altLang="ko-KR" sz="1200" b="1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매퍼 파일에 </a:t>
            </a:r>
            <a:r>
              <a:rPr lang="en-US" altLang="ko-KR" sz="1200">
                <a:latin typeface="+mj-ea"/>
                <a:ea typeface="+mj-ea"/>
              </a:rPr>
              <a:t>update</a:t>
            </a:r>
            <a:r>
              <a:rPr lang="ko-KR" altLang="en-US" sz="1200">
                <a:latin typeface="+mj-ea"/>
                <a:ea typeface="+mj-ea"/>
              </a:rPr>
              <a:t>문을 추가</a:t>
            </a:r>
            <a:r>
              <a:rPr lang="en-US" altLang="ko-KR" sz="1200">
                <a:latin typeface="+mj-ea"/>
                <a:ea typeface="+mj-ea"/>
              </a:rPr>
              <a:t>. if</a:t>
            </a:r>
            <a:r>
              <a:rPr lang="ko-KR" altLang="en-US" sz="1200">
                <a:latin typeface="+mj-ea"/>
                <a:ea typeface="+mj-ea"/>
              </a:rPr>
              <a:t>문을 사용하여 글 수정 시 이미지를 수정한 </a:t>
            </a:r>
            <a:r>
              <a:rPr lang="en-US" altLang="ko-KR" sz="1200">
                <a:latin typeface="+mj-ea"/>
                <a:ea typeface="+mj-ea"/>
              </a:rPr>
              <a:t>   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 </a:t>
            </a:r>
            <a:r>
              <a:rPr lang="ko-KR" altLang="en-US" sz="1200">
                <a:latin typeface="+mj-ea"/>
                <a:ea typeface="+mj-ea"/>
              </a:rPr>
              <a:t>경우만 이미지 파일 이름을 업데이트하도록 지정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47108" name="직사각형 34819"/>
          <p:cNvSpPr txBox="1"/>
          <p:nvPr/>
        </p:nvSpPr>
        <p:spPr>
          <a:xfrm>
            <a:off x="0" y="1116436"/>
            <a:ext cx="9144000" cy="173915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&lt;update id="updateArticle"  parameterType="java.util.Map"&gt;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update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set title=#{title},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content=#{content}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&lt;if test="imageFileName!='' and imageFileName!=null"&gt;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, imageFileName=#{imageFileName}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&lt;/if&gt;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where articleNO=#{articleNO}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&lt;/update&gt;</a:t>
            </a:r>
          </a:p>
        </p:txBody>
      </p:sp>
      <p:sp>
        <p:nvSpPr>
          <p:cNvPr id="47109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110" name="TextBox 47109"/>
          <p:cNvSpPr txBox="1"/>
          <p:nvPr/>
        </p:nvSpPr>
        <p:spPr>
          <a:xfrm>
            <a:off x="1109264" y="3429000"/>
            <a:ext cx="7233049" cy="998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다른 태그에서는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&lt;![CDATA[       ]]&gt; 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사용한 것과는 달리 이곳에서는 사용하지 않음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&lt;![CDATA[  Query-   ]]&gt; 를 사용하는 이유는</a:t>
            </a:r>
            <a:r>
              <a:rPr lang="ko-KR" altLang="en-US" sz="1200">
                <a:latin typeface="한컴산뜻돋움"/>
                <a:ea typeface="한컴산뜻돋움"/>
              </a:rPr>
              <a:t> </a:t>
            </a:r>
            <a:r>
              <a:rPr lang="en-US" altLang="ko-KR" sz="1200">
                <a:latin typeface="한컴산뜻돋움"/>
                <a:ea typeface="한컴산뜻돋움"/>
              </a:rPr>
              <a:t>  '&gt;', '&lt;', ',', '&amp;' 등의 기호를 사용하기 위해서이다.  특히,  &lt;   &gt;  의 기호가 xml태그로 인식이 되어서 에러가 나는 경우가 많다.</a:t>
            </a:r>
          </a:p>
        </p:txBody>
      </p:sp>
      <p:sp>
        <p:nvSpPr>
          <p:cNvPr id="47112" name="자유형 47111"/>
          <p:cNvSpPr/>
          <p:nvPr/>
        </p:nvSpPr>
        <p:spPr>
          <a:xfrm>
            <a:off x="4513137" y="2265706"/>
            <a:ext cx="713037" cy="1196088"/>
          </a:xfrm>
          <a:custGeom>
            <a:avLst/>
            <a:gdLst>
              <a:gd name="connsiteX0" fmla="*/ 713706 w 713037"/>
              <a:gd name="connsiteY0" fmla="*/ 1198020 h 1196088"/>
              <a:gd name="connsiteX1" fmla="*/ -669 w 713037"/>
              <a:gd name="connsiteY1" fmla="*/ -2527 h 119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3037" h="1196088">
                <a:moveTo>
                  <a:pt x="713706" y="1198020"/>
                </a:moveTo>
                <a:cubicBezTo>
                  <a:pt x="594643" y="997928"/>
                  <a:pt x="118393" y="197563"/>
                  <a:pt x="-669" y="-252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766" y="549660"/>
            <a:ext cx="7252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39. BoardController.java </a:t>
            </a:r>
            <a:r>
              <a:rPr lang="ko-KR" altLang="en-US" sz="1200" b="1">
                <a:latin typeface="+mj-ea"/>
                <a:ea typeface="+mj-ea"/>
              </a:rPr>
              <a:t>작성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48133" name="직사각형 34819"/>
          <p:cNvSpPr txBox="1"/>
          <p:nvPr/>
        </p:nvSpPr>
        <p:spPr>
          <a:xfrm>
            <a:off x="0" y="804491"/>
            <a:ext cx="9144000" cy="612780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//한 개 이미지 수정 기능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@RequestMapping(value="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/board/modArticle.do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,method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@ResponseBody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public ResponseEntity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modArticle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(MultipartHttpServletRequest multipartRequest,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HttpServletResponse response)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multipartRequest.setCharacterEncoding("utf-8");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Map&lt;String,Object&gt; articleMap = new HashMap&lt;String, Object&gt;();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Enumeration enu=multipartRequest.getParameterNames();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while(enu.hasMoreElements()){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name=(String)enu.nextElement();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value=multipartRequest.getParameter(name);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articleMap.put(name,value);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String imageFileName= upload(multipartRequest);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articleMap.put("imageFileName", 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String articleNO=(String)articleMap.get("articleNO");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String message;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ResponseEntity resEnt=null;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HttpHeaders responseHeaders = new HttpHeaders();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responseHeaders.add("Content-Type", "text/html; 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boardService.modArticle(articleMap);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if(imageFileName!=null &amp;&amp; imageFileName.length()!=0)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File srcFile = new File(ARTICLE_IMAGE_REPO+"\\"+"temp"+"\\"+imageFileName);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File destDir = new File(ARTICLE_IMAGE_REPO+"\\"+articleNO);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FileUtils.moveFileToDirectory(srcFile, destDir, true);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String originalFileName = (String)articleMap.get("originalFileName");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File oldFile = new File(ARTICLE_IMAGE_REPO+"\\"+articleNO+"\\"+originalFileName);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oldFile.delete();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}	</a:t>
            </a:r>
          </a:p>
        </p:txBody>
      </p:sp>
      <p:sp>
        <p:nvSpPr>
          <p:cNvPr id="4813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124" name="직사각형 5123"/>
          <p:cNvSpPr txBox="1"/>
          <p:nvPr/>
        </p:nvSpPr>
        <p:spPr>
          <a:xfrm>
            <a:off x="-1" y="456721"/>
            <a:ext cx="9144002" cy="53897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com.myspring.pro30.common.interceptor;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org.springframework.web.servlet.handler.HandlerInterceptorAdapter;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ViewNameInterceptor extends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HandlerInterceptorAdapter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boolean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preHandle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request, HttpServletResponse response,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Object handler</a:t>
            </a:r>
            <a:r>
              <a:rPr lang="en-US" altLang="ko-KR" sz="1200" b="1">
                <a:latin typeface="한컴산뜻돋움"/>
                <a:ea typeface="한컴산뜻돋움"/>
              </a:rPr>
              <a:t>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String viewName = getViewName(request);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request.setAttribute("viewName", viewName);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true;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postHandle(HttpServletRequest request, HttpServletResponse response, Object handler,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ModelAndView modelAndView)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afterCompletion(HttpServletRequest request, HttpServletResponse response, Object handler, Exception ex)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직사각형 34819"/>
          <p:cNvSpPr txBox="1"/>
          <p:nvPr/>
        </p:nvSpPr>
        <p:spPr>
          <a:xfrm>
            <a:off x="0" y="463973"/>
            <a:ext cx="9144000" cy="301550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message = "&lt;script&gt;";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message += " alert('글을 수정했습니다.');";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message += " location.href='"+multipartRequest.getContextPath()+"/board/viewArticle.do?articleNO="+articleNO+"';";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resEnt = new ResponseEntity(message, responseHeaders, HttpStatus.CREATED);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}catch(Exception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File srcFile = new File(ARTICLE_IMAGE_REPO+"\\"+"temp"+"\\"+imageFileName);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srcFile.delete();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message = "&lt;script&gt;";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message += " alert('오류가 발생했습니다.다시 수정해주세요');";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message += " location.href='"+multipartRequest.getContextPath()+"/board/viewArticle.do?articleNO="+articleNO+"';";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resEnt = new ResponseEntity(message, responseHeaders, HttpStatus.CREATED);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return resEnt;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</p:txBody>
      </p:sp>
      <p:sp>
        <p:nvSpPr>
          <p:cNvPr id="4813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1964" y="736599"/>
            <a:ext cx="7464287" cy="27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40. </a:t>
            </a:r>
            <a:r>
              <a:rPr lang="en-US" altLang="ko-KR" sz="1200">
                <a:latin typeface="+mj-ea"/>
                <a:ea typeface="+mj-ea"/>
              </a:rPr>
              <a:t>Service </a:t>
            </a:r>
            <a:r>
              <a:rPr lang="ko-KR" altLang="en-US" sz="1200">
                <a:latin typeface="+mj-ea"/>
                <a:ea typeface="+mj-ea"/>
              </a:rPr>
              <a:t>클래스와 </a:t>
            </a:r>
            <a:r>
              <a:rPr lang="en-US" altLang="ko-KR" sz="1200">
                <a:latin typeface="+mj-ea"/>
                <a:ea typeface="+mj-ea"/>
              </a:rPr>
              <a:t>DAO </a:t>
            </a:r>
            <a:r>
              <a:rPr lang="ko-KR" altLang="en-US" sz="1200">
                <a:latin typeface="+mj-ea"/>
                <a:ea typeface="+mj-ea"/>
              </a:rPr>
              <a:t>클래스 구현</a:t>
            </a:r>
          </a:p>
        </p:txBody>
      </p:sp>
      <p:sp>
        <p:nvSpPr>
          <p:cNvPr id="49156" name="직사각형 34819"/>
          <p:cNvSpPr txBox="1"/>
          <p:nvPr/>
        </p:nvSpPr>
        <p:spPr>
          <a:xfrm>
            <a:off x="0" y="1684364"/>
            <a:ext cx="9144001" cy="81880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modArticle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(Map articleMap)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boardDAO.updateArticle(articleMap);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49157" name="직사각형 34819"/>
          <p:cNvSpPr txBox="1"/>
          <p:nvPr/>
        </p:nvSpPr>
        <p:spPr>
          <a:xfrm>
            <a:off x="-1" y="2749576"/>
            <a:ext cx="9144002" cy="82039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updateArticle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(Map articleMap)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sqlSession.update("mapper.board.updateArticle", 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4915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0" y="888151"/>
            <a:ext cx="9144002" cy="512021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&lt;%--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&lt;c:set var="article"  value="${articleMap.article}"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&lt;c:set var="imageFileList"  value="${articleMap.imageFileList}"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--%&gt;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&lt;title&gt;글보기&lt;/title&gt;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#tr_file_upload{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display:none;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#tr_btn_modify{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display:none;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&lt;/style&gt;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&lt;script  src="http://code.jquery.com/jquery-latest.min.js"&gt;&lt;/script&gt;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&lt;script type="text/javascript"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function backToList(obj){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obj.action="${contextPath}/board/listArticles.do";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obj.submit();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}</a:t>
            </a: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183" name="TextBox 50182"/>
          <p:cNvSpPr txBox="1"/>
          <p:nvPr/>
        </p:nvSpPr>
        <p:spPr>
          <a:xfrm>
            <a:off x="5197079" y="2124272"/>
            <a:ext cx="2510232" cy="26459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추후 코드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: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59.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번에서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-1" y="405947"/>
            <a:ext cx="9144002" cy="649181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function fn_enable(obj){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document.getElementById("i_title").disabled=false;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document.getElementById("i_content").disabled=false;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document.getElementById("i_imageFileName").disabled=false;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document.getElementById("tr_btn_modify").style.display="block";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document.getElementById("tr_file_upload").style.display="block";</a:t>
            </a: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document.getElementById("tr_btn").style.display="none";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function fn_modify_article(obj){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obj.action="${contextPath}/board/modArticle.do";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obj.submit();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function fn_remove_article(url,articleNO){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var form = document.createElement("form");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form.setAttribute("method", "post");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form.setAttribute("action", url);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var articleNOInput = document.createElement("input");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articleNOInput.setAttribute("type","hidden");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articleNOInput.setAttribute("name","articleNO");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articleNOInput.setAttribute("value",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form.appendChild(articleNOInput);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document.body.appendChild(form);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form.submit();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function fn_reply_form(url, parentNO){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var form = document.createElement("form");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form.setAttribute("method", "post");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form.setAttribute("action", url);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var parentNOInput = document.createElement("input");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parentNOInput.setAttribute("type","hidden");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parentNOInput.setAttribute("name","parentNO");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parentNOInput.setAttribute("value", parentNO);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form.appendChild(parentNOInput);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document.body.appendChild(form);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form.submit();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</a:t>
            </a: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183" name="TextBox 50182"/>
          <p:cNvSpPr txBox="1"/>
          <p:nvPr/>
        </p:nvSpPr>
        <p:spPr>
          <a:xfrm>
            <a:off x="5435205" y="1082475"/>
            <a:ext cx="1746248" cy="265391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추후 코드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: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다중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-1" y="415472"/>
            <a:ext cx="9144002" cy="603104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function readURL(input)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if (input.files &amp;&amp; input.files[0])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var reader = new FileReader();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reader.onload = function (e)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    $('#preview').attr('src', e.target.result);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 reader.readAsDataURL(input.files[0]);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}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name="frmArticle" method="post"  action="${contextPath}"  enctype="multipart/form-data"&gt;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&lt;table  border=0  align="center"&gt;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 width=150 align="center" bgcolor=#FF9933&gt;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글번호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type="text"  value="${article.articleNO }"  disabled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type="hidden" name="articleNO" value="${article.articleNO}"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&lt;td width="150" align="center" bgcolor="#FF9933"&gt;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작성자 아이디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type=text value="${article.id }" name="writer"  disabled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&lt;td width="150" align="center" bgcolor="#FF9933"&gt;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제목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type=text value="${article.title }"  name="title"  id="i_title" disabled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-1" y="415472"/>
            <a:ext cx="9144002" cy="481184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&lt;td width="150" align="center" bgcolor="#FF9933"&gt;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내용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&lt;textarea rows="20" cols="60"  name="content"  id="i_content"  disabled /&gt;${article.content }&lt;/textarea&gt;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&lt;%-- 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주석처리해야 함                     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&lt;c:if test="${not empty imageFileList &amp;&amp; imageFileList!='null' }"&gt;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&lt;c:forEach var="item" items="${imageFileList}" varStatus="status"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&lt;td width="150" align="center" bgcolor="#FF9933"  rowspan="2"&gt;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  이미지${status.count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 &lt;input  type= "hidden"   name="originalFileName" value="${item.imageFileName }"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&lt;img src="${contextPath}/download.do?articleNO=${article.articleNO}&amp;imageFileName=${item.imageFileName}" id="preview" 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&lt;/tr&gt;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   &lt;input  type="file"  name="imageFileName " id="i_imageFileName"   disabled   onchange="readURL(this);" 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	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&lt;/c:forEach&gt;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&lt;/c:if&gt;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--%&gt;    </a:t>
            </a: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183" name="TextBox 50182"/>
          <p:cNvSpPr txBox="1"/>
          <p:nvPr/>
        </p:nvSpPr>
        <p:spPr>
          <a:xfrm>
            <a:off x="5306220" y="1737318"/>
            <a:ext cx="2510232" cy="264598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추후 코드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: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59.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번에서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-2" y="491276"/>
            <a:ext cx="9144002" cy="557741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&lt;c:choose&gt;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&lt;c:when test="${not empty article.imageFileName &amp;&amp; article.imageFileName!='null' }"&gt;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&lt;td width="150" align="center" bgcolor="#FF9933"  rowspan="2"&gt;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  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이미지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&lt;input  type= "hidden"   name="originalFileName" value="${article.imageFileName }"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    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&lt;img src="${contextPath}/download.do?articleNO=${article.articleNO}&amp;imageFileName=${article.imageFileName}" id="preview" 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&lt;/tr&gt;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&lt;td 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   &lt;input  type="file"  name="imageFileName " id="i_imageFileName"   disabled   onchange="readURL(this);" 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&lt;/tr&gt;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&lt;/c:when&gt;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&lt;c:otherwise&gt;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&lt;tr  id="tr_file_upload"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&lt;td width="150" align="center" bgcolor="#FF9933"  rowspan="2"&gt;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이미지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&lt;input  type= "hidden"   name="originalFileName" value="${article.imageFileName }"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&lt;td 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 &lt;img id="preview" 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 &lt;input  type="file"  name="imageFileName " id="i_imageFileName"   disabled   onchange="readURL(this);" 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         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&lt;/c:otherwise&gt;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&lt;/c:choose&gt;</a:t>
            </a: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033" y="596503"/>
            <a:ext cx="7900366" cy="2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41. </a:t>
            </a:r>
            <a:r>
              <a:rPr lang="en-US" altLang="ko-KR" sz="1200" b="1">
                <a:solidFill>
                  <a:srgbClr val="0000FF"/>
                </a:solidFill>
                <a:latin typeface="+mj-ea"/>
                <a:ea typeface="+mj-ea"/>
              </a:rPr>
              <a:t>viewArticle.jsp</a:t>
            </a:r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첨부 파일이 없는 글을 수정할 때는 파일 업로드 기능이 표시되도록 수정해야 한다</a:t>
            </a:r>
          </a:p>
        </p:txBody>
      </p:sp>
      <p:sp>
        <p:nvSpPr>
          <p:cNvPr id="50180" name="직사각형 34819"/>
          <p:cNvSpPr txBox="1"/>
          <p:nvPr/>
        </p:nvSpPr>
        <p:spPr>
          <a:xfrm>
            <a:off x="-2" y="491276"/>
            <a:ext cx="9144002" cy="450744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&lt;td width="150" align="center" bgcolor="#FF9933"&gt;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   등록일자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 &lt;input type=text value="&lt;fmt:formatDate value="${article.writeDate}" /&gt;" disabled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&lt;tr   id="tr_btn_modify"  align="center"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&lt;td colspan="2" 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&lt;input type=button value="수정반영하기"   onClick="fn_modify_article(frmArticle)"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&lt;input type=button value="취소"  onClick="backToList(frmArticle)"&gt;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&lt;tr  id="tr_btn"  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&lt;td colspan="2" align="center"&gt;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&lt;c:if test="${member.id == article.id }"&gt;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&lt;input type=button value="수정하기" onClick="fn_enable(this.form)"&gt;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&lt;/c:if&gt;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&lt;input type=button value="리스트로 돌아가기"  onClick="backToList(this.form)"&gt;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&lt;input type=button value="답글쓰기"  onClick="fn_reply_form('${contextPath}/board/replyForm.do', ${article.articleNO})"&gt;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5018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252" y="621903"/>
            <a:ext cx="7566991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42 </a:t>
            </a:r>
            <a:r>
              <a:rPr lang="ko-KR" altLang="en-US" sz="1200">
                <a:latin typeface="+mj-ea"/>
                <a:ea typeface="+mj-ea"/>
              </a:rPr>
              <a:t>다음은 실행 결과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글상세창에서 수정하기를 클릭하면 글을 수정할 수 있는 상태로 바뀐다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글 내용과 이미지를 수정한 후 수정반영하기를 클릭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0" y="1150580"/>
            <a:ext cx="4236140" cy="4556839"/>
            <a:chOff x="2251834" y="1966615"/>
            <a:chExt cx="4236140" cy="4556839"/>
          </a:xfrm>
        </p:grpSpPr>
        <p:pic>
          <p:nvPicPr>
            <p:cNvPr id="6" name="그림 5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2251834" y="1966615"/>
              <a:ext cx="4236140" cy="4556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2251834" y="6291470"/>
              <a:ext cx="739844" cy="23198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4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48973" y="2004419"/>
            <a:ext cx="4495027" cy="485358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5" name="TextBox 2"/>
          <p:cNvSpPr txBox="1"/>
          <p:nvPr/>
        </p:nvSpPr>
        <p:spPr>
          <a:xfrm>
            <a:off x="4572000" y="1484310"/>
            <a:ext cx="4587649" cy="44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-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다음과 같이 수정된 글 정보를 테이블에 반영하고 새로운 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  이미지를 업로드한 후 다시 글상세창을 나타낸다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425" y="617140"/>
            <a:ext cx="7364896" cy="26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43. </a:t>
            </a:r>
            <a:r>
              <a:rPr lang="ko-KR" altLang="en-US" sz="1200">
                <a:latin typeface="+mj-ea"/>
                <a:ea typeface="+mj-ea"/>
              </a:rPr>
              <a:t>매퍼 파일 </a:t>
            </a:r>
            <a:r>
              <a:rPr lang="en-US" altLang="ko-KR" sz="1200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에 글 번호를 가져와 관련된 자식 글까지 삭제하는 </a:t>
            </a:r>
            <a:r>
              <a:rPr lang="en-US" altLang="ko-KR" sz="1200">
                <a:latin typeface="+mj-ea"/>
                <a:ea typeface="+mj-ea"/>
              </a:rPr>
              <a:t>delete</a:t>
            </a:r>
            <a:r>
              <a:rPr lang="ko-KR" altLang="en-US" sz="1200">
                <a:latin typeface="+mj-ea"/>
                <a:ea typeface="+mj-ea"/>
              </a:rPr>
              <a:t>문을 추가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54276" name="직사각형 34819"/>
          <p:cNvSpPr txBox="1"/>
          <p:nvPr/>
        </p:nvSpPr>
        <p:spPr>
          <a:xfrm>
            <a:off x="0" y="888151"/>
            <a:ext cx="9144002" cy="146261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&lt;delete id="deleteArticle"  parameterType="int"&gt;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delete from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where articleNO in (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SELECT articleNO FROM  t_board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START WITH articleNO = #{articleNO}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CONNECT BY PRIOR  articleNO = parentNO 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]]&gt;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&lt;/delete&gt;</a:t>
            </a:r>
          </a:p>
        </p:txBody>
      </p:sp>
      <p:sp>
        <p:nvSpPr>
          <p:cNvPr id="5427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5124" name="직사각형 5123"/>
          <p:cNvSpPr txBox="1"/>
          <p:nvPr/>
        </p:nvSpPr>
        <p:spPr>
          <a:xfrm>
            <a:off x="-1" y="456721"/>
            <a:ext cx="9144002" cy="57516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getViewName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request) 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contextPath = request.getContextPath();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uri = (String) request.getAttribute("javax.servlet.include.request_uri");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(uri == null || uri.trim().equals(""))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uri = request.getRequestURI();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begin = 0;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(!((contextPath == null) || ("".equals(contextPath))))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begin = contextPath.length();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end;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(uri.indexOf(";") != -1)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end = uri.indexOf(";");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else if (uri.indexOf("?") != -1)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end = uri.indexOf("?");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end = uri.length();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fileName = uri.substring(begin, end);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(fileName.indexOf(".") != -1)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fileName = fileName.substring(0, fileName.lastIndexOf("."));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(fileName.lastIndexOf("/") != -1)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fileName = fileName.substring(fileName.lastIndexOf("/", 1), fileName.length());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return fileName;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6017" y="615949"/>
            <a:ext cx="746428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44. </a:t>
            </a:r>
            <a:r>
              <a:rPr lang="ko-KR" altLang="en-US" sz="1200">
                <a:latin typeface="+mj-ea"/>
                <a:ea typeface="+mj-ea"/>
              </a:rPr>
              <a:t>컨트롤러에서는 글 번호를 가져와 해당 글을 삭제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해당되는 이미지가 저장된 폴더도 함께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삭제</a:t>
            </a:r>
          </a:p>
        </p:txBody>
      </p:sp>
      <p:sp>
        <p:nvSpPr>
          <p:cNvPr id="55300" name="직사각형 34819"/>
          <p:cNvSpPr txBox="1"/>
          <p:nvPr/>
        </p:nvSpPr>
        <p:spPr>
          <a:xfrm>
            <a:off x="-2" y="1254863"/>
            <a:ext cx="9144002" cy="480986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@RequestMapping(value="/board/removeArticle.do" ,method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@ResponseBody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public ResponseEntity 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removeArticle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(@RequestParam("articleNO") int articleNO,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HttpServletRequest request, HttpServletResponse response)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response.setContentType("text/html; 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String message;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ResponseEntity resEnt=null;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HttpHeaders responseHeaders = new HttpHeaders();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responseHeaders.add("Content-Type", "text/html; 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boardService.removeArticle(articleNO);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File destDir = new File(ARTICLE_IMAGE_REPO+"\\"+articleNO);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FileUtils.deleteDirectory(destDir);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= "&lt;script&gt;";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 " alert('글을 삭제했습니다.');";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 " location.href='"+request.getContextPath()+"/board/listArticles.do';";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resEnt = new ResponseEntity(message, responseHeaders, HttpStatus.CREATED);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}catch(Exception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= "&lt;script&gt;";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 " alert('작업중 오류가 발생했습니다.다시 시도해 주세요.');";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 " location.href='"+request.getContextPath()+"/board/listArticles.do';";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resEnt = new ResponseEntity(message, responseHeaders, HttpStatus.CREATED);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return resEnt;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  </a:t>
            </a:r>
          </a:p>
        </p:txBody>
      </p:sp>
      <p:sp>
        <p:nvSpPr>
          <p:cNvPr id="55301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408" y="548377"/>
            <a:ext cx="7464287" cy="26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45. </a:t>
            </a:r>
            <a:r>
              <a:rPr lang="en-US" altLang="ko-KR" sz="1200">
                <a:latin typeface="+mj-ea"/>
                <a:ea typeface="+mj-ea"/>
              </a:rPr>
              <a:t>Service </a:t>
            </a:r>
            <a:r>
              <a:rPr lang="ko-KR" altLang="en-US" sz="1200">
                <a:latin typeface="+mj-ea"/>
                <a:ea typeface="+mj-ea"/>
              </a:rPr>
              <a:t>클래스와 </a:t>
            </a:r>
            <a:r>
              <a:rPr lang="en-US" altLang="ko-KR" sz="1200">
                <a:latin typeface="+mj-ea"/>
                <a:ea typeface="+mj-ea"/>
              </a:rPr>
              <a:t>DAO </a:t>
            </a:r>
            <a:r>
              <a:rPr lang="ko-KR" altLang="en-US" sz="1200">
                <a:latin typeface="+mj-ea"/>
                <a:ea typeface="+mj-ea"/>
              </a:rPr>
              <a:t>클래스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구현</a:t>
            </a:r>
          </a:p>
        </p:txBody>
      </p:sp>
      <p:sp>
        <p:nvSpPr>
          <p:cNvPr id="13" name="직사각형 34819"/>
          <p:cNvSpPr txBox="1"/>
          <p:nvPr/>
        </p:nvSpPr>
        <p:spPr>
          <a:xfrm>
            <a:off x="0" y="888151"/>
            <a:ext cx="9144002" cy="70061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removeArticle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(int articleNO)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boardDAO.deleteArticle(articleNO);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14" name="직사각형 34819"/>
          <p:cNvSpPr txBox="1"/>
          <p:nvPr/>
        </p:nvSpPr>
        <p:spPr>
          <a:xfrm>
            <a:off x="0" y="1947596"/>
            <a:ext cx="9144002" cy="85323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deleteArticle(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int articleNO)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sqlSession.delete("mapper.board.deleteArticle",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196109" y="2368236"/>
            <a:ext cx="3947891" cy="4377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6477000" y="6465094"/>
            <a:ext cx="535781" cy="25796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04955" y="3920985"/>
            <a:ext cx="4683522" cy="276225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378048" y="3607593"/>
            <a:ext cx="3614945" cy="26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 Light"/>
                <a:ea typeface="맑은 고딕"/>
              </a:rPr>
              <a:t>해당 글을 삭제한 후 글목록창을 다시 표시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81444" y="1946773"/>
            <a:ext cx="5324475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92318" y="1669774"/>
            <a:ext cx="3586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이미지 정보 테이블 생성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586408" y="548377"/>
            <a:ext cx="7464287" cy="26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46.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새글 추가 시 여러 이미지 파일 첨부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 Ligh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69087"/>
            <a:ext cx="4283765" cy="26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/>
              <a:t>이미지 정보 테이블 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5253" y="1846086"/>
          <a:ext cx="7195931" cy="137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01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유일키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2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imageFileNO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파일 번호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number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2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imageFileName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파일 이름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varchar2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1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regData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등록일자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sysdate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articleNO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글 번호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number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참조키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043" y="561629"/>
            <a:ext cx="7851913" cy="446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47. </a:t>
            </a:r>
            <a:r>
              <a:rPr lang="en-US" altLang="ko-KR" sz="1200">
                <a:latin typeface="+mj-ea"/>
                <a:ea typeface="+mj-ea"/>
              </a:rPr>
              <a:t>SQL Developer</a:t>
            </a:r>
            <a:r>
              <a:rPr lang="ko-KR" altLang="en-US" sz="1200">
                <a:latin typeface="+mj-ea"/>
                <a:ea typeface="+mj-ea"/>
              </a:rPr>
              <a:t>를 이용해 이미지 테이블을 생성</a:t>
            </a:r>
            <a:r>
              <a:rPr lang="en-US" altLang="ko-KR" sz="1200">
                <a:latin typeface="+mj-ea"/>
                <a:ea typeface="+mj-ea"/>
              </a:rPr>
              <a:t>. SQL</a:t>
            </a:r>
            <a:r>
              <a:rPr lang="ko-KR" altLang="en-US" sz="1200">
                <a:latin typeface="+mj-ea"/>
                <a:ea typeface="+mj-ea"/>
              </a:rPr>
              <a:t>문 실행 시 마지막에 게시판 테이블의 </a:t>
            </a:r>
            <a:r>
              <a:rPr lang="en-US" altLang="ko-KR" sz="1200">
                <a:latin typeface="+mj-ea"/>
                <a:ea typeface="+mj-ea"/>
              </a:rPr>
              <a:t>articleNO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컬럼을 참조하는 구문을 추가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53548" y="3920482"/>
            <a:ext cx="6335575" cy="2228778"/>
          </a:xfrm>
          <a:prstGeom prst="rect">
            <a:avLst/>
          </a:prstGeom>
          <a:noFill/>
          <a:ln>
            <a:noFill/>
          </a:ln>
        </p:spPr>
      </p:pic>
      <p:sp>
        <p:nvSpPr>
          <p:cNvPr id="59395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286" y="607995"/>
            <a:ext cx="7931426" cy="44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48. </a:t>
            </a:r>
            <a:r>
              <a:rPr lang="ko-KR" altLang="en-US" sz="1200">
                <a:latin typeface="+mj-ea"/>
                <a:ea typeface="+mj-ea"/>
              </a:rPr>
              <a:t>매퍼 파일 </a:t>
            </a:r>
            <a:r>
              <a:rPr lang="en-US" altLang="ko-KR" sz="1200" b="1">
                <a:latin typeface="+mj-ea"/>
                <a:ea typeface="+mj-ea"/>
              </a:rPr>
              <a:t>board.xml</a:t>
            </a:r>
            <a:r>
              <a:rPr lang="ko-KR" altLang="en-US" sz="1200">
                <a:latin typeface="+mj-ea"/>
                <a:ea typeface="+mj-ea"/>
              </a:rPr>
              <a:t>에 다음과 같이 </a:t>
            </a:r>
            <a:r>
              <a:rPr lang="en-US" altLang="ko-KR" sz="1200">
                <a:latin typeface="+mj-ea"/>
                <a:ea typeface="+mj-ea"/>
              </a:rPr>
              <a:t>SQL</a:t>
            </a:r>
            <a:r>
              <a:rPr lang="ko-KR" altLang="en-US" sz="1200">
                <a:latin typeface="+mj-ea"/>
                <a:ea typeface="+mj-ea"/>
              </a:rPr>
              <a:t>문을 추가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새 글 추가 시 여러 개의 이미지 파일을 첨부할 수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있기 때문에</a:t>
            </a:r>
            <a:r>
              <a:rPr lang="en-US" altLang="ko-KR" sz="1200">
                <a:latin typeface="+mj-ea"/>
                <a:ea typeface="+mj-ea"/>
              </a:rPr>
              <a:t> insert</a:t>
            </a:r>
            <a:r>
              <a:rPr lang="ko-KR" altLang="en-US" sz="1200">
                <a:latin typeface="+mj-ea"/>
                <a:ea typeface="+mj-ea"/>
              </a:rPr>
              <a:t>문에서 </a:t>
            </a:r>
            <a:r>
              <a:rPr lang="en-US" altLang="ko-KR" sz="1200">
                <a:latin typeface="+mj-ea"/>
                <a:ea typeface="+mj-ea"/>
              </a:rPr>
              <a:t>&lt;foreach&gt; </a:t>
            </a:r>
            <a:r>
              <a:rPr lang="ko-KR" altLang="en-US" sz="1200">
                <a:latin typeface="+mj-ea"/>
                <a:ea typeface="+mj-ea"/>
              </a:rPr>
              <a:t>태그를 이용해 한꺼번에 추가할 수 있게 한다</a:t>
            </a:r>
          </a:p>
        </p:txBody>
      </p:sp>
      <p:sp>
        <p:nvSpPr>
          <p:cNvPr id="60420" name="직사각형 34819"/>
          <p:cNvSpPr txBox="1"/>
          <p:nvPr/>
        </p:nvSpPr>
        <p:spPr>
          <a:xfrm>
            <a:off x="0" y="1213376"/>
            <a:ext cx="9144002" cy="363176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&lt;!--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다중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이미지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추가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SQL문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--&gt;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&lt;insert id="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insertNewArticle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parameterType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java.util.Map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insert into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t_board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articleNO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id, title, content,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imageFileName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values(#{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articleNO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}, #{id}, #{title}, #{content}, 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null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]]&gt;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&lt;/insert&gt;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&lt;insert id="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insertNewImage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parameterType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java.util.Map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&lt;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foreach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item="item"  collection="list"   open="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FF0000"/>
                </a:solidFill>
                <a:latin typeface="한컴산뜻돋움"/>
                <a:ea typeface="한컴산뜻돋움"/>
              </a:rPr>
              <a:t>INSERT ALL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separator=" " close="SELECT * FROM DUAL"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INTO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t_imageFile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imageFileNO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imageFileName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articleNO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,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regDate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VALUES (#{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item.imageFileNO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}, #{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item.imageFileName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}, #{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item.articleNO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},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sysdate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&lt;/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foreach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&lt;/insert&gt;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 dirty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&lt;select id="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selectNewImageFileNO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resultType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="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int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" 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  SELECT 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nvl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(max(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imageFileNO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),0) from </a:t>
            </a:r>
            <a:r>
              <a:rPr kumimoji="0" lang="en-US" altLang="ko-KR" sz="1000" b="1" i="0" u="none" strike="noStrike" kern="1200" cap="none" spc="0" normalizeH="0" baseline="0" dirty="0" err="1">
                <a:solidFill>
                  <a:srgbClr val="000000"/>
                </a:solidFill>
                <a:latin typeface="한컴산뜻돋움"/>
                <a:ea typeface="한컴산뜻돋움"/>
              </a:rPr>
              <a:t>t_imageFile</a:t>
            </a: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  <a:latin typeface="한컴산뜻돋움"/>
                <a:ea typeface="한컴산뜻돋움"/>
              </a:rPr>
              <a:t>  &lt;/select&gt;</a:t>
            </a:r>
          </a:p>
        </p:txBody>
      </p:sp>
      <p:sp>
        <p:nvSpPr>
          <p:cNvPr id="60421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330" y="568014"/>
            <a:ext cx="7364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49. BoardControllerImpl</a:t>
            </a:r>
            <a:r>
              <a:rPr lang="ko-KR" altLang="en-US" sz="1200">
                <a:latin typeface="+mj-ea"/>
                <a:ea typeface="+mj-ea"/>
              </a:rPr>
              <a:t> 파일을 수정</a:t>
            </a:r>
          </a:p>
        </p:txBody>
      </p:sp>
      <p:sp>
        <p:nvSpPr>
          <p:cNvPr id="61443" name="직사각형 34819"/>
          <p:cNvSpPr txBox="1"/>
          <p:nvPr/>
        </p:nvSpPr>
        <p:spPr>
          <a:xfrm>
            <a:off x="0" y="876032"/>
            <a:ext cx="9144002" cy="541808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//한 개 이미지 글쓰기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@RequestMapping(value="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/board/addNewArticle.do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" ,method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@ResponseBody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public ResponseEntity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addNewArticle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(MultipartHttpServletRequest multipartRequest,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              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      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return resEnt;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//다중 이미지 글 추가하기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@RequestMapping(value="/board/addNewArticle.do" ,method = RequestMethod.POST)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@ResponseBody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public ResponseEntity 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addNewArticle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(MultipartHttpServletRequest multipartRequest, HttpServletResponse response)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multipartRequest.setCharacterEncoding("utf-8");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String imageFileName=null;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Map articleMap = new HashMap();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Enumeration enu=multipartRequest.getParameterNames();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while(enu.hasMoreElements()){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String name=(String)enu.nextElement();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String value=multipartRequest.getParameter(name);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articleMap.put(name,value);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//로그인 시 세션에 저장된 회원 정보에서 글쓴이 아이디를 얻어와서 Map에 저장합니다.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HttpSession session = multipartRequest.getSession();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MemberVO memberVO = (MemberVO) session.getAttribute("member");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String id = memberVO.getId();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articleMap.put("id",id);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articleMap.put("parentNO", 0);</a:t>
            </a:r>
            <a:endParaRPr kumimoji="0" lang="en-US" altLang="ko-KR" sz="10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</p:txBody>
      </p:sp>
      <p:sp>
        <p:nvSpPr>
          <p:cNvPr id="6144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330" y="568014"/>
            <a:ext cx="7364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49. BoardController</a:t>
            </a:r>
            <a:r>
              <a:rPr lang="ko-KR" altLang="en-US" sz="1200">
                <a:latin typeface="+mj-ea"/>
                <a:ea typeface="+mj-ea"/>
              </a:rPr>
              <a:t> 파일을 수정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61443" name="직사각형 34819"/>
          <p:cNvSpPr txBox="1"/>
          <p:nvPr/>
        </p:nvSpPr>
        <p:spPr>
          <a:xfrm>
            <a:off x="0" y="449391"/>
            <a:ext cx="9144002" cy="602570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List&lt;String&gt; fileList =upload(multipartRequest);</a:t>
            </a:r>
            <a:endParaRPr kumimoji="0" lang="en-US" altLang="ko-KR" sz="10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List&lt;ImageVO&gt; imageFileList = new ArrayList&lt;ImageVO&gt;();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if(fileList!= null &amp;&amp; fileList.size()!=0)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for(String fileName : fileList)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ImageVO imageVO = new ImageVO();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imageVO.setImageFileName(fileName);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imageFileList.add(imageVO);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}</a:t>
            </a: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articleMap.put("imageFileList", imageFileList);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String message;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ResponseEntity resEnt=null;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HttpHeaders responseHeaders = new HttpHeaders();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responseHeaders.add("Content-Type", "text/html; 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int articleNO = boardService.addNewArticle(articleMap);</a:t>
            </a:r>
            <a:endParaRPr kumimoji="0" lang="en-US" altLang="ko-KR" sz="1000" b="1" i="0" u="none" strike="noStrike" kern="1200" cap="none" spc="0" normalizeH="0" baseline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if(imageFileList!=null &amp;&amp; imageFileList.size()!=0)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for(ImageVO  imageVO:imageFileList)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imageFileName = imageVO.getImageFileName();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File srcFile = new File(ARTICLE_IMAGE_REPO+"\\"+"temp"+"\\"+imageFileName);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File destDir = new File(ARTICLE_IMAGE_REPO+"\\"+articleNO);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//destDir.mkdirs();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	FileUtils.moveFileToDirectory(srcFile, destDir,true);</a:t>
            </a: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= "&lt;script&gt;";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 " alert('새글을 추가했습니다.');";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 " location.href='"+multipartRequest.getContextPath()+"/board/listArticles.do'; 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 resEnt = new ResponseEntity(message, responseHeaders, HttpStatus.CREATED);   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}catch(Exception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if(imageFileList!=null &amp;&amp; imageFileList.size()!=0)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for(ImageVO  imageVO:imageFileList)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	imageFileName = imageVO.getImageFileName();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File srcFile = new File(ARTICLE_IMAGE_REPO+"\\"+"temp"+"\\"+imageFileName);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	srcFile.delete();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6144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330" y="568014"/>
            <a:ext cx="7364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49. BoardController</a:t>
            </a:r>
            <a:r>
              <a:rPr lang="ko-KR" altLang="en-US" sz="1200">
                <a:latin typeface="+mj-ea"/>
                <a:ea typeface="+mj-ea"/>
              </a:rPr>
              <a:t> 파일을 수정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61443" name="직사각형 34819"/>
          <p:cNvSpPr txBox="1"/>
          <p:nvPr/>
        </p:nvSpPr>
        <p:spPr>
          <a:xfrm>
            <a:off x="0" y="449391"/>
            <a:ext cx="9144002" cy="480650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= " &lt;script&gt;";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+=" alert('오류가 발생했습니다. 다시 시도해 주세요');');";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+=" location.href='"+multipartRequest.getContextPath()+"/board/articleForm.do'; 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message +=" &lt;/script&gt;";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resEnt = new ResponseEntity(message, responseHeaders, HttpStatus.CREATED);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return resEnt;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	//한개 이미지 업로드하기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private String upload(MultipartHttpServletRequest multipartRequest)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String imageFileName= 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Iterator&lt;String&gt; fileNames = multipartRequest.getFileNames();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while(fileNames.hasNext()){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String fileName = fileNames.next();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MultipartFile mFile = multipartRequest.getFile(fileName);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imageFileName=mFile.getOriginalFilename();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File file = new File(ARTICLE_IMAGE_REPO +"\\"+"temp"+"\\" + 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if(mFile.getSize()!=0){ //File Null Check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if(!file.exists()){ //경로상에 파일이 존재하지 않을 경우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	file.getParentFile().mkdirs();  //경로에 해당하는 디렉토리들을 생성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	mFile.transferTo(new File(ARTICLE_IMAGE_REPO +"\\"+"temp"+ "\\"+imageFileName));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return imageFileName;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*/    </a:t>
            </a:r>
          </a:p>
        </p:txBody>
      </p:sp>
      <p:sp>
        <p:nvSpPr>
          <p:cNvPr id="6144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445" name="TextBox 61444"/>
          <p:cNvSpPr txBox="1"/>
          <p:nvPr/>
        </p:nvSpPr>
        <p:spPr>
          <a:xfrm>
            <a:off x="1446609" y="5512593"/>
            <a:ext cx="6538516" cy="63865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※ ‘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한개 이미지 업로드하기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’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부분의 주석처리로 인해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upload()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를 호출하는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modArticle()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수정부분에서 오류가 발생한다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따라서 수정 부분을 함께 주석처리하고 추후 수정 부분을 보완해야 한다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</p:txBody>
      </p:sp>
      <p:sp>
        <p:nvSpPr>
          <p:cNvPr id="61446" name="자유형 61445"/>
          <p:cNvSpPr/>
          <p:nvPr/>
        </p:nvSpPr>
        <p:spPr>
          <a:xfrm>
            <a:off x="319987" y="5060154"/>
            <a:ext cx="1122680" cy="794771"/>
          </a:xfrm>
          <a:custGeom>
            <a:avLst/>
            <a:gdLst>
              <a:gd name="connsiteX0" fmla="*/ -4471 w 1122680"/>
              <a:gd name="connsiteY0" fmla="*/ 65486 h 794771"/>
              <a:gd name="connsiteX1" fmla="*/ 789278 w 1122680"/>
              <a:gd name="connsiteY1" fmla="*/ 45642 h 794771"/>
              <a:gd name="connsiteX2" fmla="*/ 838888 w 1122680"/>
              <a:gd name="connsiteY2" fmla="*/ 740173 h 794771"/>
              <a:gd name="connsiteX3" fmla="*/ 1126622 w 1122680"/>
              <a:gd name="connsiteY3" fmla="*/ 750095 h 7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80" h="794771">
                <a:moveTo>
                  <a:pt x="-4471" y="65486"/>
                </a:moveTo>
                <a:cubicBezTo>
                  <a:pt x="127820" y="62179"/>
                  <a:pt x="648719" y="-66806"/>
                  <a:pt x="789278" y="45642"/>
                </a:cubicBezTo>
                <a:cubicBezTo>
                  <a:pt x="929838" y="158090"/>
                  <a:pt x="782664" y="622764"/>
                  <a:pt x="838888" y="740173"/>
                </a:cubicBezTo>
                <a:cubicBezTo>
                  <a:pt x="895112" y="857582"/>
                  <a:pt x="1078666" y="748441"/>
                  <a:pt x="1126622" y="750095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330" y="568014"/>
            <a:ext cx="7364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49. BoardController</a:t>
            </a:r>
            <a:r>
              <a:rPr lang="ko-KR" altLang="en-US" sz="1200">
                <a:latin typeface="+mj-ea"/>
                <a:ea typeface="+mj-ea"/>
              </a:rPr>
              <a:t> 파일을 수정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61443" name="직사각형 34819"/>
          <p:cNvSpPr txBox="1"/>
          <p:nvPr/>
        </p:nvSpPr>
        <p:spPr>
          <a:xfrm>
            <a:off x="0" y="449391"/>
            <a:ext cx="9144002" cy="313010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//다중 이미지 업로드하기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private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List&lt;String&gt;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upload</a:t>
            </a: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(MultipartHttpServletRequest multipartRequest)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List&lt;String&gt; fileList= new ArrayList&lt;String&gt;();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Iterator&lt;String&gt; fileNames = multipartRequest.getFileNames();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while(fileNames.hasNext()){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String fileName = fileNames.next();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MultipartFile mFile = multipartRequest.getFile(fileName);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String originalFileName=mFile.getOriginalFilename();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fileList.add(originalFileName);</a:t>
            </a: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File file = new File(ARTICLE_IMAGE_REPO +"\\"+"temp"+"\\" + fileName);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if(mFile.getSize()!=0){ //File Null Check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if(!file.exists()){ //경로상에 파일이 존재하지 않을 경우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	file.getParentFile().mkdirs();  //경로에 해당하는 디렉토리들을 생성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	mFile.transferTo(new File(ARTICLE_IMAGE_REPO +"\\"+"temp"+ "\\"+originalFileName));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return fileList;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} // end Class</a:t>
            </a:r>
          </a:p>
        </p:txBody>
      </p:sp>
      <p:sp>
        <p:nvSpPr>
          <p:cNvPr id="6144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99" y="568065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50. BoardServiceImple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클래스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작성</a:t>
            </a:r>
          </a:p>
        </p:txBody>
      </p:sp>
      <p:sp>
        <p:nvSpPr>
          <p:cNvPr id="64515" name="직사각형 34819"/>
          <p:cNvSpPr txBox="1"/>
          <p:nvPr/>
        </p:nvSpPr>
        <p:spPr>
          <a:xfrm>
            <a:off x="0" y="829596"/>
            <a:ext cx="9144002" cy="22164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//단일 이미지 추가하기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/*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public int addNewArticle(Map articleMap)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	return boardDAO.insertNewArticle(articleMap);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*/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//다중 이미지 추가하기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public int addNewArticle(Map articleMap)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int articleNO = boardDAO.insertNewArticle(articleMap);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articleMap.put("articleNO",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boardDAO.insertNewImage(articleMap);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}</a:t>
            </a:r>
            <a:endParaRPr kumimoji="0" lang="en-US" altLang="ko-KR" sz="1000" b="1" i="0" u="none" strike="noStrike" kern="1200" cap="none" spc="0" normalizeH="0" baseline="0">
              <a:solidFill>
                <a:srgbClr val="008000"/>
              </a:solidFill>
              <a:latin typeface="한컴산뜻돋움"/>
              <a:ea typeface="한컴산뜻돋움"/>
            </a:endParaRPr>
          </a:p>
        </p:txBody>
      </p:sp>
      <p:sp>
        <p:nvSpPr>
          <p:cNvPr id="64517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96067" y="538334"/>
            <a:ext cx="8151864" cy="45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4. XML </a:t>
            </a:r>
            <a:r>
              <a:rPr lang="ko-KR" altLang="en-US" sz="1200" b="1">
                <a:latin typeface="+mj-ea"/>
                <a:ea typeface="+mj-ea"/>
              </a:rPr>
              <a:t>설정하기</a:t>
            </a:r>
            <a:r>
              <a:rPr lang="en-US" altLang="ko-KR" sz="1200" b="1">
                <a:latin typeface="+mj-ea"/>
                <a:ea typeface="+mj-ea"/>
              </a:rPr>
              <a:t>(</a:t>
            </a:r>
            <a:r>
              <a:rPr lang="ko-KR" altLang="en-US" sz="1200" b="1">
                <a:latin typeface="+mj-ea"/>
                <a:ea typeface="+mj-ea"/>
              </a:rPr>
              <a:t>마이바티스 설정</a:t>
            </a:r>
            <a:r>
              <a:rPr lang="en-US" altLang="ko-KR" sz="1200" b="1">
                <a:latin typeface="+mj-ea"/>
                <a:ea typeface="+mj-ea"/>
              </a:rPr>
              <a:t>)</a:t>
            </a:r>
          </a:p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-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action-mybatis.xml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0" y="957679"/>
            <a:ext cx="9144000" cy="5900321"/>
            <a:chOff x="-76200" y="365541"/>
            <a:chExt cx="9144000" cy="5900321"/>
          </a:xfrm>
          <a:solidFill>
            <a:schemeClr val="lt1"/>
          </a:solidFill>
        </p:grpSpPr>
        <p:sp>
          <p:nvSpPr>
            <p:cNvPr id="1027" name="직사각형 1026"/>
            <p:cNvSpPr txBox="1"/>
            <p:nvPr/>
          </p:nvSpPr>
          <p:spPr>
            <a:xfrm>
              <a:off x="-76200" y="690132"/>
              <a:ext cx="9144000" cy="5575730"/>
            </a:xfrm>
            <a:prstGeom prst="rect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rou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&lt;?xml version="1.0" encoding="UTF-8"?&gt;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&lt;web-app version="2.5" xmlns="http://java.sun.com/xml/ns/javaee"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xmlns:xsi="http://www.w3.org/2001/XMLSchema-instance"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xsi:schemaLocation="http://java.sun.com/xml/ns/javaee http://java.sun.com/xml/ns/javaee/web-app_2_5.xsd"&gt;</a:t>
              </a:r>
            </a:p>
            <a:p>
              <a:pPr>
                <a:defRPr/>
              </a:pPr>
              <a:endParaRPr lang="en-US" altLang="ko-KR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</a:t>
              </a:r>
              <a:r>
                <a:rPr lang="en-US" altLang="ko-KR" sz="12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&lt;filter&gt;</a:t>
              </a:r>
              <a:endParaRPr lang="en-US" altLang="ko-KR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  </a:t>
              </a:r>
              <a:r>
                <a:rPr lang="ko-KR" altLang="en-US" sz="1200" b="1">
                  <a:latin typeface="한컴산뜻돋움"/>
                  <a:ea typeface="한컴산뜻돋움"/>
                </a:rPr>
                <a:t> </a:t>
              </a:r>
              <a:r>
                <a:rPr lang="en-US" altLang="ko-KR" sz="1200" b="1">
                  <a:latin typeface="한컴산뜻돋움"/>
                  <a:ea typeface="한컴산뜻돋움"/>
                </a:rPr>
                <a:t>  &lt;filter-name&gt;encodingFilter&lt;/filter-name&gt;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   </a:t>
              </a:r>
              <a:r>
                <a:rPr lang="ko-KR" altLang="en-US" sz="1200" b="1">
                  <a:latin typeface="한컴산뜻돋움"/>
                  <a:ea typeface="한컴산뜻돋움"/>
                </a:rPr>
                <a:t> </a:t>
              </a:r>
              <a:r>
                <a:rPr lang="en-US" altLang="ko-KR" sz="1200" b="1">
                  <a:latin typeface="한컴산뜻돋움"/>
                  <a:ea typeface="한컴산뜻돋움"/>
                </a:rPr>
                <a:t> &lt;filter-class&gt;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 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       org.springframework.web.filter.CharacterEncodingFilter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&lt;/filter-class&gt;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	&lt;init-param&gt;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        &lt;param-name&gt;</a:t>
              </a:r>
              <a:r>
                <a:rPr lang="en-US" altLang="ko-KR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encoding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&lt;/param-name&gt;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        &lt;param-value&gt;</a:t>
              </a:r>
              <a:r>
                <a:rPr lang="en-US" altLang="ko-KR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UTF-8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&lt;/param-value&gt;</a:t>
              </a:r>
            </a:p>
            <a:p>
              <a:pPr>
                <a:defRPr/>
              </a:pPr>
              <a:r>
                <a:rPr lang="en-US" altLang="ko-KR" sz="1200" b="1">
                  <a:latin typeface="한컴산뜻돋움"/>
                  <a:ea typeface="한컴산뜻돋움"/>
                </a:rPr>
                <a:t>   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    &lt;/init-param&gt;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&lt;/filter&gt;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&lt;filter-mapping&gt;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  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&lt;filter-name&gt;encodingFilter&lt;/filter-name&gt;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</a:t>
              </a:r>
              <a:r>
                <a:rPr lang="en-US" altLang="ko-KR" sz="1200" b="1">
                  <a:latin typeface="한컴산뜻돋움"/>
                  <a:ea typeface="한컴산뜻돋움"/>
                </a:rPr>
                <a:t>        &lt;url-pattern&gt;</a:t>
              </a:r>
              <a:r>
                <a:rPr lang="en-US" altLang="ko-KR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/*</a:t>
              </a:r>
              <a:r>
                <a:rPr lang="en-US" altLang="ko-KR" sz="1200" b="1">
                  <a:latin typeface="한컴산뜻돋움"/>
                  <a:ea typeface="한컴산뜻돋움"/>
                </a:rPr>
                <a:t>&lt;/url-pattern&gt;</a:t>
              </a:r>
            </a:p>
            <a:p>
              <a:pPr>
                <a:defRPr/>
              </a:pPr>
              <a:r>
                <a:rPr lang="ko-KR" altLang="en-US" sz="1200" b="1">
                  <a:latin typeface="한컴산뜻돋움"/>
                  <a:ea typeface="한컴산뜻돋움"/>
                </a:rPr>
                <a:t>   </a:t>
              </a:r>
              <a:r>
                <a:rPr lang="en-US" altLang="ko-KR" sz="12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&lt;/filter-mapping&gt;</a:t>
              </a:r>
              <a:endParaRPr lang="en-US" altLang="ko-KR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endParaRPr lang="en-US" altLang="ko-KR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&lt;!-- The definition of the Root Spring Container shared by all Servlets and Filters --&gt;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&lt;context-param&gt;</a:t>
              </a:r>
              <a:endParaRPr lang="ko-KR" altLang="en-US" sz="1200" b="1">
                <a:latin typeface="한컴산뜻돋움"/>
                <a:ea typeface="한컴산뜻돋움"/>
              </a:endParaRP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           &lt;param-name&gt;contextConfigLocation&lt;/param-name&gt;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           &lt;param-value&gt;</a:t>
              </a:r>
              <a:r>
                <a:rPr lang="ko-KR" altLang="en-US" sz="12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/WEB-INF/spring/</a:t>
              </a:r>
              <a:r>
                <a:rPr lang="ko-KR" altLang="en-US" sz="1200" b="1">
                  <a:solidFill>
                    <a:srgbClr val="FF0000"/>
                  </a:solidFill>
                  <a:latin typeface="한컴산뜻돋움"/>
                  <a:ea typeface="한컴산뜻돋움"/>
                </a:rPr>
                <a:t>action-mybatis.xml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&lt;/param-value&gt;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&lt;/context-param&gt;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&lt;!-- Creates the Spring Container shared by all Servlets and Filters --&gt;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&lt;listener&gt;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latin typeface="한컴산뜻돋움"/>
                  <a:ea typeface="한컴산뜻돋움"/>
                </a:rPr>
                <a:t>        &lt;listener-class&gt;org.springframework.web.context.ContextLoaderListener&lt;/listener-class&gt;</a:t>
              </a:r>
            </a:p>
            <a:p>
              <a:pPr>
                <a:defRPr/>
              </a:pPr>
              <a:r>
                <a:rPr lang="ko-KR" altLang="en-US" sz="1200" b="1">
                  <a:ea typeface="한컴산뜻돋움"/>
                </a:rPr>
                <a:t>	</a:t>
              </a:r>
              <a:r>
                <a:rPr lang="ko-KR" altLang="en-US" sz="1200" b="1">
                  <a:solidFill>
                    <a:srgbClr val="0000FF"/>
                  </a:solidFill>
                  <a:latin typeface="한컴산뜻돋움"/>
                  <a:ea typeface="한컴산뜻돋움"/>
                </a:rPr>
                <a:t>&lt;/listener&gt;</a:t>
              </a:r>
            </a:p>
          </p:txBody>
        </p:sp>
        <p:sp>
          <p:nvSpPr>
            <p:cNvPr id="1028" name="직사각형 1027"/>
            <p:cNvSpPr txBox="1"/>
            <p:nvPr/>
          </p:nvSpPr>
          <p:spPr>
            <a:xfrm>
              <a:off x="548879" y="365541"/>
              <a:ext cx="1295400" cy="318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>
                  <a:solidFill>
                    <a:srgbClr val="0000FF"/>
                  </a:solidFill>
                </a:rPr>
                <a:t>web.xml</a:t>
              </a:r>
            </a:p>
          </p:txBody>
        </p:sp>
      </p:grpSp>
      <p:sp>
        <p:nvSpPr>
          <p:cNvPr id="1030" name="왼쪽 대괄호 1029"/>
          <p:cNvSpPr/>
          <p:nvPr/>
        </p:nvSpPr>
        <p:spPr>
          <a:xfrm>
            <a:off x="384969" y="5076031"/>
            <a:ext cx="89296" cy="1627187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31" name="왼쪽 대괄호 1030"/>
          <p:cNvSpPr/>
          <p:nvPr/>
        </p:nvSpPr>
        <p:spPr>
          <a:xfrm>
            <a:off x="117078" y="2307828"/>
            <a:ext cx="99218" cy="2401094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99" y="568065"/>
            <a:ext cx="763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50. BoardDAOImpl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클래스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작성</a:t>
            </a:r>
          </a:p>
        </p:txBody>
      </p:sp>
      <p:sp>
        <p:nvSpPr>
          <p:cNvPr id="64516" name="직사각형 34819"/>
          <p:cNvSpPr txBox="1"/>
          <p:nvPr/>
        </p:nvSpPr>
        <p:spPr>
          <a:xfrm>
            <a:off x="-3" y="938609"/>
            <a:ext cx="9144003" cy="389818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public int insertNewArticle(Map articleMap)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int articleNO = selectNewArticleNO();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articleMap.put("articleNO",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sqlSession.insert("mapper.board.insertNewArticle",articleMap);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//다중 파일 업로드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public void insertNewImage(Map articleMap)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int articleNO = (Integer)articleMap.get("articleNO");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int imageFileNO = selectNewImageFileNO();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for(ImageVO imageVO : imageFileList){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imageVO.setImageFileNO(++imageFileNO);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	imageVO.setArticleNO(articleNO);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sqlSession.insert("mapper.board.insertNewImage",imageFileList);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private int selectNewImageFileNO()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return sqlSession.selectOne("mapper.board.selectNewImageFileNO");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FF"/>
              </a:solidFill>
              <a:latin typeface="한컴산뜻돋움"/>
              <a:ea typeface="한컴산뜻돋움"/>
            </a:endParaRPr>
          </a:p>
        </p:txBody>
      </p:sp>
      <p:sp>
        <p:nvSpPr>
          <p:cNvPr id="64517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720" y="637588"/>
            <a:ext cx="7374834" cy="265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51. </a:t>
            </a:r>
            <a:r>
              <a:rPr lang="ko-KR" altLang="en-US" sz="1200">
                <a:latin typeface="+mj-ea"/>
                <a:ea typeface="+mj-ea"/>
              </a:rPr>
              <a:t>이미지 테이블의 각 컬럼 이름에 대응하도록 </a:t>
            </a:r>
            <a:r>
              <a:rPr lang="en-US" altLang="ko-KR" sz="1200">
                <a:latin typeface="+mj-ea"/>
                <a:ea typeface="+mj-ea"/>
              </a:rPr>
              <a:t>ImageVO </a:t>
            </a:r>
            <a:r>
              <a:rPr lang="ko-KR" altLang="en-US" sz="1200">
                <a:latin typeface="+mj-ea"/>
                <a:ea typeface="+mj-ea"/>
              </a:rPr>
              <a:t>클래스를 생성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66564" name="직사각형 34819"/>
          <p:cNvSpPr txBox="1"/>
          <p:nvPr/>
        </p:nvSpPr>
        <p:spPr>
          <a:xfrm>
            <a:off x="0" y="913605"/>
            <a:ext cx="9144003" cy="587581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com.myspring.pro30.board.vo;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java.io.UnsupportedEncodingException;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java.net.URLEncoder;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java.sql.Date;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ImageVO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int imageFileNO;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String imageFileName;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Date regDate;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int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int getImageFileNO()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imageFileNO;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setImageFileNO(int imageFileNO)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this.imageFileNO = imageFileNO;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String getImageFileName()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imageFileName;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setImageFileName(String imageFileName)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try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if(imageFileName!= null &amp;&amp; imageFileName.length()!=0)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this.imageFileName = URLEncoder.encode(imageFileName,"UTF-8");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 catch (UnsupportedEncodingException 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e.printStackTrace();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Date getRegDate()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regDate;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setRegDate(Date regDate)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this.regDate = regDate;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66565" name="직사각형 34819"/>
          <p:cNvSpPr txBox="1"/>
          <p:nvPr/>
        </p:nvSpPr>
        <p:spPr>
          <a:xfrm>
            <a:off x="4524371" y="5268355"/>
            <a:ext cx="4619628" cy="13083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int getArticleNO()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setArticleNO(int articleNO)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this.articleNO = articleNO;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66566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962" y="597935"/>
            <a:ext cx="7734420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52. </a:t>
            </a:r>
            <a:r>
              <a:rPr lang="en-US" altLang="ko-KR" sz="1200">
                <a:latin typeface="+mj-ea"/>
                <a:ea typeface="+mj-ea"/>
              </a:rPr>
              <a:t>28</a:t>
            </a:r>
            <a:r>
              <a:rPr lang="ko-KR" altLang="en-US" sz="1200">
                <a:latin typeface="+mj-ea"/>
                <a:ea typeface="+mj-ea"/>
              </a:rPr>
              <a:t>장 다중 파일 업로드 기능을 참고하여 새 글 등록창 </a:t>
            </a:r>
            <a:r>
              <a:rPr lang="en-US" altLang="ko-KR" sz="1200" b="1">
                <a:latin typeface="+mj-ea"/>
                <a:ea typeface="+mj-ea"/>
              </a:rPr>
              <a:t>articleForm.jsp</a:t>
            </a:r>
            <a:r>
              <a:rPr lang="ko-KR" altLang="en-US" sz="1200">
                <a:latin typeface="+mj-ea"/>
                <a:ea typeface="+mj-ea"/>
              </a:rPr>
              <a:t>에 파일 업로드를 할 수 있는 기능을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자바스크립트로 구현</a:t>
            </a:r>
          </a:p>
        </p:txBody>
      </p:sp>
      <p:sp>
        <p:nvSpPr>
          <p:cNvPr id="67587" name="직사각형 34819"/>
          <p:cNvSpPr txBox="1"/>
          <p:nvPr/>
        </p:nvSpPr>
        <p:spPr>
          <a:xfrm>
            <a:off x="0" y="1042589"/>
            <a:ext cx="9144003" cy="557538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pageEncoding="UTF-8"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isELIgnored="false"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&lt;c:set var="contextPath"  value="${pageContext.request.contextPath}"  /&gt;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&lt;%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%&gt;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&lt;title&gt;글쓰기창&lt;/title&gt;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 src="http://code.jquery.com/jquery-latest.min.js"&gt;&lt;/script&gt;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&lt;script type="text/javascript"&gt;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function readURL(input)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if (input.files &amp;&amp; input.files[0])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var reader = new FileReader();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reader.onload = function (e)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 $('#preview').attr('src', e.target.result);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reader.readAsDataURL(input.files[0]);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function backToList(obj){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obj.action="${contextPath}/board/listArticles.do";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obj.submit();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var cnt=1;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function fn_addFile(){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$("#d_file").append("&lt;br&gt;"+"&lt;input type='file' name='file"+cnt+"' /&gt;");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  cnt++;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}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&lt;/script&gt;</a:t>
            </a:r>
          </a:p>
        </p:txBody>
      </p:sp>
      <p:sp>
        <p:nvSpPr>
          <p:cNvPr id="6758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962" y="597935"/>
            <a:ext cx="7734420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52. </a:t>
            </a:r>
            <a:r>
              <a:rPr lang="en-US" altLang="ko-KR" sz="1200">
                <a:latin typeface="+mj-ea"/>
                <a:ea typeface="+mj-ea"/>
              </a:rPr>
              <a:t>28.1</a:t>
            </a:r>
            <a:r>
              <a:rPr lang="ko-KR" altLang="en-US" sz="1200">
                <a:latin typeface="+mj-ea"/>
                <a:ea typeface="+mj-ea"/>
              </a:rPr>
              <a:t>절의 다중 파일 업로드 기능을 참고하여 새 글 등록창에 파일 업로드를 할 수 있는 기능을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자바스크립트로 구현</a:t>
            </a:r>
          </a:p>
        </p:txBody>
      </p:sp>
      <p:sp>
        <p:nvSpPr>
          <p:cNvPr id="67587" name="직사각형 34819"/>
          <p:cNvSpPr txBox="1"/>
          <p:nvPr/>
        </p:nvSpPr>
        <p:spPr>
          <a:xfrm>
            <a:off x="-2" y="467120"/>
            <a:ext cx="9144003" cy="618498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&lt;title&gt;글쓰기창&lt;/title&gt;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&lt;h1 style="text-align:center"&gt;글쓰기&lt;/h1&gt;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name="articleForm" method="post"   action="${contextPath}/board/addNewArticle.do"   enctype="multipart/form-data"&gt;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&lt;table border="0" align="center"&gt;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&lt;td align="right"&gt; 작성자&lt;/td&gt;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&lt;td colspan=2  align="left"&gt;&lt;input type="text" size="20" maxlength="100"  value="${member.name }" readonly/&gt;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&lt;td align="right"&gt;글제목: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&lt;td colspan="2"&gt;&lt;input type="text" size="67"  maxlength="500" name="title" /&gt;&lt;/td&gt;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&lt;td align="right" valign="top"&gt;&lt;br&gt;글내용: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&lt;td colspan=2&gt;&lt;textarea name="content" rows="10" cols="65" maxlength="4000"&gt;&lt;/textarea&gt;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&lt;td align="right"&gt;이미지파일 첨부: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&lt;td&gt; &lt;input type="file" name="imageFileName"  onchange="readURL(this);" /&gt;&lt;/td&gt;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&lt;td&gt;&lt;img  id="preview" src="#"   width=200 height=200/&gt;&lt;/td&gt;	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&lt;td align="right"&gt;이미지파일 첨부&lt;/td&gt;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		&lt;td align="left"&gt; &lt;input type="button" value="파일 추가" onClick="fn_addFile()"/&gt;&lt;/td&gt;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&lt;td colspan="4"&gt;&lt;div id="d_file"&gt;&lt;/div&gt;&lt;/td&gt;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&lt;td align="right"&gt;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&lt;td colspan="2"&gt;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&lt;input type="submit" value="글쓰기"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 &lt;input type=button value="목록보기"onClick="backToList(this.form)"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&lt;/table&gt;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6758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197" y="617796"/>
            <a:ext cx="7943142" cy="449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53. </a:t>
            </a:r>
            <a:r>
              <a:rPr lang="ko-KR" altLang="en-US" sz="1200">
                <a:latin typeface="+mj-ea"/>
                <a:ea typeface="+mj-ea"/>
              </a:rPr>
              <a:t>브라우저에 요청하여 로그인한 후 다음과 같이 새 글을 작성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그리고 여러 개의 이미지 파일을 첨부한 후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글쓰기를 클릭하면 새 글이 등록된다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24272" y="2073082"/>
            <a:ext cx="4988560" cy="358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114800" y="4502426"/>
            <a:ext cx="1391478" cy="6062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6877" y="617951"/>
            <a:ext cx="7752521" cy="44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54. </a:t>
            </a:r>
            <a:r>
              <a:rPr lang="ko-KR" altLang="en-US" sz="1200">
                <a:latin typeface="+mj-ea"/>
                <a:ea typeface="+mj-ea"/>
              </a:rPr>
              <a:t>글 번호에 해당하는 폴더를 열어 보면 첨부한 여러 개의 이미지 파일들이 실제로 업로드된것을 확인할 수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07605" y="2227553"/>
            <a:ext cx="5943600" cy="3376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409" y="637657"/>
            <a:ext cx="7603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+mj-ea"/>
                <a:ea typeface="+mj-ea"/>
              </a:rPr>
              <a:t>55. </a:t>
            </a:r>
            <a:r>
              <a:rPr lang="ko-KR" altLang="en-US" sz="1200" b="1" dirty="0" err="1" smtClean="0">
                <a:latin typeface="+mj-ea"/>
                <a:ea typeface="+mj-ea"/>
              </a:rPr>
              <a:t>글상세창에</a:t>
            </a:r>
            <a:r>
              <a:rPr lang="ko-KR" altLang="en-US" sz="1200" b="1" dirty="0" smtClean="0">
                <a:latin typeface="+mj-ea"/>
                <a:ea typeface="+mj-ea"/>
              </a:rPr>
              <a:t> 여러 이미지 표시하기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modelConfig.xml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 err="1">
                <a:latin typeface="+mj-ea"/>
                <a:ea typeface="+mj-ea"/>
              </a:rPr>
              <a:t>ImageVO</a:t>
            </a:r>
            <a:r>
              <a:rPr lang="ko-KR" altLang="en-US" sz="1200" dirty="0">
                <a:latin typeface="+mj-ea"/>
                <a:ea typeface="+mj-ea"/>
              </a:rPr>
              <a:t>에 대한 </a:t>
            </a:r>
            <a:r>
              <a:rPr lang="en-US" altLang="ko-KR" sz="1200" dirty="0">
                <a:latin typeface="+mj-ea"/>
                <a:ea typeface="+mj-ea"/>
              </a:rPr>
              <a:t>alias</a:t>
            </a:r>
            <a:r>
              <a:rPr lang="ko-KR" altLang="en-US" sz="1200" dirty="0">
                <a:latin typeface="+mj-ea"/>
                <a:ea typeface="+mj-ea"/>
              </a:rPr>
              <a:t>를 설정</a:t>
            </a: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76635" y="1906396"/>
            <a:ext cx="6622981" cy="2319184"/>
          </a:xfrm>
          <a:prstGeom prst="rect">
            <a:avLst/>
          </a:prstGeom>
          <a:noFill/>
          <a:ln>
            <a:noFill/>
          </a:ln>
        </p:spPr>
      </p:pic>
      <p:sp>
        <p:nvSpPr>
          <p:cNvPr id="70659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660" name="순서도: 처리 70659"/>
          <p:cNvSpPr/>
          <p:nvPr/>
        </p:nvSpPr>
        <p:spPr>
          <a:xfrm>
            <a:off x="1525984" y="3338115"/>
            <a:ext cx="5496719" cy="257968"/>
          </a:xfrm>
          <a:prstGeom prst="flowChartProcess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884" y="588047"/>
            <a:ext cx="7545577" cy="26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56. board.xml</a:t>
            </a:r>
            <a:r>
              <a:rPr lang="ko-KR" altLang="en-US" sz="1200">
                <a:latin typeface="+mj-ea"/>
                <a:ea typeface="+mj-ea"/>
              </a:rPr>
              <a:t>이미지 파일 정보를 저장할 </a:t>
            </a:r>
            <a:r>
              <a:rPr lang="en-US" altLang="ko-KR" sz="1200">
                <a:latin typeface="+mj-ea"/>
                <a:ea typeface="+mj-ea"/>
              </a:rPr>
              <a:t>resultMap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imageVO</a:t>
            </a:r>
            <a:r>
              <a:rPr lang="ko-KR" altLang="en-US" sz="1200">
                <a:latin typeface="+mj-ea"/>
                <a:ea typeface="+mj-ea"/>
              </a:rPr>
              <a:t>를 이용해 설정</a:t>
            </a:r>
          </a:p>
        </p:txBody>
      </p:sp>
      <p:sp>
        <p:nvSpPr>
          <p:cNvPr id="71683" name="직사각형 34819"/>
          <p:cNvSpPr txBox="1"/>
          <p:nvPr/>
        </p:nvSpPr>
        <p:spPr>
          <a:xfrm>
            <a:off x="-4" y="1356754"/>
            <a:ext cx="9144005" cy="19179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&lt;resultMap id="imgResult" type="imageVO"&gt;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&lt;result property="imageFileNO" column="imageFileNO"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&lt;result property="articleNO" column="articleNO"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 &lt;result property="imageFileName" column="imageFileName"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&lt;/resultMap&gt;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&lt;select  id="selectImageFileList" resultMap="imgResult" parameterType="int"&gt;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&lt;![CDATA[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SELECT * from t_imageFile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where articleNO=#{articleNO}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]]&gt;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&lt;/select&gt; </a:t>
            </a:r>
          </a:p>
        </p:txBody>
      </p:sp>
      <p:sp>
        <p:nvSpPr>
          <p:cNvPr id="71684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971" y="637553"/>
            <a:ext cx="7543799" cy="45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57.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글 정보와 이미지 파일 정보를 한꺼번에 넘기도록 </a:t>
            </a:r>
            <a:r>
              <a:rPr lang="en-US" altLang="ko-KR" sz="1200" b="1">
                <a:latin typeface="+mj-ea"/>
                <a:ea typeface="+mj-ea"/>
              </a:rPr>
              <a:t>BoardControllerImpl.java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파일을 수정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articleMap</a:t>
            </a:r>
            <a:r>
              <a:rPr lang="ko-KR" altLang="en-US" sz="1200">
                <a:latin typeface="+mj-ea"/>
                <a:ea typeface="+mj-ea"/>
              </a:rPr>
              <a:t>에 각 정보를 </a:t>
            </a:r>
            <a:r>
              <a:rPr lang="en-US" altLang="ko-KR" sz="1200">
                <a:latin typeface="+mj-ea"/>
                <a:ea typeface="+mj-ea"/>
              </a:rPr>
              <a:t>key/value</a:t>
            </a:r>
            <a:r>
              <a:rPr lang="ko-KR" altLang="en-US" sz="1200">
                <a:latin typeface="+mj-ea"/>
                <a:ea typeface="+mj-ea"/>
              </a:rPr>
              <a:t>로 저장하여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로 전달한다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sp>
        <p:nvSpPr>
          <p:cNvPr id="72707" name="직사각형 34819"/>
          <p:cNvSpPr txBox="1"/>
          <p:nvPr/>
        </p:nvSpPr>
        <p:spPr>
          <a:xfrm>
            <a:off x="-4" y="1188081"/>
            <a:ext cx="9144005" cy="374674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//한개의 이미지 보여주기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@RequestMapping(value="/board/viewArticle.do" ,method =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viewArticle(@RequestParam("articleNO") int articleNO,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HttpServletRequest request, HttpServletResponse response)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articleVO=boardService.viewArticle(articleNO);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mav.addObject("article", articleVO);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 */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//다중 이미지 보여주기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@RequestMapping(value="/board/viewArticle.do" ,method = RequestMethod.GET)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ModelAndView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viewArticle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(@RequestParam("articleNO") int articleNO,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  HttpServletRequest request, HttpServletResponse response) throws 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viewName = (String)request.getAttribute("viewName");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Map articleMap=boardService.viewArticle(articleNO);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ModelAndView mav = new ModelAndView();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mav.setViewName(viewName);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mav.addObject("articleMap", articleMap);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mav;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72708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486" y="617830"/>
            <a:ext cx="7663069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58. </a:t>
            </a:r>
            <a:r>
              <a:rPr lang="ko-KR" altLang="en-US" sz="1200">
                <a:latin typeface="+mj-ea"/>
                <a:ea typeface="+mj-ea"/>
              </a:rPr>
              <a:t>새 글과 이미지 파일 정보를 조회하도록</a:t>
            </a:r>
            <a:r>
              <a:rPr lang="ko-KR" altLang="en-US" sz="1200" b="1">
                <a:latin typeface="+mj-ea"/>
                <a:ea typeface="+mj-ea"/>
              </a:rPr>
              <a:t> </a:t>
            </a:r>
            <a:r>
              <a:rPr lang="en-US" altLang="ko-KR" sz="1200" b="1">
                <a:latin typeface="+mj-ea"/>
                <a:ea typeface="+mj-ea"/>
              </a:rPr>
              <a:t>BoardServiceImpl.java</a:t>
            </a:r>
            <a:r>
              <a:rPr lang="ko-KR" altLang="en-US" sz="1200">
                <a:latin typeface="+mj-ea"/>
                <a:ea typeface="+mj-ea"/>
              </a:rPr>
              <a:t>서비스 파일을 수정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240" y="3888770"/>
            <a:ext cx="7474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-BoardDAOImpl </a:t>
            </a:r>
            <a:r>
              <a:rPr lang="ko-KR" altLang="en-US" sz="1200" b="1">
                <a:latin typeface="+mj-ea"/>
                <a:ea typeface="+mj-ea"/>
              </a:rPr>
              <a:t>클래스</a:t>
            </a:r>
          </a:p>
        </p:txBody>
      </p:sp>
      <p:sp>
        <p:nvSpPr>
          <p:cNvPr id="73731" name="직사각형 34819"/>
          <p:cNvSpPr txBox="1"/>
          <p:nvPr/>
        </p:nvSpPr>
        <p:spPr>
          <a:xfrm>
            <a:off x="-2" y="953212"/>
            <a:ext cx="9144003" cy="267422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/*	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//단일 파일 보이기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ArticleVO viewArticle(int articleNO)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ArticleVO articleVO = boardDAO.selectArticle(articleNO);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articleVO;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  */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//다중 파일 보이기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Map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viewArticle(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int articleNO) throws 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Map articleMap = new HashMap();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ArticleVO articleVO =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boardDAO.selectArticle(articleNO);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List&lt;ImageVO&gt; imageFileList =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boardDAO.selectImageFileList(articleNO);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articleMap.put("article", articleVO);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articleMap.put("imageFileList", imageFileList);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articleMap;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73732" name="직사각형 34819"/>
          <p:cNvSpPr txBox="1"/>
          <p:nvPr/>
        </p:nvSpPr>
        <p:spPr>
          <a:xfrm>
            <a:off x="-3" y="4183774"/>
            <a:ext cx="9144004" cy="176744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ArticleVO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selectArticle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(int articleNO)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sqlSession.selectOne("mapper.board.selectArticle", 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@Override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List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selectImageFileList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(int articleNO) throws DataAccessException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List&lt;ImageVO&gt; imageFileList = null;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imageFileList = sqlSession.selectList("mapper.board.selectImageFileList",articleNO);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return imageFileList;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7373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스프링 답변형 게시판</a:t>
            </a:r>
            <a:endParaRPr lang="ko-KR" altLang="en-US" sz="1500"/>
          </a:p>
        </p:txBody>
      </p:sp>
      <p:sp>
        <p:nvSpPr>
          <p:cNvPr id="1027" name="직사각형 1026"/>
          <p:cNvSpPr txBox="1"/>
          <p:nvPr/>
        </p:nvSpPr>
        <p:spPr>
          <a:xfrm>
            <a:off x="0" y="443991"/>
            <a:ext cx="9144001" cy="54215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&lt;beans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 xsi:schemaLocation="http://www.springframework.org/schema/beans http://www.springframework.org/schema/beans/spring-beans.xsd http://www.springframework.org/schema/context http://www.springframework.org/schema/context/spring-context.xsd http://www.springframework.org/schema/tx http://www.springframework.org/schema/tx/spring-tx-3.0.xsd"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 xmlns:tx="http://www.springframework.org/schema/tx" xmlns:context="http://www.springframework.org/schema/context"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 xmlns:xsi="http://www.w3.org/2001/XMLSchema-instance" xmlns="http://www.springframework.org/schema/beans"&gt;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&lt;bean id="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propertyPlaceholderConfigurer</a:t>
            </a:r>
            <a:r>
              <a:rPr lang="ko-KR" altLang="en-US" sz="10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class="org.springframework.beans.factory.config.PropertyPlaceholderConfigurer"&gt;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name="locations"&gt;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&lt;value&gt;/WEB-INF/config/jdbc/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jdbc.properties</a:t>
            </a:r>
            <a:r>
              <a:rPr lang="ko-KR" altLang="en-US" sz="1000" b="1">
                <a:latin typeface="한컴산뜻돋움"/>
                <a:ea typeface="한컴산뜻돋움"/>
              </a:rPr>
              <a:t>&lt;/value&gt;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&lt;/property&gt;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&lt;bean id="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dataSource</a:t>
            </a:r>
            <a:r>
              <a:rPr lang="ko-KR" altLang="en-US" sz="1000" b="1">
                <a:latin typeface="한컴산뜻돋움"/>
                <a:ea typeface="한컴산뜻돋움"/>
              </a:rPr>
              <a:t>" class="org.apache.ibatis.datasource.pooled.PooledDataSource"&gt;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name="driver" value="${jdbc.driverClassName}"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name="url" value="${jdbc.url}"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name="username" value="${jdbc.username}"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name="password" value="${jdbc.password}"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&lt;bean id="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sqlSessionFactory</a:t>
            </a:r>
            <a:r>
              <a:rPr lang="ko-KR" altLang="en-US" sz="10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class="org.mybatis.spring.SqlSessionFactoryBean"&gt;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name="dataSource" 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ref="dataSource" </a:t>
            </a:r>
            <a:r>
              <a:rPr lang="ko-KR" altLang="en-US" sz="1000" b="1">
                <a:latin typeface="한컴산뜻돋움"/>
                <a:ea typeface="한컴산뜻돋움"/>
              </a:rPr>
              <a:t>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name="configLocation"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	</a:t>
            </a:r>
            <a:r>
              <a:rPr lang="ko-KR" altLang="en-US" sz="1000" b="1">
                <a:latin typeface="한컴산뜻돋움"/>
                <a:ea typeface="한컴산뜻돋움"/>
              </a:rPr>
              <a:t>value="classpath:</a:t>
            </a:r>
            <a:r>
              <a:rPr lang="ko-KR" altLang="en-US" sz="1000" b="1">
                <a:solidFill>
                  <a:srgbClr val="0000FF"/>
                </a:solidFill>
                <a:latin typeface="한컴산뜻돋움"/>
                <a:ea typeface="한컴산뜻돋움"/>
              </a:rPr>
              <a:t>mybatis/model/modelConfig.xml</a:t>
            </a:r>
            <a:r>
              <a:rPr lang="ko-KR" altLang="en-US" sz="10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&lt;property name="mapperLocations" value="classpath:</a:t>
            </a:r>
            <a:r>
              <a:rPr lang="ko-KR" altLang="en-US" sz="1000" b="1">
                <a:solidFill>
                  <a:srgbClr val="0000FF"/>
                </a:solidFill>
                <a:latin typeface="한컴산뜻돋움"/>
                <a:ea typeface="한컴산뜻돋움"/>
              </a:rPr>
              <a:t>mybatis/mappers/*.xml</a:t>
            </a:r>
            <a:r>
              <a:rPr lang="ko-KR" altLang="en-US" sz="10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ko-KR" altLang="en-US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&lt;bean id="</a:t>
            </a:r>
            <a:r>
              <a:rPr lang="ko-KR" altLang="en-US" sz="1000" b="1">
                <a:solidFill>
                  <a:srgbClr val="FF0000"/>
                </a:solidFill>
                <a:latin typeface="한컴산뜻돋움"/>
                <a:ea typeface="한컴산뜻돋움"/>
              </a:rPr>
              <a:t>sqlSession</a:t>
            </a:r>
            <a:r>
              <a:rPr lang="ko-KR" altLang="en-US" sz="10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class="org.mybatis.spring.SqlSessionTemplate"&gt;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	</a:t>
            </a:r>
            <a:r>
              <a:rPr lang="ko-KR" altLang="en-US" sz="1000" b="1">
                <a:latin typeface="한컴산뜻돋움"/>
                <a:ea typeface="한컴산뜻돋움"/>
              </a:rPr>
              <a:t>&lt;constructor-arg index="0" 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ref="sqlSessionFactory"</a:t>
            </a:r>
            <a:r>
              <a:rPr lang="ko-KR" altLang="en-US" sz="1000" b="1">
                <a:latin typeface="한컴산뜻돋움"/>
                <a:ea typeface="한컴산뜻돋움"/>
              </a:rPr>
              <a:t>&gt;&lt;/constructor-arg&gt;</a:t>
            </a:r>
          </a:p>
          <a:p>
            <a:pPr>
              <a:defRPr/>
            </a:pPr>
            <a:r>
              <a:rPr lang="ko-KR" altLang="en-US" sz="1000" b="1">
                <a:ea typeface="한컴산뜻돋움"/>
              </a:rPr>
              <a:t>	</a:t>
            </a:r>
            <a:r>
              <a:rPr lang="ko-KR" altLang="en-US" sz="10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&lt;/beans&gt;</a:t>
            </a:r>
          </a:p>
        </p:txBody>
      </p:sp>
      <p:pic>
        <p:nvPicPr>
          <p:cNvPr id="1029" name="그림 102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945438" y="1199754"/>
            <a:ext cx="1000125" cy="609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1030" name="직사각형 1027"/>
          <p:cNvSpPr txBox="1"/>
          <p:nvPr/>
        </p:nvSpPr>
        <p:spPr>
          <a:xfrm>
            <a:off x="7168357" y="85725"/>
            <a:ext cx="1890712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Calibri"/>
              </a:rPr>
              <a:t>action-mybatis.xml</a:t>
            </a:r>
          </a:p>
        </p:txBody>
      </p:sp>
      <p:sp>
        <p:nvSpPr>
          <p:cNvPr id="1031" name="왼쪽 대괄호 1030"/>
          <p:cNvSpPr/>
          <p:nvPr/>
        </p:nvSpPr>
        <p:spPr>
          <a:xfrm>
            <a:off x="345281" y="1762124"/>
            <a:ext cx="89296" cy="1845468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32" name="왼쪽 대괄호 1031"/>
          <p:cNvSpPr/>
          <p:nvPr/>
        </p:nvSpPr>
        <p:spPr>
          <a:xfrm>
            <a:off x="345281" y="3875484"/>
            <a:ext cx="79375" cy="1656953"/>
          </a:xfrm>
          <a:prstGeom prst="lef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378" y="657311"/>
            <a:ext cx="7961244" cy="445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59. viewArticle.jsp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파일에서는 이미지 파일 정보가 </a:t>
            </a:r>
            <a:r>
              <a:rPr lang="en-US" altLang="ko-KR" sz="1200">
                <a:latin typeface="+mj-ea"/>
                <a:ea typeface="+mj-ea"/>
              </a:rPr>
              <a:t>imageFileList</a:t>
            </a:r>
            <a:r>
              <a:rPr lang="ko-KR" altLang="en-US" sz="1200">
                <a:latin typeface="+mj-ea"/>
                <a:ea typeface="+mj-ea"/>
              </a:rPr>
              <a:t>로 전달되도록 설정</a:t>
            </a:r>
            <a:r>
              <a:rPr lang="en-US" altLang="ko-KR" sz="1200">
                <a:latin typeface="+mj-ea"/>
                <a:ea typeface="+mj-ea"/>
              </a:rPr>
              <a:t> 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&lt;c:forEach&gt;</a:t>
            </a:r>
            <a:r>
              <a:rPr lang="ko-KR" altLang="en-US" sz="1200">
                <a:latin typeface="+mj-ea"/>
                <a:ea typeface="+mj-ea"/>
              </a:rPr>
              <a:t>태그를 이용해</a:t>
            </a:r>
            <a:r>
              <a:rPr lang="en-US" altLang="ko-KR" sz="1200">
                <a:latin typeface="+mj-ea"/>
                <a:ea typeface="+mj-ea"/>
              </a:rPr>
              <a:t> imageFileList</a:t>
            </a:r>
            <a:r>
              <a:rPr lang="ko-KR" altLang="en-US" sz="1200">
                <a:latin typeface="+mj-ea"/>
                <a:ea typeface="+mj-ea"/>
              </a:rPr>
              <a:t>에 저장된 </a:t>
            </a:r>
            <a:r>
              <a:rPr lang="en-US" altLang="ko-KR" sz="1200">
                <a:latin typeface="+mj-ea"/>
                <a:ea typeface="+mj-ea"/>
              </a:rPr>
              <a:t>ImageVO</a:t>
            </a:r>
            <a:r>
              <a:rPr lang="ko-KR" altLang="en-US" sz="1200">
                <a:latin typeface="+mj-ea"/>
                <a:ea typeface="+mj-ea"/>
              </a:rPr>
              <a:t>의 개수만큼 이미지를 표시한다</a:t>
            </a:r>
          </a:p>
        </p:txBody>
      </p:sp>
      <p:sp>
        <p:nvSpPr>
          <p:cNvPr id="74756" name="직사각형 34819"/>
          <p:cNvSpPr txBox="1"/>
          <p:nvPr/>
        </p:nvSpPr>
        <p:spPr>
          <a:xfrm>
            <a:off x="-2" y="1121882"/>
            <a:ext cx="9144003" cy="557506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4472C4">
                <a:alpha val="100000"/>
              </a:srgbClr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&lt;c:set var="article"  value="${articleMap.article}"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&lt;c:set var="imageFileList"  value="${articleMap.imageFileList}"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           :      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&lt;td width="150" align="center" bgcolor="#FF9933"&gt;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  내용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 &lt;textarea rows="20" cols="60"  name="content"  id="i_content"  disabled /&gt;${article.content }&lt;/textarea&gt;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 &lt;/td&gt;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&lt;c:if test="${not empty imageFileList &amp;&amp; imageFileList!='null' }"&gt;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&lt;c:forEach var="item" items="${imageFileList}" varStatus="status"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&lt;td width="150" align="center" bgcolor="#FF9933"  rowspan="2"&gt;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이미지${status.count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&lt;input  type= "hidden"   name="originalFileName" value="${item.imageFileName }"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&lt;img src="${contextPath}/download.do?articleNO=${article.articleNO}&amp;imageFileName=${item.imageFileName}" id="preview"  /&gt;&lt;br&gt;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&lt;/td&gt;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&lt;/tr&gt;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                 &lt;td&gt;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   &lt;input  type="file"  name="imageFileName " id="i_imageFileName"   disabled   onchange="readURL(this);"  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	    &lt;/td&gt;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 	 &lt;/tr&gt;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	&lt;/c:forEach&gt;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rgbClr val="0000FF"/>
                </a:solidFill>
                <a:latin typeface="한컴산뜻돋움"/>
                <a:ea typeface="한컴산뜻돋움"/>
              </a:rPr>
              <a:t> &lt;/c:if&gt;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  &lt;c:choose&gt;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&lt;c:when test="${not empty article.imageFileName &amp;&amp; article.imageFileName!='null' }"&gt;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>
                <a:solidFill>
                  <a:schemeClr val="dk1"/>
                </a:solidFill>
                <a:latin typeface="한컴산뜻돋움"/>
                <a:ea typeface="한컴산뜻돋움"/>
              </a:rPr>
              <a:t>	   	&lt;tr&gt;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000" b="1" i="0" u="none" strike="noStrike" kern="1200" cap="none" spc="0" normalizeH="0" baseline="0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74757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565" y="588030"/>
            <a:ext cx="7354954" cy="26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60. </a:t>
            </a:r>
            <a:r>
              <a:rPr lang="ko-KR" altLang="en-US" sz="1200">
                <a:latin typeface="+mj-ea"/>
                <a:ea typeface="+mj-ea"/>
              </a:rPr>
              <a:t>실행 결과를 보면 첨부한 세 개의 이미지가 나타난다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35737" y="1877198"/>
            <a:ext cx="3568065" cy="4587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65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스프링 답변형 게시판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5662</Words>
  <Application>Microsoft Office PowerPoint</Application>
  <PresentationFormat>화면 슬라이드 쇼(4:3)</PresentationFormat>
  <Paragraphs>2320</Paragraphs>
  <Slides>91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8" baseType="lpstr">
      <vt:lpstr>맑은 고딕</vt:lpstr>
      <vt:lpstr>한컴산뜻돋움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Jong00</cp:lastModifiedBy>
  <cp:revision>1117</cp:revision>
  <dcterms:created xsi:type="dcterms:W3CDTF">2018-08-29T04:30:46Z</dcterms:created>
  <dcterms:modified xsi:type="dcterms:W3CDTF">2023-01-13T02:11:11Z</dcterms:modified>
  <cp:version/>
</cp:coreProperties>
</file>