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7"/>
  </p:handoutMasterIdLst>
  <p:sldIdLst>
    <p:sldId id="356" r:id="rId2"/>
    <p:sldId id="357" r:id="rId3"/>
    <p:sldId id="352" r:id="rId4"/>
    <p:sldId id="358" r:id="rId5"/>
    <p:sldId id="355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HY헤드라인M" panose="02030600000101010101" pitchFamily="18" charset="-127"/>
      <p:regular r:id="rId10"/>
    </p:embeddedFont>
    <p:embeddedFont>
      <p:font typeface="HY견고딕" panose="02030600000101010101" pitchFamily="18" charset="-127"/>
      <p:regular r:id="rId11"/>
    </p:embeddedFont>
    <p:embeddedFont>
      <p:font typeface="HY견명조" panose="0203060000010101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FD7"/>
    <a:srgbClr val="6D5269"/>
    <a:srgbClr val="948A88"/>
    <a:srgbClr val="BC0606"/>
    <a:srgbClr val="1F497D"/>
    <a:srgbClr val="BAD2CD"/>
    <a:srgbClr val="004FA3"/>
    <a:srgbClr val="0000FF"/>
    <a:srgbClr val="FFC1C1"/>
    <a:srgbClr val="FB5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7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2" r:id="rId3"/>
    <p:sldLayoutId id="214748369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u="none" dirty="0" smtClean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 smtClean="0">
                <a:ea typeface="맑은 고딕" pitchFamily="50" charset="-127"/>
              </a:rPr>
              <a:t>.</a:t>
            </a: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139953" y="2204864"/>
            <a:ext cx="4608511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/>
            <a:r>
              <a:rPr lang="ko-KR" altLang="en-US" dirty="0" smtClean="0"/>
              <a:t>도서명 </a:t>
            </a:r>
            <a:r>
              <a:rPr lang="en-US" altLang="ko-KR" dirty="0" smtClean="0"/>
              <a:t>: 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en-US" altLang="ko-KR" dirty="0" smtClean="0"/>
              <a:t>UML </a:t>
            </a:r>
            <a:r>
              <a:rPr lang="ko-KR" altLang="en-US" dirty="0"/>
              <a:t>기초와 응용</a:t>
            </a:r>
            <a:endParaRPr lang="en-US" altLang="ko-KR" dirty="0" smtClean="0"/>
          </a:p>
          <a:p>
            <a:pPr marL="179388" lvl="1" indent="-179388"/>
            <a:r>
              <a:rPr lang="en-US" altLang="ko-KR" dirty="0" smtClean="0"/>
              <a:t>ISBN </a:t>
            </a:r>
            <a:r>
              <a:rPr lang="en-US" altLang="ko-KR" dirty="0"/>
              <a:t>: </a:t>
            </a:r>
            <a:r>
              <a:rPr lang="en-US" altLang="ko-KR" dirty="0" smtClean="0"/>
              <a:t>979–11–5664–478–1 </a:t>
            </a:r>
            <a:r>
              <a:rPr lang="en-US" altLang="ko-KR" dirty="0" smtClean="0"/>
              <a:t>93000</a:t>
            </a:r>
          </a:p>
          <a:p>
            <a:pPr marL="179388" lvl="1" indent="-179388"/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김귀정</a:t>
            </a:r>
            <a:endParaRPr lang="en-US" altLang="ko-KR" dirty="0" smtClean="0"/>
          </a:p>
          <a:p>
            <a:pPr marL="179388" lvl="1" indent="-179388"/>
            <a:r>
              <a:rPr lang="ko-KR" altLang="en-US" dirty="0" smtClean="0"/>
              <a:t>출판사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한빛아카데미</a:t>
            </a:r>
            <a:r>
              <a:rPr lang="ko-KR" altLang="en-US" dirty="0" smtClean="0"/>
              <a:t>㈜</a:t>
            </a:r>
            <a:endParaRPr lang="en-US" altLang="ko-KR" dirty="0" smtClean="0"/>
          </a:p>
          <a:p>
            <a:pPr marL="179388" lvl="1" indent="-179388"/>
            <a:r>
              <a:rPr lang="ko-KR" altLang="en-US" dirty="0" smtClean="0"/>
              <a:t>페이지 </a:t>
            </a:r>
            <a:r>
              <a:rPr lang="en-US" altLang="ko-KR" dirty="0"/>
              <a:t>: </a:t>
            </a:r>
            <a:r>
              <a:rPr lang="en-US" altLang="ko-KR" dirty="0"/>
              <a:t>3</a:t>
            </a:r>
            <a:r>
              <a:rPr lang="en-US" altLang="ko-KR" dirty="0" smtClean="0"/>
              <a:t>36p</a:t>
            </a:r>
            <a:endParaRPr lang="en-US" altLang="ko-KR" dirty="0" smtClean="0"/>
          </a:p>
          <a:p>
            <a:pPr marL="179388" lvl="1" indent="-179388"/>
            <a:r>
              <a:rPr lang="ko-KR" altLang="en-US" dirty="0" smtClean="0"/>
              <a:t>정가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24,000</a:t>
            </a:r>
            <a:r>
              <a:rPr lang="ko-KR" altLang="en-US" dirty="0" smtClean="0"/>
              <a:t>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3248870" cy="40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300"/>
              </a:spcAft>
              <a:buNone/>
              <a:tabLst>
                <a:tab pos="268288" algn="l"/>
              </a:tabLst>
            </a:pPr>
            <a:r>
              <a:rPr lang="ko-KR" altLang="en-US" sz="1500" b="1" dirty="0">
                <a:solidFill>
                  <a:srgbClr val="1F497D"/>
                </a:solidFill>
              </a:rPr>
              <a:t>➊ </a:t>
            </a:r>
            <a:r>
              <a:rPr lang="en-US" altLang="ko-KR" sz="1500" dirty="0">
                <a:solidFill>
                  <a:srgbClr val="1F497D"/>
                </a:solidFill>
              </a:rPr>
              <a:t>UML</a:t>
            </a:r>
            <a:r>
              <a:rPr lang="ko-KR" altLang="en-US" sz="1500" dirty="0">
                <a:solidFill>
                  <a:srgbClr val="1F497D"/>
                </a:solidFill>
              </a:rPr>
              <a:t>의 이해와 구성 요소</a:t>
            </a:r>
            <a:r>
              <a:rPr lang="en-US" altLang="ko-KR" sz="1500" dirty="0">
                <a:solidFill>
                  <a:srgbClr val="1F497D"/>
                </a:solidFill>
              </a:rPr>
              <a:t>(1~2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 smtClean="0">
                <a:solidFill>
                  <a:srgbClr val="1F497D"/>
                </a:solidFill>
              </a:rPr>
              <a:t>)</a:t>
            </a:r>
          </a:p>
          <a:p>
            <a:pPr marL="268288" indent="0">
              <a:spcAft>
                <a:spcPts val="1200"/>
              </a:spcAft>
              <a:buNone/>
            </a:pPr>
            <a:r>
              <a:rPr lang="en-US" altLang="ko-KR" sz="1500" b="0" dirty="0"/>
              <a:t>UML</a:t>
            </a:r>
            <a:r>
              <a:rPr lang="ko-KR" altLang="en-US" sz="1500" b="0" dirty="0"/>
              <a:t>의 탄생과 특징을 소개합니다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그리고 객체 지향 모델링에 대한 기본 개념과 함께 </a:t>
            </a:r>
            <a:r>
              <a:rPr lang="en-US" altLang="ko-KR" sz="1500" b="0" dirty="0"/>
              <a:t>UML</a:t>
            </a:r>
            <a:r>
              <a:rPr lang="ko-KR" altLang="en-US" sz="1500" b="0" dirty="0"/>
              <a:t>을 </a:t>
            </a:r>
            <a:r>
              <a:rPr lang="en-US" altLang="ko-KR" sz="1500" b="0" dirty="0" smtClean="0"/>
              <a:t/>
            </a:r>
            <a:br>
              <a:rPr lang="en-US" altLang="ko-KR" sz="1500" b="0" dirty="0" smtClean="0"/>
            </a:br>
            <a:r>
              <a:rPr lang="ko-KR" altLang="en-US" sz="1500" b="0" dirty="0" smtClean="0"/>
              <a:t>사용하기 </a:t>
            </a:r>
            <a:r>
              <a:rPr lang="ko-KR" altLang="en-US" sz="1500" b="0" dirty="0"/>
              <a:t>위해 꼭 알아야 할 객체 지향 개념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모델링 개념</a:t>
            </a:r>
            <a:r>
              <a:rPr lang="en-US" altLang="ko-KR" sz="1500" b="0" dirty="0"/>
              <a:t>, UML </a:t>
            </a:r>
            <a:r>
              <a:rPr lang="ko-KR" altLang="en-US" sz="1500" b="0" dirty="0"/>
              <a:t>구성 요소와 특성들을 소개합니다</a:t>
            </a:r>
            <a:r>
              <a:rPr lang="en-US" altLang="ko-KR" sz="1500" b="0" dirty="0" smtClean="0"/>
              <a:t>.</a:t>
            </a:r>
            <a:endParaRPr lang="en-US" altLang="ko-KR" sz="1500" b="0" dirty="0"/>
          </a:p>
          <a:p>
            <a:pPr marL="268288" indent="-268288">
              <a:spcAft>
                <a:spcPts val="300"/>
              </a:spcAft>
              <a:buNone/>
              <a:tabLst>
                <a:tab pos="268288" algn="l"/>
              </a:tabLst>
            </a:pPr>
            <a:r>
              <a:rPr lang="en-US" altLang="ko-KR" sz="1500" dirty="0">
                <a:solidFill>
                  <a:srgbClr val="1F497D"/>
                </a:solidFill>
              </a:rPr>
              <a:t>➋ </a:t>
            </a:r>
            <a:r>
              <a:rPr lang="en-US" altLang="ko-KR" sz="1500" dirty="0">
                <a:solidFill>
                  <a:srgbClr val="1F497D"/>
                </a:solidFill>
              </a:rPr>
              <a:t>UML </a:t>
            </a:r>
            <a:r>
              <a:rPr lang="ko-KR" altLang="en-US" sz="1500" dirty="0">
                <a:solidFill>
                  <a:srgbClr val="1F497D"/>
                </a:solidFill>
              </a:rPr>
              <a:t>다이어그램 다루기</a:t>
            </a:r>
            <a:r>
              <a:rPr lang="en-US" altLang="ko-KR" sz="1500" dirty="0">
                <a:solidFill>
                  <a:srgbClr val="1F497D"/>
                </a:solidFill>
              </a:rPr>
              <a:t>(3~11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 smtClean="0">
                <a:solidFill>
                  <a:srgbClr val="1F497D"/>
                </a:solidFill>
              </a:rPr>
              <a:t>)</a:t>
            </a:r>
          </a:p>
          <a:p>
            <a:pPr marL="268288" indent="0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ko-KR" altLang="en-US" sz="1500" b="0" dirty="0" err="1" smtClean="0"/>
              <a:t>유스케이스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클래스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순차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통신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활동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상태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컴포넌트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배치</a:t>
            </a:r>
            <a:r>
              <a:rPr lang="en-US" altLang="ko-KR" sz="1500" b="0" dirty="0"/>
              <a:t>·</a:t>
            </a:r>
            <a:r>
              <a:rPr lang="ko-KR" altLang="en-US" sz="1500" b="0" dirty="0"/>
              <a:t>패키지라는 </a:t>
            </a:r>
            <a:r>
              <a:rPr lang="en-US" altLang="ko-KR" sz="1500" b="0" dirty="0"/>
              <a:t>UML </a:t>
            </a:r>
            <a:r>
              <a:rPr lang="ko-KR" altLang="en-US" sz="1500" b="0" dirty="0"/>
              <a:t>핵심 다이어그램을 </a:t>
            </a:r>
            <a:r>
              <a:rPr lang="ko-KR" altLang="en-US" sz="1500" b="0" dirty="0" smtClean="0"/>
              <a:t>다음과 </a:t>
            </a:r>
            <a:r>
              <a:rPr lang="en-US" altLang="ko-KR" sz="1500" b="0" dirty="0" smtClean="0"/>
              <a:t/>
            </a:r>
            <a:br>
              <a:rPr lang="en-US" altLang="ko-KR" sz="1500" b="0" dirty="0" smtClean="0"/>
            </a:br>
            <a:r>
              <a:rPr lang="ko-KR" altLang="en-US" sz="1500" b="0" dirty="0" smtClean="0"/>
              <a:t>같은 흐름으로 다룹니다</a:t>
            </a:r>
            <a:r>
              <a:rPr lang="en-US" altLang="ko-KR" sz="1500" b="0" dirty="0" smtClean="0"/>
              <a:t>.</a:t>
            </a:r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ko-KR" altLang="en-US" sz="1500" b="0" dirty="0" err="1" smtClean="0"/>
              <a:t>다이어그램별</a:t>
            </a:r>
            <a:r>
              <a:rPr lang="ko-KR" altLang="en-US" sz="1500" b="0" dirty="0" smtClean="0"/>
              <a:t> </a:t>
            </a:r>
            <a:r>
              <a:rPr lang="ko-KR" altLang="en-US" sz="1500" b="0" dirty="0"/>
              <a:t>구성 요소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표현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용도 이해 </a:t>
            </a:r>
            <a:endParaRPr lang="en-US" altLang="ko-KR" sz="1500" b="0" dirty="0" smtClean="0"/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ko-KR" altLang="en-US" sz="1500" b="0" dirty="0" smtClean="0"/>
              <a:t>                         ↓</a:t>
            </a:r>
            <a:endParaRPr lang="en-US" altLang="ko-KR" sz="1500" b="0" dirty="0" smtClean="0"/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ko-KR" altLang="en-US" sz="1500" b="0" dirty="0" smtClean="0"/>
              <a:t>해당 </a:t>
            </a:r>
            <a:r>
              <a:rPr lang="ko-KR" altLang="en-US" sz="1500" b="0" dirty="0"/>
              <a:t>다이어그램을 이용한 단계별 모델링 </a:t>
            </a:r>
            <a:endParaRPr lang="en-US" altLang="ko-KR" sz="1500" b="0" dirty="0" smtClean="0"/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ko-KR" altLang="en-US" sz="1500" b="0" dirty="0" smtClean="0"/>
              <a:t>                         ↓</a:t>
            </a:r>
            <a:endParaRPr lang="en-US" altLang="ko-KR" sz="1500" b="0" dirty="0"/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ko-KR" altLang="en-US" sz="1500" b="0" dirty="0" smtClean="0"/>
              <a:t>다양한 </a:t>
            </a:r>
            <a:r>
              <a:rPr lang="ko-KR" altLang="en-US" sz="1500" b="0" dirty="0"/>
              <a:t>예제를 이용한 모델링 </a:t>
            </a:r>
            <a:r>
              <a:rPr lang="ko-KR" altLang="en-US" sz="1500" b="0" dirty="0" smtClean="0"/>
              <a:t>연습</a:t>
            </a:r>
            <a:endParaRPr lang="en-US" altLang="ko-KR" sz="1500" b="0" dirty="0" smtClean="0"/>
          </a:p>
          <a:p>
            <a:pPr marL="268288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endParaRPr lang="en-US" altLang="ko-KR" sz="1500" b="0" dirty="0" smtClean="0"/>
          </a:p>
          <a:p>
            <a:pPr marL="268288" indent="-268288">
              <a:spcAft>
                <a:spcPts val="300"/>
              </a:spcAft>
              <a:buNone/>
              <a:tabLst>
                <a:tab pos="268288" algn="l"/>
              </a:tabLst>
            </a:pPr>
            <a:r>
              <a:rPr lang="ko-KR" altLang="en-US" sz="1500" dirty="0">
                <a:solidFill>
                  <a:srgbClr val="1F497D"/>
                </a:solidFill>
              </a:rPr>
              <a:t>➌ </a:t>
            </a:r>
            <a:r>
              <a:rPr lang="en-US" altLang="ko-KR" sz="1500" dirty="0">
                <a:solidFill>
                  <a:srgbClr val="1F497D"/>
                </a:solidFill>
              </a:rPr>
              <a:t>UML </a:t>
            </a:r>
            <a:r>
              <a:rPr lang="ko-KR" altLang="en-US" sz="1500" dirty="0">
                <a:solidFill>
                  <a:srgbClr val="1F497D"/>
                </a:solidFill>
              </a:rPr>
              <a:t>다이어그램 프로젝트</a:t>
            </a:r>
            <a:r>
              <a:rPr lang="en-US" altLang="ko-KR" sz="1500" dirty="0">
                <a:solidFill>
                  <a:srgbClr val="1F497D"/>
                </a:solidFill>
              </a:rPr>
              <a:t>(12</a:t>
            </a:r>
            <a:r>
              <a:rPr lang="ko-KR" altLang="en-US" sz="1500" dirty="0">
                <a:solidFill>
                  <a:srgbClr val="1F497D"/>
                </a:solidFill>
              </a:rPr>
              <a:t>장</a:t>
            </a:r>
            <a:r>
              <a:rPr lang="en-US" altLang="ko-KR" sz="1500" dirty="0" smtClean="0">
                <a:solidFill>
                  <a:srgbClr val="1F497D"/>
                </a:solidFill>
              </a:rPr>
              <a:t>)</a:t>
            </a:r>
          </a:p>
          <a:p>
            <a:pPr marL="268288" indent="0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en-US" altLang="ko-KR" sz="1500" b="0" dirty="0" err="1"/>
              <a:t>StarUML</a:t>
            </a:r>
            <a:r>
              <a:rPr lang="ko-KR" altLang="en-US" sz="1500" b="0" dirty="0"/>
              <a:t>이라는 </a:t>
            </a:r>
            <a:r>
              <a:rPr lang="en-US" altLang="ko-KR" sz="1500" b="0" dirty="0"/>
              <a:t>UML </a:t>
            </a:r>
            <a:r>
              <a:rPr lang="ko-KR" altLang="en-US" sz="1500" b="0" dirty="0"/>
              <a:t>툴을 이용해 자판기 프로그램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상품 관리 프로그램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항공기 예약 시스템의 </a:t>
            </a:r>
            <a:r>
              <a:rPr lang="en-US" altLang="ko-KR" sz="1500" b="0" dirty="0" smtClean="0"/>
              <a:t/>
            </a:r>
            <a:br>
              <a:rPr lang="en-US" altLang="ko-KR" sz="1500" b="0" dirty="0" smtClean="0"/>
            </a:br>
            <a:r>
              <a:rPr lang="ko-KR" altLang="en-US" sz="1500" b="0" dirty="0" smtClean="0"/>
              <a:t>프로젝트를 </a:t>
            </a:r>
            <a:r>
              <a:rPr lang="ko-KR" altLang="en-US" sz="1500" b="0" dirty="0"/>
              <a:t>단계별로 진행합니다</a:t>
            </a:r>
            <a:r>
              <a:rPr lang="en-US" altLang="ko-KR" sz="1500" b="0" dirty="0" smtClean="0"/>
              <a:t>.</a:t>
            </a:r>
            <a:endParaRPr lang="en-US" altLang="ko-KR" sz="1500" b="0" dirty="0"/>
          </a:p>
        </p:txBody>
      </p: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계획표</a:t>
            </a:r>
            <a:endParaRPr lang="ko-KR" altLang="en-US" dirty="0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99496063"/>
              </p:ext>
            </p:extLst>
          </p:nvPr>
        </p:nvGraphicFramePr>
        <p:xfrm>
          <a:off x="63500" y="773113"/>
          <a:ext cx="8963665" cy="55356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2171"/>
                <a:gridCol w="1719931"/>
                <a:gridCol w="6061563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UML</a:t>
                      </a:r>
                      <a:r>
                        <a:rPr lang="ko-KR" altLang="en-US" sz="1400" dirty="0" smtClean="0"/>
                        <a:t>의 이해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UML</a:t>
                      </a:r>
                      <a:r>
                        <a:rPr lang="ko-KR" altLang="en-US" sz="1400" dirty="0" smtClean="0"/>
                        <a:t>의 구성요소와 </a:t>
                      </a:r>
                      <a:r>
                        <a:rPr lang="ko-KR" altLang="en-US" sz="1400" dirty="0" err="1" smtClean="0"/>
                        <a:t>뷰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다이어그램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다이어그램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smtClean="0"/>
                        <a:t>클래스 다이어그램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 다이어그램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순차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활동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컴포넌트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배치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패키지 다이어그램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StarUML</a:t>
                      </a:r>
                      <a:r>
                        <a:rPr lang="ko-KR" altLang="en-US" sz="1400" dirty="0" smtClean="0"/>
                        <a:t>을 이용한 </a:t>
                      </a:r>
                      <a:r>
                        <a:rPr lang="en-US" altLang="ko-KR" sz="1400" dirty="0" smtClean="0"/>
                        <a:t>UML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기본  작성법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StarUML</a:t>
                      </a:r>
                      <a:r>
                        <a:rPr lang="ko-KR" altLang="en-US" sz="1400" dirty="0" smtClean="0"/>
                        <a:t>을 이용한 프로젝트 설계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 marL="105273" marR="1052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 marL="105273" marR="1052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198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HY헤드라인M</vt:lpstr>
      <vt:lpstr>HY견고딕</vt:lpstr>
      <vt:lpstr>Wingdings</vt:lpstr>
      <vt:lpstr>HY견명조</vt:lpstr>
      <vt:lpstr>Arial</vt:lpstr>
      <vt:lpstr>2_Office 테마</vt:lpstr>
      <vt:lpstr>PowerPoint 프레젠테이션</vt:lpstr>
      <vt:lpstr>교재 정보</vt:lpstr>
      <vt:lpstr>주요 내용</vt:lpstr>
      <vt:lpstr>강의 계획표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209</cp:revision>
  <dcterms:created xsi:type="dcterms:W3CDTF">2006-10-05T04:04:58Z</dcterms:created>
  <dcterms:modified xsi:type="dcterms:W3CDTF">2020-01-13T07:55:42Z</dcterms:modified>
</cp:coreProperties>
</file>