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embedTrueTypeFonts="1" saveSubsetFonts="1">
  <p:sldMasterIdLst>
    <p:sldMasterId id="2147483666" r:id="rId29"/>
  </p:sldMasterIdLst>
  <p:notesMasterIdLst>
    <p:notesMasterId r:id="rId31"/>
  </p:notesMasterIdLst>
  <p:handoutMasterIdLst>
    <p:handoutMasterId r:id="rId32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정 보영" initials="정보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501"/>
    <p:restoredTop sz="95611"/>
  </p:normalViewPr>
  <p:slideViewPr>
    <p:cSldViewPr>
      <p:cViewPr varScale="1">
        <p:scale>
          <a:sx n="117" d="100"/>
          <a:sy n="117" d="100"/>
        </p:scale>
        <p:origin x="1690" y="9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slideMaster" Target="slideMasters/slideMaster1.xml"  /><Relationship Id="rId3" Type="http://schemas.openxmlformats.org/officeDocument/2006/relationships/slide" Target="slides/slide3.xml"  /><Relationship Id="rId30" Type="http://schemas.openxmlformats.org/officeDocument/2006/relationships/theme" Target="theme/theme1.xml"  /><Relationship Id="rId31" Type="http://schemas.openxmlformats.org/officeDocument/2006/relationships/notesMaster" Target="notesMasters/notesMaster1.xml"  /><Relationship Id="rId32" Type="http://schemas.openxmlformats.org/officeDocument/2006/relationships/handoutMaster" Target="handoutMasters/handoutMaster1.xml"  /><Relationship Id="rId33" Type="http://schemas.openxmlformats.org/officeDocument/2006/relationships/commentAuthors" Target="commentAuthors.xml"  /><Relationship Id="rId34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5C9BBE25-1181-4C43-B3E8-9A672AB42AD3}" type="datetimeFigureOut">
              <a:rPr lang="ko-KR" altLang="en-US"/>
              <a:pPr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22D4FE1A-607B-4D11-88C0-1D39C9D1510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1201B5A-A56B-40F7-860A-3424E92B2BFC}" type="datetimeFigureOut">
              <a:rPr lang="ko-KR" altLang="en-US"/>
              <a:pPr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BF43746A-E59B-426B-95E1-C228CC4878A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tags" Target="../tags/tag4.xml"  /><Relationship Id="rId5" Type="http://schemas.openxmlformats.org/officeDocument/2006/relationships/tags" Target="../tags/tag5.xml"  /><Relationship Id="rId6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/>
            <a:fld id="{6BC740F2-65F4-46F1-8462-F5CEAE10BBF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jpeg"  /><Relationship Id="rId3" Type="http://schemas.openxmlformats.org/officeDocument/2006/relationships/image" Target="../media/image2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9a5f3a"/>
              </a:solidFill>
              <a:latin typeface="맑은 고딕"/>
              <a:ea typeface="맑은 고딕"/>
              <a:cs typeface="+mj-cs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1200">
                <a:latin typeface="HY견고딕"/>
                <a:ea typeface="HY견고딕"/>
              </a:rPr>
              <a:t>객체 지향 설계와 분석을 위한 </a:t>
            </a:r>
            <a:r>
              <a:rPr lang="en-US" altLang="ko-KR" sz="1800">
                <a:latin typeface="HY견고딕"/>
                <a:ea typeface="HY견고딕"/>
              </a:rPr>
              <a:t>UML </a:t>
            </a:r>
            <a:r>
              <a:rPr lang="ko-KR" altLang="en-US" sz="1800">
                <a:latin typeface="HY견고딕"/>
                <a:ea typeface="HY견고딕"/>
              </a:rPr>
              <a:t>기초와 응용</a:t>
            </a:r>
            <a:endParaRPr lang="de-DE" altLang="ko-KR" sz="1200" b="0">
              <a:solidFill>
                <a:srgbClr val="0070c0"/>
              </a:solidFill>
              <a:latin typeface="HY견고딕"/>
              <a:ea typeface="HY견고딕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553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spcAft>
                <a:spcPct val="0"/>
              </a:spcAft>
            </a:pPr>
            <a:endParaRPr lang="en-US" altLang="ko-KR" sz="1000">
              <a:solidFill>
                <a:srgbClr val="222222"/>
              </a:solidFill>
              <a:ea typeface="맑은 고딕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>
                <a:solidFill>
                  <a:srgbClr val="ff0000"/>
                </a:solidFill>
                <a:ea typeface="맑은 고딕"/>
              </a:rPr>
              <a:t>[</a:t>
            </a:r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강의교안 이용 안내</a:t>
            </a:r>
            <a:r>
              <a:rPr lang="en-US" altLang="ko-KR" sz="1400" b="1">
                <a:solidFill>
                  <a:srgbClr val="ff0000"/>
                </a:solidFill>
                <a:ea typeface="맑은 고딕"/>
              </a:rPr>
              <a:t>]</a:t>
            </a:r>
            <a:endParaRPr lang="en-US" altLang="ko-KR" sz="1400" b="1">
              <a:solidFill>
                <a:srgbClr val="ff0000"/>
              </a:solidFill>
              <a:ea typeface="맑은 고딕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ko-KR" sz="1000">
              <a:ea typeface="맑은 고딕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1000">
                <a:ea typeface="맑은 고딕"/>
              </a:rPr>
              <a:t>본 강의교안의 저작권은 한빛아카데미㈜에 있습니다</a:t>
            </a:r>
            <a:r>
              <a:rPr lang="en-US" altLang="ko-KR" sz="1000">
                <a:ea typeface="맑은 고딕"/>
              </a:rPr>
              <a:t>.</a:t>
            </a:r>
            <a:r>
              <a:rPr lang="ko-KR" altLang="en-US" sz="1000">
                <a:solidFill>
                  <a:srgbClr val="222222"/>
                </a:solidFill>
                <a:ea typeface="맑은 고딕"/>
              </a:rPr>
              <a:t> </a:t>
            </a:r>
            <a:endParaRPr lang="ko-KR" altLang="en-US" sz="1000">
              <a:solidFill>
                <a:srgbClr val="222222"/>
              </a:solidFill>
              <a:ea typeface="맑은 고딕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1000">
                <a:solidFill>
                  <a:srgbClr val="222222"/>
                </a:solidFill>
                <a:ea typeface="맑은 고딕"/>
              </a:rPr>
              <a:t>이 자료는 강의 보조자료로 제공되는 것으로 무단으로 전제하거나 배포하는 것을 금합니다</a:t>
            </a:r>
            <a:r>
              <a:rPr lang="en-US" altLang="ko-KR" sz="1000" u="sng">
                <a:solidFill>
                  <a:srgbClr val="222222"/>
                </a:solidFill>
                <a:ea typeface="맑은 고딕"/>
              </a:rPr>
              <a:t>.</a:t>
            </a:r>
            <a:endParaRPr lang="en-US" altLang="ko-KR" sz="1000" u="sng">
              <a:solidFill>
                <a:srgbClr val="222222"/>
              </a:solidFill>
              <a:ea typeface="맑은 고딕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00">
              <a:ea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모델링이 필요한 이유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39552" y="1916832"/>
            <a:ext cx="7477125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개념</a:t>
            </a:r>
            <a:endParaRPr lang="ko-KR" altLang="en-US"/>
          </a:p>
          <a:p>
            <a:pPr lvl="1"/>
            <a:r>
              <a:rPr lang="en-US" altLang="ko-KR"/>
              <a:t>C++, </a:t>
            </a:r>
            <a:r>
              <a:rPr lang="ko-KR" altLang="en-US"/>
              <a:t>자바 등의 언어를 사용해 자료 구조를 중심으로 객체 를 설계한 다음 이들의 흐름을 설계하는 방식</a:t>
            </a:r>
            <a:endParaRPr lang="ko-KR" altLang="en-US"/>
          </a:p>
          <a:p>
            <a:pPr lvl="1"/>
            <a:r>
              <a:rPr lang="ko-KR" altLang="en-US"/>
              <a:t>객체</a:t>
            </a:r>
            <a:r>
              <a:rPr lang="en-US" altLang="ko-KR" sz="1100"/>
              <a:t>Object</a:t>
            </a:r>
            <a:r>
              <a:rPr lang="en-US" altLang="ko-KR"/>
              <a:t>,</a:t>
            </a:r>
            <a:r>
              <a:rPr lang="ko-KR" altLang="en-US"/>
              <a:t>클래스</a:t>
            </a:r>
            <a:r>
              <a:rPr lang="en-US" altLang="ko-KR" sz="1100"/>
              <a:t>Class</a:t>
            </a:r>
            <a:r>
              <a:rPr lang="en-US" altLang="ko-KR"/>
              <a:t>,</a:t>
            </a:r>
            <a:r>
              <a:rPr lang="ko-KR" altLang="en-US"/>
              <a:t>메시지</a:t>
            </a:r>
            <a:r>
              <a:rPr lang="en-US" altLang="ko-KR" sz="1100"/>
              <a:t>Message</a:t>
            </a:r>
            <a:r>
              <a:rPr lang="ko-KR" altLang="en-US"/>
              <a:t>를 기본요소로 함</a:t>
            </a:r>
            <a:endParaRPr lang="ko-KR" altLang="en-US"/>
          </a:p>
          <a:p>
            <a:pPr lvl="1"/>
            <a:endParaRPr lang="ko-KR" altLang="en-US" sz="1600"/>
          </a:p>
        </p:txBody>
      </p:sp>
      <p:pic>
        <p:nvPicPr>
          <p:cNvPr id="6" name="그림 5" descr="텍스트, 화이트보드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09700" y="2564904"/>
            <a:ext cx="632460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개념</a:t>
            </a:r>
            <a:endParaRPr lang="ko-KR" altLang="en-US"/>
          </a:p>
          <a:p>
            <a:pPr lvl="1"/>
            <a:r>
              <a:rPr lang="ko-KR" altLang="en-US"/>
              <a:t>객체와 클래스</a:t>
            </a:r>
            <a:endParaRPr lang="ko-KR" altLang="en-US"/>
          </a:p>
          <a:p>
            <a:pPr lvl="2"/>
            <a:r>
              <a:rPr lang="ko-KR" altLang="en-US"/>
              <a:t>객체는 현실에 존재하는 모든 것 </a:t>
            </a:r>
            <a:r>
              <a:rPr lang="en-US" altLang="ko-KR"/>
              <a:t>(</a:t>
            </a:r>
            <a:r>
              <a:rPr lang="ko-KR" altLang="en-US"/>
              <a:t>구체적</a:t>
            </a:r>
            <a:r>
              <a:rPr lang="en-US" altLang="ko-KR"/>
              <a:t>)</a:t>
            </a:r>
            <a:endParaRPr lang="en-US" altLang="ko-KR"/>
          </a:p>
          <a:p>
            <a:pPr lvl="2"/>
            <a:r>
              <a:rPr lang="ko-KR" altLang="en-US"/>
              <a:t>클래스는 개념적으로 객체를 생성 할 수 있는 틀 </a:t>
            </a:r>
            <a:r>
              <a:rPr lang="en-US" altLang="ko-KR"/>
              <a:t>(</a:t>
            </a:r>
            <a:r>
              <a:rPr lang="ko-KR" altLang="en-US"/>
              <a:t>개념적</a:t>
            </a:r>
            <a:r>
              <a:rPr lang="en-US" altLang="ko-KR"/>
              <a:t>)</a:t>
            </a:r>
            <a:endParaRPr lang="en-US" altLang="ko-KR"/>
          </a:p>
          <a:p>
            <a:pPr lvl="2"/>
            <a:r>
              <a:rPr lang="ko-KR" altLang="en-US"/>
              <a:t>클래스는 그 자체만으로 사용 할 수 없음</a:t>
            </a:r>
            <a:endParaRPr lang="ko-KR" altLang="en-US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67544" y="2708920"/>
            <a:ext cx="4838700" cy="3901440"/>
          </a:xfrm>
          <a:prstGeom prst="rect">
            <a:avLst/>
          </a:prstGeom>
        </p:spPr>
      </p:pic>
      <p:pic>
        <p:nvPicPr>
          <p:cNvPr id="7" name="그림 6" descr="무기, 금속제무기, 전화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940152" y="3645024"/>
            <a:ext cx="28498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개념</a:t>
            </a:r>
            <a:endParaRPr lang="ko-KR" altLang="en-US"/>
          </a:p>
          <a:p>
            <a:pPr lvl="1"/>
            <a:r>
              <a:rPr lang="ko-KR" altLang="en-US"/>
              <a:t>객체와 클래스</a:t>
            </a:r>
            <a:endParaRPr lang="ko-KR" altLang="en-US"/>
          </a:p>
          <a:p>
            <a:pPr lvl="2"/>
            <a:r>
              <a:rPr lang="ko-KR" altLang="en-US"/>
              <a:t>아래한글 실행 아이콘</a:t>
            </a:r>
            <a:r>
              <a:rPr lang="en-US" altLang="ko-KR"/>
              <a:t>=</a:t>
            </a:r>
            <a:r>
              <a:rPr lang="ko-KR" altLang="en-US"/>
              <a:t> 클래스</a:t>
            </a:r>
            <a:r>
              <a:rPr lang="en-US" altLang="ko-KR"/>
              <a:t>, </a:t>
            </a:r>
            <a:r>
              <a:rPr lang="ko-KR" altLang="en-US"/>
              <a:t>빈 문서 </a:t>
            </a:r>
            <a:r>
              <a:rPr lang="en-US" altLang="ko-KR"/>
              <a:t>1, 2, 3, 4, 5 </a:t>
            </a:r>
            <a:r>
              <a:rPr lang="ko-KR" altLang="en-US"/>
              <a:t>등은 객체</a:t>
            </a:r>
            <a:endParaRPr lang="ko-KR" altLang="en-US"/>
          </a:p>
          <a:p>
            <a:pPr lvl="2"/>
            <a:r>
              <a:rPr lang="ko-KR" altLang="en-US"/>
              <a:t>실행 아이콘만으로는 문서 작성 불가 </a:t>
            </a:r>
            <a:endParaRPr lang="ko-KR" altLang="en-US"/>
          </a:p>
          <a:p>
            <a:pPr lvl="1"/>
            <a:endParaRPr lang="en-US" altLang="ko-KR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99592" y="2414453"/>
            <a:ext cx="6444952" cy="40292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pic>
        <p:nvPicPr>
          <p:cNvPr id="5" name="내용 개체 틀 4" descr="스크린샷이(가) 표시된 사진  자동 생성된 설명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96152" y="1628020"/>
            <a:ext cx="5167582" cy="2345810"/>
          </a:xfrm>
        </p:spPr>
      </p:pic>
      <p:pic>
        <p:nvPicPr>
          <p:cNvPr id="7" name="그림 6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39552" y="4079931"/>
            <a:ext cx="4766415" cy="2610989"/>
          </a:xfrm>
          <a:prstGeom prst="rect">
            <a:avLst/>
          </a:prstGeom>
        </p:spPr>
      </p:pic>
      <p:sp>
        <p:nvSpPr>
          <p:cNvPr id="8" name="내용 개체 틀 2"/>
          <p:cNvSpPr txBox="1"/>
          <p:nvPr/>
        </p:nvSpPr>
        <p:spPr>
          <a:xfrm>
            <a:off x="63501" y="773705"/>
            <a:ext cx="8963994" cy="566995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/>
              <a:buChar char="§"/>
              <a:defRPr sz="20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/>
              <a:buChar char="-"/>
              <a:defRPr sz="12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/>
              <a:buChar char="»"/>
              <a:defRPr sz="10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>
                <a:latin typeface="맑은 고딕"/>
                <a:ea typeface="맑은 고딕"/>
                <a:cs typeface="+mj-cs"/>
              </a:rPr>
              <a:t>객체 지향의 개념</a:t>
            </a:r>
            <a:endParaRPr lang="ko-KR" altLang="en-US">
              <a:latin typeface="맑은 고딕"/>
              <a:ea typeface="맑은 고딕"/>
              <a:cs typeface="+mj-cs"/>
            </a:endParaRPr>
          </a:p>
          <a:p>
            <a:pPr lvl="1"/>
            <a:r>
              <a:rPr lang="ko-KR" altLang="en-US">
                <a:latin typeface="맑은 고딕"/>
                <a:ea typeface="맑은 고딕"/>
                <a:cs typeface="+mj-cs"/>
              </a:rPr>
              <a:t>객체와 클래스</a:t>
            </a:r>
            <a:endParaRPr lang="ko-KR" altLang="en-US">
              <a:latin typeface="맑은 고딕"/>
              <a:ea typeface="맑은 고딕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개념</a:t>
            </a:r>
            <a:endParaRPr lang="ko-KR" altLang="en-US"/>
          </a:p>
          <a:p>
            <a:pPr lvl="1"/>
            <a:r>
              <a:rPr lang="ko-KR" altLang="en-US"/>
              <a:t>메시지</a:t>
            </a:r>
            <a:endParaRPr lang="ko-KR" altLang="en-US"/>
          </a:p>
          <a:p>
            <a:pPr lvl="2"/>
            <a:r>
              <a:rPr lang="ko-KR" altLang="en-US"/>
              <a:t>객체 간의 상호작용 수단</a:t>
            </a:r>
            <a:endParaRPr lang="ko-KR" altLang="en-US"/>
          </a:p>
          <a:p>
            <a:pPr lvl="2"/>
            <a:r>
              <a:rPr lang="ko-KR" altLang="en-US"/>
              <a:t>한 객체가 다른 객체에 특정 작업을 요청하는 신호</a:t>
            </a:r>
            <a:endParaRPr lang="ko-KR" altLang="en-US"/>
          </a:p>
          <a:p>
            <a:pPr lvl="2"/>
            <a:r>
              <a:rPr lang="ko-KR" altLang="en-US"/>
              <a:t>메시지를 보내는 객체는 송신 객체</a:t>
            </a:r>
            <a:r>
              <a:rPr lang="en-US" altLang="ko-KR" sz="1000"/>
              <a:t>Sender</a:t>
            </a:r>
            <a:r>
              <a:rPr lang="en-US" altLang="ko-KR" sz="900"/>
              <a:t>	</a:t>
            </a:r>
            <a:endParaRPr lang="en-US" altLang="ko-KR" sz="900"/>
          </a:p>
          <a:p>
            <a:pPr lvl="2"/>
            <a:r>
              <a:rPr lang="ko-KR" altLang="en-US"/>
              <a:t>메시지를 받아서 동작을 수행하는 객체는 수신 객체</a:t>
            </a:r>
            <a:r>
              <a:rPr lang="en-US" altLang="ko-KR" sz="1050"/>
              <a:t>Receiver</a:t>
            </a:r>
            <a:endParaRPr lang="en-US" altLang="ko-KR" sz="1050"/>
          </a:p>
          <a:p>
            <a:pPr marL="357188" lvl="1" indent="0">
              <a:buNone/>
            </a:pPr>
            <a:endParaRPr lang="ko-KR" altLang="en-US" b="1"/>
          </a:p>
        </p:txBody>
      </p:sp>
      <p:pic>
        <p:nvPicPr>
          <p:cNvPr id="5" name="그림 4" descr="기기, 재봉틀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87624" y="3089534"/>
            <a:ext cx="6624736" cy="33638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특징</a:t>
            </a:r>
            <a:endParaRPr lang="ko-KR" altLang="en-US"/>
          </a:p>
          <a:p>
            <a:pPr lvl="1"/>
            <a:r>
              <a:rPr lang="ko-KR" altLang="en-US"/>
              <a:t>추상화</a:t>
            </a:r>
            <a:endParaRPr lang="ko-KR" altLang="en-US"/>
          </a:p>
          <a:p>
            <a:pPr lvl="2"/>
            <a:r>
              <a:rPr lang="ko-KR" altLang="en-US"/>
              <a:t>특정 측면을 강조하여 나타내는 것</a:t>
            </a:r>
            <a:endParaRPr lang="ko-KR" altLang="en-US"/>
          </a:p>
          <a:p>
            <a:pPr lvl="2"/>
            <a:r>
              <a:rPr lang="ko-KR" altLang="en-US"/>
              <a:t>객체 지향에서는 클래스를 이용하여 실세계에 대응하는 추상 모델을 만듬</a:t>
            </a:r>
            <a:endParaRPr lang="ko-KR" altLang="en-US"/>
          </a:p>
          <a:p>
            <a:pPr lvl="2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추상화한 모델링을 프로그램으로 구현</a:t>
            </a: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5576" y="2759665"/>
            <a:ext cx="5616624" cy="1536562"/>
          </a:xfrm>
          <a:prstGeom prst="rect">
            <a:avLst/>
          </a:prstGeom>
        </p:spPr>
      </p:pic>
      <p:pic>
        <p:nvPicPr>
          <p:cNvPr id="12" name="그림 11" descr="텍스트, 지도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55576" y="4304561"/>
            <a:ext cx="5184576" cy="23863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특징</a:t>
            </a:r>
            <a:endParaRPr lang="ko-KR" altLang="en-US"/>
          </a:p>
          <a:p>
            <a:pPr lvl="1"/>
            <a:r>
              <a:rPr lang="ko-KR" altLang="en-US"/>
              <a:t>캡슐화</a:t>
            </a:r>
            <a:endParaRPr lang="ko-KR" altLang="en-US"/>
          </a:p>
          <a:p>
            <a:pPr lvl="2"/>
            <a:r>
              <a:rPr lang="ko-KR" altLang="en-US"/>
              <a:t>데이터와 처리담당 오퍼레이션이 한 틀 안에서 결합되어 객체라는 단위로 묶여 사용되는 것</a:t>
            </a:r>
            <a:endParaRPr lang="ko-KR" altLang="en-US"/>
          </a:p>
          <a:p>
            <a:pPr lvl="2"/>
            <a:r>
              <a:rPr lang="ko-KR" altLang="en-US"/>
              <a:t>캡슐화를 통해 정보 은닉</a:t>
            </a:r>
            <a:r>
              <a:rPr lang="en-US" altLang="ko-KR" sz="1000"/>
              <a:t>Information Hiding</a:t>
            </a:r>
            <a:r>
              <a:rPr lang="ko-KR" altLang="en-US" sz="1000"/>
              <a:t> </a:t>
            </a:r>
            <a:r>
              <a:rPr lang="ko-KR" altLang="en-US"/>
              <a:t>가능</a:t>
            </a:r>
            <a:endParaRPr lang="ko-KR" altLang="en-US"/>
          </a:p>
          <a:p>
            <a:pPr lvl="2"/>
            <a:r>
              <a:rPr lang="ko-KR" altLang="en-US"/>
              <a:t>보다 높은 독립성</a:t>
            </a:r>
            <a:r>
              <a:rPr lang="en-US" altLang="ko-KR"/>
              <a:t>, </a:t>
            </a:r>
            <a:r>
              <a:rPr lang="ko-KR" altLang="en-US"/>
              <a:t>유지보수성</a:t>
            </a:r>
            <a:r>
              <a:rPr lang="en-US" altLang="ko-KR"/>
              <a:t>, </a:t>
            </a:r>
            <a:r>
              <a:rPr lang="ko-KR" altLang="en-US"/>
              <a:t>향상된 이식성 제공</a:t>
            </a:r>
            <a:endParaRPr lang="ko-KR" altLang="en-US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23728" y="2975335"/>
            <a:ext cx="438912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특징</a:t>
            </a:r>
            <a:endParaRPr lang="ko-KR" altLang="en-US"/>
          </a:p>
          <a:p>
            <a:pPr lvl="1"/>
            <a:r>
              <a:rPr lang="ko-KR" altLang="en-US"/>
              <a:t>상속</a:t>
            </a:r>
            <a:endParaRPr lang="ko-KR" altLang="en-US"/>
          </a:p>
          <a:p>
            <a:pPr lvl="2"/>
            <a:r>
              <a:rPr lang="ko-KR" altLang="en-US"/>
              <a:t>프로그램을 쉽게 확장할 수 있도록 도와주는</a:t>
            </a:r>
            <a:r>
              <a:rPr lang="en-US" altLang="ko-KR"/>
              <a:t> </a:t>
            </a:r>
            <a:r>
              <a:rPr lang="ko-KR" altLang="en-US"/>
              <a:t>수단</a:t>
            </a:r>
            <a:endParaRPr lang="ko-KR" altLang="en-US"/>
          </a:p>
          <a:p>
            <a:pPr lvl="2"/>
            <a:r>
              <a:rPr lang="ko-KR" altLang="en-US"/>
              <a:t>상속은 객체 지향 패러다임에서만 구현가능</a:t>
            </a:r>
            <a:endParaRPr lang="ko-KR" altLang="en-US"/>
          </a:p>
          <a:p>
            <a:pPr lvl="2"/>
            <a:r>
              <a:rPr lang="ko-KR" altLang="en-US"/>
              <a:t>상속은 정보를 공개하고 재사용하는 개념</a:t>
            </a:r>
            <a:endParaRPr lang="ko-KR" altLang="en-US"/>
          </a:p>
          <a:p>
            <a:pPr lvl="3"/>
            <a:r>
              <a:rPr lang="ko-KR" altLang="en-US"/>
              <a:t>상세화 </a:t>
            </a:r>
            <a:r>
              <a:rPr lang="en-US" altLang="ko-KR"/>
              <a:t>: </a:t>
            </a:r>
            <a:r>
              <a:rPr lang="ko-KR" altLang="en-US"/>
              <a:t>상위 클래스의 속성을 상속받아 하위 클래스에서 실체화 하는 관계</a:t>
            </a:r>
            <a:endParaRPr lang="ko-KR" altLang="en-US"/>
          </a:p>
          <a:p>
            <a:pPr lvl="3"/>
            <a:r>
              <a:rPr lang="ko-KR" altLang="en-US"/>
              <a:t>일반화 </a:t>
            </a:r>
            <a:r>
              <a:rPr lang="en-US" altLang="ko-KR"/>
              <a:t>: </a:t>
            </a:r>
            <a:r>
              <a:rPr lang="ko-KR" altLang="en-US"/>
              <a:t>하위 클래스의 공통 특성을 추상화 하여 상위 클래스로 정의하는 것</a:t>
            </a:r>
            <a:endParaRPr lang="ko-KR" altLang="en-US"/>
          </a:p>
          <a:p>
            <a:pPr lvl="2"/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31640" y="3356992"/>
            <a:ext cx="5393336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특징</a:t>
            </a:r>
            <a:endParaRPr lang="ko-KR" altLang="en-US"/>
          </a:p>
          <a:p>
            <a:pPr lvl="1"/>
            <a:r>
              <a:rPr lang="ko-KR" altLang="en-US"/>
              <a:t>상속</a:t>
            </a:r>
            <a:endParaRPr lang="ko-KR" altLang="en-US"/>
          </a:p>
          <a:p>
            <a:pPr lvl="2"/>
            <a:r>
              <a:rPr lang="ko-KR" altLang="en-US"/>
              <a:t>자바로 상속을 표현할 때는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1-18]</a:t>
            </a:r>
            <a:r>
              <a:rPr lang="ko-KR" altLang="en-US"/>
              <a:t>과 같이 </a:t>
            </a:r>
            <a:r>
              <a:rPr lang="en-US" altLang="ko-KR"/>
              <a:t>extends</a:t>
            </a:r>
            <a:r>
              <a:rPr lang="ko-KR" altLang="en-US"/>
              <a:t> 키워드 사용</a:t>
            </a:r>
            <a:endParaRPr lang="ko-KR" altLang="en-US"/>
          </a:p>
          <a:p>
            <a:pPr lvl="1"/>
            <a:endParaRPr lang="en-US" altLang="ko-KR"/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732722" y="3030976"/>
            <a:ext cx="4104456" cy="2962555"/>
          </a:xfrm>
          <a:prstGeom prst="rect">
            <a:avLst/>
          </a:prstGeom>
        </p:spPr>
      </p:pic>
      <p:pic>
        <p:nvPicPr>
          <p:cNvPr id="8" name="그림 7" descr="스크린샷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79512" y="2420888"/>
            <a:ext cx="4323198" cy="35726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UML</a:t>
            </a:r>
            <a:r>
              <a:rPr lang="ko-KR" altLang="en-US"/>
              <a:t>의 이해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객체 지향의 특징</a:t>
            </a:r>
            <a:endParaRPr lang="ko-KR" altLang="en-US"/>
          </a:p>
          <a:p>
            <a:pPr lvl="1"/>
            <a:r>
              <a:rPr lang="ko-KR" altLang="en-US"/>
              <a:t>다형성</a:t>
            </a:r>
            <a:endParaRPr lang="ko-KR" altLang="en-US"/>
          </a:p>
          <a:p>
            <a:pPr lvl="2"/>
            <a:r>
              <a:rPr lang="ko-KR" altLang="en-US"/>
              <a:t>여러 클래스에 같은 이름의 함수가 존재하지만 동작은 다르게 수행하는 것</a:t>
            </a:r>
            <a:endParaRPr lang="ko-KR" altLang="en-US"/>
          </a:p>
          <a:p>
            <a:pPr lvl="2"/>
            <a:r>
              <a:rPr lang="ko-KR" altLang="en-US"/>
              <a:t>하위 클래스에서는 그들만의 고유한 속성과 오퍼레이션 재정의 필요</a:t>
            </a:r>
            <a:endParaRPr lang="ko-KR" altLang="en-US"/>
          </a:p>
          <a:p>
            <a:pPr lvl="2"/>
            <a:r>
              <a:rPr lang="ko-KR" altLang="en-US"/>
              <a:t>객체 지향 언어에서 메서드 오버라이딩</a:t>
            </a:r>
            <a:r>
              <a:rPr lang="en-US" altLang="ko-KR" sz="1000"/>
              <a:t>Method Overriding </a:t>
            </a:r>
            <a:r>
              <a:rPr lang="ko-KR" altLang="en-US"/>
              <a:t>방식으로 구현</a:t>
            </a:r>
            <a:endParaRPr lang="ko-KR" altLang="en-US"/>
          </a:p>
          <a:p>
            <a:pPr lvl="1"/>
            <a:endParaRPr lang="en-US" altLang="ko-KR"/>
          </a:p>
        </p:txBody>
      </p:sp>
      <p:pic>
        <p:nvPicPr>
          <p:cNvPr id="6" name="그림 5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91680" y="2924944"/>
            <a:ext cx="5063738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추상 클래스와 인터페이스</a:t>
            </a:r>
            <a:endParaRPr lang="ko-KR" altLang="en-US"/>
          </a:p>
          <a:p>
            <a:pPr lvl="1"/>
            <a:r>
              <a:rPr lang="ko-KR" altLang="en-US"/>
              <a:t>추상 클래스</a:t>
            </a:r>
            <a:endParaRPr lang="ko-KR" altLang="en-US"/>
          </a:p>
          <a:p>
            <a:pPr lvl="2"/>
            <a:r>
              <a:rPr lang="ko-KR" altLang="en-US"/>
              <a:t>추상 클래스에는 클래스의 명칭과 메서드는 있으나 메서드의 처리 내용은 없음</a:t>
            </a:r>
            <a:endParaRPr lang="ko-KR" altLang="en-US"/>
          </a:p>
          <a:p>
            <a:pPr lvl="2"/>
            <a:r>
              <a:rPr lang="ko-KR" altLang="en-US"/>
              <a:t>따라서 상속을 통해서 메서드가 구현</a:t>
            </a:r>
            <a:r>
              <a:rPr lang="en-US" altLang="ko-KR" sz="1100"/>
              <a:t>Implementation</a:t>
            </a:r>
            <a:endParaRPr lang="en-US" altLang="ko-KR" sz="1100"/>
          </a:p>
          <a:p>
            <a:pPr lvl="2"/>
            <a:r>
              <a:rPr lang="ko-KR" altLang="en-US"/>
              <a:t>추상 클래스는 추상 메서드 외에 일반적인 속성과 메서드를 가질 수 있음</a:t>
            </a:r>
            <a:endParaRPr lang="ko-KR" altLang="en-US"/>
          </a:p>
          <a:p>
            <a:pPr lvl="2"/>
            <a:r>
              <a:rPr lang="ko-KR" altLang="en-US"/>
              <a:t>메서드의 다형성을 지원</a:t>
            </a:r>
            <a:endParaRPr lang="ko-KR" altLang="en-US"/>
          </a:p>
          <a:p>
            <a:pPr marL="357188" lvl="1" indent="0">
              <a:buNone/>
            </a:pPr>
            <a:r>
              <a:rPr lang="en-US" altLang="ko-KR"/>
              <a:t>		</a:t>
            </a:r>
            <a:endParaRPr lang="en-US" altLang="ko-KR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31560" y="2996952"/>
            <a:ext cx="5627875" cy="34467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추상 클래스와 인터페이스</a:t>
            </a:r>
            <a:endParaRPr lang="ko-KR" altLang="en-US"/>
          </a:p>
          <a:p>
            <a:pPr lvl="1"/>
            <a:r>
              <a:rPr lang="ko-KR" altLang="en-US"/>
              <a:t>인터페이스</a:t>
            </a:r>
            <a:r>
              <a:rPr lang="en-US" altLang="ko-KR"/>
              <a:t>	</a:t>
            </a:r>
            <a:endParaRPr lang="en-US" altLang="ko-KR"/>
          </a:p>
          <a:p>
            <a:pPr lvl="2"/>
            <a:r>
              <a:rPr lang="ko-KR" altLang="en-US"/>
              <a:t>상수와 추상 메서드만 가짐</a:t>
            </a:r>
            <a:endParaRPr lang="ko-KR" altLang="en-US"/>
          </a:p>
          <a:p>
            <a:pPr lvl="2"/>
            <a:r>
              <a:rPr lang="ko-KR" altLang="en-US"/>
              <a:t>여러 개의 인터페이스로부터 상속받을 수 있기 때문에 다중 상속의 기능을 제공</a:t>
            </a:r>
            <a:endParaRPr lang="ko-KR" altLang="en-US"/>
          </a:p>
          <a:p>
            <a:pPr lvl="2"/>
            <a:r>
              <a:rPr lang="ko-KR" altLang="en-US"/>
              <a:t>추상 클래스와 달리 속성을 가질 수 없으며</a:t>
            </a:r>
            <a:r>
              <a:rPr lang="en-US" altLang="ko-KR"/>
              <a:t>, </a:t>
            </a:r>
            <a:r>
              <a:rPr lang="ko-KR" altLang="en-US"/>
              <a:t>메서드의 구현도 정의할 수 없음</a:t>
            </a:r>
            <a:endParaRPr lang="en-US" altLang="ko-KR"/>
          </a:p>
        </p:txBody>
      </p:sp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83842" y="2636912"/>
            <a:ext cx="3744416" cy="39158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모델링 개념</a:t>
            </a:r>
            <a:endParaRPr lang="ko-KR" altLang="en-US"/>
          </a:p>
          <a:p>
            <a:pPr lvl="1"/>
            <a:r>
              <a:rPr lang="ko-KR" altLang="en-US"/>
              <a:t>모델링</a:t>
            </a:r>
            <a:endParaRPr lang="ko-KR" altLang="en-US"/>
          </a:p>
          <a:p>
            <a:pPr lvl="2"/>
            <a:r>
              <a:rPr lang="ko-KR" altLang="en-US"/>
              <a:t>시스템을 구축할 때 개발자가 고민하고 결정하는 모든 활동</a:t>
            </a:r>
            <a:endParaRPr lang="ko-KR" altLang="en-US"/>
          </a:p>
          <a:p>
            <a:pPr lvl="2"/>
            <a:r>
              <a:rPr lang="ko-KR" altLang="en-US"/>
              <a:t>구현 단계 이전의 요구 사항 정의</a:t>
            </a:r>
            <a:r>
              <a:rPr lang="en-US" altLang="ko-KR"/>
              <a:t>, </a:t>
            </a:r>
            <a:r>
              <a:rPr lang="ko-KR" altLang="en-US"/>
              <a:t>분석</a:t>
            </a:r>
            <a:r>
              <a:rPr lang="en-US" altLang="ko-KR"/>
              <a:t>, </a:t>
            </a:r>
            <a:r>
              <a:rPr lang="ko-KR" altLang="en-US"/>
              <a:t>설계에서 수행하는 활동</a:t>
            </a:r>
            <a:endParaRPr lang="ko-KR" altLang="en-US"/>
          </a:p>
          <a:p>
            <a:pPr lvl="2"/>
            <a:r>
              <a:rPr lang="ko-KR" altLang="en-US"/>
              <a:t>모델 </a:t>
            </a:r>
            <a:r>
              <a:rPr lang="en-US" altLang="ko-KR"/>
              <a:t>: </a:t>
            </a:r>
            <a:r>
              <a:rPr lang="ko-KR" altLang="en-US"/>
              <a:t>모델링의 결과물</a:t>
            </a:r>
            <a:endParaRPr lang="ko-KR" altLang="en-US"/>
          </a:p>
          <a:p>
            <a:pPr lvl="2"/>
            <a:r>
              <a:rPr lang="en-US" altLang="ko-KR"/>
              <a:t>CASE </a:t>
            </a:r>
            <a:r>
              <a:rPr lang="ko-KR" altLang="en-US"/>
              <a:t>툴</a:t>
            </a:r>
            <a:r>
              <a:rPr lang="en-US" altLang="ko-KR"/>
              <a:t>: </a:t>
            </a:r>
            <a:r>
              <a:rPr lang="ko-KR" altLang="en-US"/>
              <a:t>모델링을 전문적으로 지원하는 툴</a:t>
            </a:r>
            <a:endParaRPr lang="ko-KR" altLang="en-US"/>
          </a:p>
          <a:p>
            <a:pPr lvl="3"/>
            <a:r>
              <a:rPr lang="en-US" altLang="ko-KR"/>
              <a:t>Ex) StarUML, </a:t>
            </a:r>
            <a:r>
              <a:rPr lang="ko-KR" altLang="en-US"/>
              <a:t>로즈</a:t>
            </a:r>
            <a:r>
              <a:rPr lang="en-US" altLang="ko-KR" sz="900"/>
              <a:t>Rose</a:t>
            </a:r>
            <a:r>
              <a:rPr lang="en-US" altLang="ko-KR"/>
              <a:t>, </a:t>
            </a:r>
            <a:r>
              <a:rPr lang="ko-KR" altLang="en-US"/>
              <a:t>투게더</a:t>
            </a:r>
            <a:r>
              <a:rPr lang="en-US" altLang="ko-KR" sz="900"/>
              <a:t>Together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71600" y="3599056"/>
            <a:ext cx="648462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모델링 방법</a:t>
            </a:r>
            <a:endParaRPr lang="ko-KR" altLang="en-US"/>
          </a:p>
          <a:p>
            <a:pPr lvl="1"/>
            <a:r>
              <a:rPr lang="ko-KR" altLang="en-US"/>
              <a:t>부치 방법론</a:t>
            </a:r>
            <a:r>
              <a:rPr lang="en-US" altLang="ko-KR" sz="1200"/>
              <a:t>Booch Method</a:t>
            </a:r>
            <a:endParaRPr lang="en-US" altLang="ko-KR" sz="1200"/>
          </a:p>
          <a:p>
            <a:pPr lvl="2"/>
            <a:r>
              <a:rPr lang="ko-KR" altLang="en-US"/>
              <a:t>설계 중심의 방법론으로 시스템을 몇 개의 뷰</a:t>
            </a:r>
            <a:r>
              <a:rPr lang="en-US" altLang="ko-KR" sz="1050"/>
              <a:t>View</a:t>
            </a:r>
            <a:r>
              <a:rPr lang="ko-KR" altLang="en-US"/>
              <a:t>로 분석할 수 있다고 보고 뷰를 모델 다이어그램으로 표현</a:t>
            </a:r>
            <a:endParaRPr lang="ko-KR" altLang="en-US"/>
          </a:p>
          <a:p>
            <a:pPr lvl="2"/>
            <a:r>
              <a:rPr lang="ko-KR" altLang="en-US"/>
              <a:t>거시적 개발 프로세스와 미시적 개발 프로세스를 모두 포함하고 단계적 접근과 자동화 툴 지원</a:t>
            </a:r>
            <a:endParaRPr lang="ko-KR" altLang="en-US"/>
          </a:p>
          <a:p>
            <a:pPr lvl="2"/>
            <a:r>
              <a:rPr lang="ko-KR" altLang="en-US"/>
              <a:t>객체 지향 방법론에 대한 광범위한 이론적 배경을 제시하여 더 넓게 바라볼 수 있는 안목을 제공</a:t>
            </a:r>
            <a:endParaRPr lang="ko-KR" altLang="en-US"/>
          </a:p>
          <a:p>
            <a:pPr lvl="2"/>
            <a:endParaRPr lang="en-US" altLang="ko-KR"/>
          </a:p>
          <a:p>
            <a:pPr lvl="1"/>
            <a:r>
              <a:rPr lang="ko-KR" altLang="en-US"/>
              <a:t>야콥슨의 </a:t>
            </a:r>
            <a:r>
              <a:rPr lang="en-US" altLang="ko-KR"/>
              <a:t>OOSE </a:t>
            </a:r>
            <a:r>
              <a:rPr lang="en-US" altLang="ko-KR" sz="1200"/>
              <a:t>Object-Oriented Software Engineering</a:t>
            </a:r>
            <a:endParaRPr lang="en-US" altLang="ko-KR" sz="1200"/>
          </a:p>
          <a:p>
            <a:pPr lvl="2"/>
            <a:r>
              <a:rPr lang="ko-KR" altLang="en-US"/>
              <a:t>유스케이스를 강조한 방법론</a:t>
            </a:r>
            <a:endParaRPr lang="ko-KR" altLang="en-US"/>
          </a:p>
          <a:p>
            <a:pPr lvl="2"/>
            <a:r>
              <a:rPr lang="ko-KR" altLang="en-US"/>
              <a:t>유스케이스는 외부 행위자와 상호작용하는 시스템의 요구 사항을 정의하고</a:t>
            </a:r>
            <a:r>
              <a:rPr lang="en-US" altLang="ko-KR"/>
              <a:t>, </a:t>
            </a:r>
            <a:r>
              <a:rPr lang="ko-KR" altLang="en-US"/>
              <a:t>이렇게 정의된 유스케이스는 개발</a:t>
            </a:r>
            <a:r>
              <a:rPr lang="en-US" altLang="ko-KR"/>
              <a:t>, </a:t>
            </a:r>
            <a:r>
              <a:rPr lang="ko-KR" altLang="en-US"/>
              <a:t>테스트</a:t>
            </a:r>
            <a:r>
              <a:rPr lang="en-US" altLang="ko-KR"/>
              <a:t>, </a:t>
            </a:r>
            <a:r>
              <a:rPr lang="ko-KR" altLang="en-US"/>
              <a:t>검증 단계에서 사용됨</a:t>
            </a:r>
            <a:endParaRPr lang="ko-KR" altLang="en-US"/>
          </a:p>
          <a:p>
            <a:pPr lvl="2"/>
            <a:r>
              <a:rPr lang="ko-KR" altLang="en-US"/>
              <a:t>방법론이 복잡하여 초보자에게는 어렵지만</a:t>
            </a:r>
            <a:r>
              <a:rPr lang="en-US" altLang="ko-KR"/>
              <a:t>, </a:t>
            </a:r>
            <a:r>
              <a:rPr lang="ko-KR" altLang="en-US"/>
              <a:t>큰 규모의 시스템을 개발하는 데 효율적</a:t>
            </a:r>
            <a:endParaRPr lang="ko-KR" altLang="en-US"/>
          </a:p>
          <a:p>
            <a:pPr lvl="2"/>
            <a:endParaRPr lang="en-US" altLang="ko-KR"/>
          </a:p>
          <a:p>
            <a:pPr marL="357188" lvl="1" indent="0">
              <a:buNone/>
            </a:pPr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모델링 방법</a:t>
            </a:r>
            <a:endParaRPr lang="ko-KR" altLang="en-US"/>
          </a:p>
          <a:p>
            <a:pPr lvl="1"/>
            <a:r>
              <a:rPr lang="ko-KR" altLang="en-US"/>
              <a:t>럼바의</a:t>
            </a:r>
            <a:r>
              <a:rPr lang="en-US" altLang="ko-KR"/>
              <a:t> OMT </a:t>
            </a:r>
            <a:r>
              <a:rPr lang="en-US" altLang="ko-KR" sz="1200"/>
              <a:t>Object-Modeling Technique</a:t>
            </a:r>
            <a:endParaRPr lang="en-US" altLang="ko-KR" sz="1200"/>
          </a:p>
          <a:p>
            <a:pPr lvl="2"/>
            <a:r>
              <a:rPr lang="ko-KR" altLang="en-US"/>
              <a:t>하나의 시스템을 기술하기 위하여 객체 모델</a:t>
            </a:r>
            <a:r>
              <a:rPr lang="en-US" altLang="ko-KR" sz="1000"/>
              <a:t>Object Model</a:t>
            </a:r>
            <a:r>
              <a:rPr lang="en-US" altLang="ko-KR"/>
              <a:t>, </a:t>
            </a:r>
            <a:r>
              <a:rPr lang="ko-KR" altLang="en-US"/>
              <a:t>동적 모델</a:t>
            </a:r>
            <a:r>
              <a:rPr lang="en-US" altLang="ko-KR" sz="1000"/>
              <a:t>Dynamic Model</a:t>
            </a:r>
            <a:r>
              <a:rPr lang="en-US" altLang="ko-KR"/>
              <a:t>, </a:t>
            </a:r>
            <a:r>
              <a:rPr lang="ko-KR" altLang="en-US"/>
              <a:t>기능 모델</a:t>
            </a:r>
            <a:r>
              <a:rPr lang="en-US" altLang="ko-KR" sz="1000"/>
              <a:t>Functional Model</a:t>
            </a:r>
            <a:r>
              <a:rPr lang="ko-KR" altLang="en-US" sz="1000"/>
              <a:t> </a:t>
            </a:r>
            <a:r>
              <a:rPr lang="ko-KR" altLang="en-US"/>
              <a:t>의 세 가지 모델을 사용</a:t>
            </a:r>
            <a:endParaRPr lang="ko-KR" altLang="en-US"/>
          </a:p>
          <a:p>
            <a:pPr lvl="2"/>
            <a:r>
              <a:rPr lang="ko-KR" altLang="en-US"/>
              <a:t>시스템 분석에서 이 세 가지 모델을 이용하여 시스템이 요구하는 객체를 기술</a:t>
            </a:r>
            <a:endParaRPr lang="ko-KR" altLang="en-US"/>
          </a:p>
          <a:p>
            <a:pPr lvl="2"/>
            <a:r>
              <a:rPr lang="ko-KR" altLang="en-US"/>
              <a:t>객체 모델은 시스템에서 필요한 모델을 찾아내고 객체의 속성과 객체 간의 관계를 규명</a:t>
            </a:r>
            <a:endParaRPr lang="ko-KR" altLang="en-US"/>
          </a:p>
          <a:p>
            <a:pPr lvl="2"/>
            <a:r>
              <a:rPr lang="ko-KR" altLang="en-US"/>
              <a:t>동적 모델은 객체 모델에서 나타난 객체들의 행위와 상태를 포함하는 생명주기를 나타냄</a:t>
            </a:r>
            <a:endParaRPr lang="ko-KR" altLang="en-US"/>
          </a:p>
          <a:p>
            <a:pPr lvl="2"/>
            <a:r>
              <a:rPr lang="ko-KR" altLang="en-US"/>
              <a:t>기능 모델은 각 객체의 변화로 인해 다른 상태로 전이가 되었을 때 수행되는 동작들을 기술</a:t>
            </a:r>
            <a:r>
              <a:rPr lang="en-US" altLang="ko-KR"/>
              <a:t>.</a:t>
            </a:r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1"/>
            <a:r>
              <a:rPr lang="en-US" altLang="ko-KR"/>
              <a:t>UML</a:t>
            </a:r>
            <a:endParaRPr lang="en-US" altLang="ko-KR"/>
          </a:p>
          <a:p>
            <a:pPr lvl="2"/>
            <a:r>
              <a:rPr lang="ko-KR" altLang="en-US"/>
              <a:t>부치 방법론과 </a:t>
            </a:r>
            <a:r>
              <a:rPr lang="en-US" altLang="ko-KR"/>
              <a:t>OOSE, OMT</a:t>
            </a:r>
            <a:r>
              <a:rPr lang="ko-KR" altLang="en-US"/>
              <a:t>를 하나로 합한 방법론</a:t>
            </a:r>
            <a:endParaRPr lang="ko-KR" altLang="en-US"/>
          </a:p>
          <a:p>
            <a:pPr lvl="2"/>
            <a:r>
              <a:rPr lang="ko-KR" altLang="en-US"/>
              <a:t>분산 객체</a:t>
            </a:r>
            <a:r>
              <a:rPr lang="en-US" altLang="ko-KR" sz="1100"/>
              <a:t>Distributed Objects</a:t>
            </a:r>
            <a:r>
              <a:rPr lang="ko-KR" altLang="en-US"/>
              <a:t>의 표준이 되었고</a:t>
            </a:r>
            <a:r>
              <a:rPr lang="en-US" altLang="ko-KR"/>
              <a:t>, OMG</a:t>
            </a:r>
            <a:r>
              <a:rPr lang="ko-KR" altLang="en-US"/>
              <a:t>에서 </a:t>
            </a:r>
            <a:r>
              <a:rPr lang="en-US" altLang="ko-KR"/>
              <a:t>CORBA</a:t>
            </a:r>
            <a:r>
              <a:rPr lang="en-US" altLang="ko-KR" sz="1200"/>
              <a:t> C</a:t>
            </a:r>
            <a:r>
              <a:rPr lang="en-US" altLang="ko-KR" sz="1050"/>
              <a:t>ommon</a:t>
            </a:r>
            <a:r>
              <a:rPr lang="en-US" altLang="ko-KR" sz="1100"/>
              <a:t> Object Request Broker Architecture</a:t>
            </a:r>
            <a:r>
              <a:rPr lang="ko-KR" altLang="en-US"/>
              <a:t>의 표준 분석 설계 방법론으로 채택</a:t>
            </a:r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주요 내용</a:t>
            </a:r>
            <a:endParaRPr lang="ko-KR" altLang="en-US"/>
          </a:p>
          <a:p>
            <a:pPr lvl="1"/>
            <a:r>
              <a:rPr lang="en-US" altLang="ko-KR"/>
              <a:t>01 UML </a:t>
            </a:r>
            <a:r>
              <a:rPr lang="ko-KR" altLang="en-US"/>
              <a:t>용도와 특징</a:t>
            </a:r>
            <a:endParaRPr lang="ko-KR" altLang="en-US"/>
          </a:p>
          <a:p>
            <a:pPr lvl="1"/>
            <a:r>
              <a:rPr lang="en-US" altLang="ko-KR"/>
              <a:t>02 </a:t>
            </a:r>
            <a:r>
              <a:rPr lang="ko-KR" altLang="en-US"/>
              <a:t>객체 지향 모델링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0"/>
            <a:r>
              <a:rPr lang="ko-KR" altLang="en-US"/>
              <a:t>학습목표</a:t>
            </a:r>
            <a:endParaRPr lang="ko-KR" altLang="en-US"/>
          </a:p>
          <a:p>
            <a:pPr lvl="1"/>
            <a:r>
              <a:rPr lang="en-US" altLang="ko-KR"/>
              <a:t>UML</a:t>
            </a:r>
            <a:r>
              <a:rPr lang="ko-KR" altLang="en-US"/>
              <a:t>의 개념과 특징을 이해한다</a:t>
            </a:r>
            <a:r>
              <a:rPr lang="en-US" altLang="ko-KR"/>
              <a:t>.</a:t>
            </a:r>
            <a:endParaRPr lang="en-US" altLang="ko-KR"/>
          </a:p>
          <a:p>
            <a:pPr lvl="1"/>
            <a:r>
              <a:rPr lang="ko-KR" altLang="en-US"/>
              <a:t>객체 지향 개념과 특징을 이해한다</a:t>
            </a:r>
            <a:r>
              <a:rPr lang="en-US" altLang="ko-KR"/>
              <a:t>.</a:t>
            </a:r>
            <a:endParaRPr lang="en-US" altLang="ko-KR"/>
          </a:p>
          <a:p>
            <a:pPr lvl="1"/>
            <a:r>
              <a:rPr lang="ko-KR" altLang="en-US"/>
              <a:t>모델링 방법을 이해한다</a:t>
            </a:r>
            <a:r>
              <a:rPr lang="en-US" altLang="ko-KR"/>
              <a:t>.</a:t>
            </a:r>
            <a:endParaRPr lang="en-US" altLang="ko-KR"/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UML</a:t>
            </a:r>
            <a:r>
              <a:rPr lang="ko-KR" altLang="en-US"/>
              <a:t>의 탄생과 특징</a:t>
            </a:r>
            <a:endParaRPr lang="ko-KR" altLang="en-US"/>
          </a:p>
          <a:p>
            <a:pPr lvl="1"/>
            <a:r>
              <a:rPr lang="en-US" altLang="ko-KR"/>
              <a:t>UML(Unified Modeling Language)</a:t>
            </a:r>
            <a:endParaRPr lang="en-US" altLang="ko-KR"/>
          </a:p>
          <a:p>
            <a:pPr lvl="2"/>
            <a:r>
              <a:rPr lang="ko-KR" altLang="en-US"/>
              <a:t>시스템 개발을 위한 시각적인 설계 표기 제공</a:t>
            </a:r>
            <a:endParaRPr lang="ko-KR" altLang="en-US"/>
          </a:p>
          <a:p>
            <a:pPr lvl="2"/>
            <a:r>
              <a:rPr lang="ko-KR" altLang="en-US"/>
              <a:t>객체 지향 시스템을 개발할 때 산출물을 명세화</a:t>
            </a:r>
            <a:r>
              <a:rPr lang="en-US" altLang="ko-KR"/>
              <a:t>, </a:t>
            </a:r>
            <a:r>
              <a:rPr lang="ko-KR" altLang="en-US"/>
              <a:t>시각화</a:t>
            </a:r>
            <a:r>
              <a:rPr lang="en-US" altLang="ko-KR"/>
              <a:t>, </a:t>
            </a:r>
            <a:r>
              <a:rPr lang="ko-KR" altLang="en-US"/>
              <a:t>문서화하는 데 사용</a:t>
            </a:r>
            <a:endParaRPr lang="ko-KR" altLang="en-US"/>
          </a:p>
          <a:p>
            <a:pPr lvl="2"/>
            <a:r>
              <a:rPr lang="ko-KR" altLang="en-US"/>
              <a:t>개발하는 시스템을 이해하기 쉬운 형태로 표현하여 분석가</a:t>
            </a:r>
            <a:r>
              <a:rPr lang="en-US" altLang="ko-KR"/>
              <a:t>, </a:t>
            </a:r>
            <a:r>
              <a:rPr lang="ko-KR" altLang="en-US"/>
              <a:t>설계자</a:t>
            </a:r>
            <a:r>
              <a:rPr lang="en-US" altLang="ko-KR"/>
              <a:t>, </a:t>
            </a:r>
            <a:r>
              <a:rPr lang="ko-KR" altLang="en-US"/>
              <a:t>의뢰인이 효율적으로 의사소통할 수 있게 해줌</a:t>
            </a:r>
            <a:endParaRPr lang="ko-KR" altLang="en-US"/>
          </a:p>
          <a:p>
            <a:pPr marL="534987" lvl="2" indent="0">
              <a:buNone/>
            </a:pPr>
            <a:r>
              <a:rPr lang="en-US" altLang="ko-KR">
                <a:sym typeface="Wingdings"/>
              </a:rPr>
              <a:t> UML</a:t>
            </a:r>
            <a:r>
              <a:rPr lang="ko-KR" altLang="en-US">
                <a:sym typeface="Wingdings"/>
              </a:rPr>
              <a:t>은 </a:t>
            </a:r>
            <a:r>
              <a:rPr lang="ko-KR" altLang="en-US"/>
              <a:t>표준화된 통합 모델링 언어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UML</a:t>
            </a:r>
            <a:r>
              <a:rPr lang="ko-KR" altLang="en-US"/>
              <a:t>의 탄생과 특징</a:t>
            </a:r>
            <a:endParaRPr lang="ko-KR" altLang="en-US"/>
          </a:p>
          <a:p>
            <a:pPr lvl="1"/>
            <a:r>
              <a:rPr lang="ko-KR" altLang="en-US"/>
              <a:t>그래디 부치</a:t>
            </a:r>
            <a:r>
              <a:rPr lang="en-US" altLang="ko-KR" sz="1200"/>
              <a:t>Grady Booch</a:t>
            </a:r>
            <a:r>
              <a:rPr lang="en-US" altLang="ko-KR"/>
              <a:t>, </a:t>
            </a:r>
            <a:r>
              <a:rPr lang="ko-KR" altLang="en-US"/>
              <a:t>제임스 럼버</a:t>
            </a:r>
            <a:r>
              <a:rPr lang="en-US" altLang="ko-KR" sz="1200"/>
              <a:t>James Rumbaugh, </a:t>
            </a:r>
            <a:r>
              <a:rPr lang="ko-KR" altLang="en-US"/>
              <a:t>이바 야콥슨</a:t>
            </a:r>
            <a:r>
              <a:rPr lang="en-US" altLang="ko-KR" sz="1200"/>
              <a:t>Ivar Jacobson</a:t>
            </a:r>
            <a:r>
              <a:rPr lang="ko-KR" altLang="en-US"/>
              <a:t>이 </a:t>
            </a:r>
            <a:r>
              <a:rPr lang="en-US" altLang="ko-KR"/>
              <a:t>UML </a:t>
            </a:r>
            <a:r>
              <a:rPr lang="ko-KR" altLang="en-US"/>
              <a:t>초안 연구</a:t>
            </a:r>
            <a:endParaRPr lang="ko-KR" altLang="en-US"/>
          </a:p>
          <a:p>
            <a:pPr lvl="1"/>
            <a:r>
              <a:rPr lang="en-US" altLang="ko-KR"/>
              <a:t>1997</a:t>
            </a:r>
            <a:r>
              <a:rPr lang="ko-KR" altLang="en-US"/>
              <a:t>년 </a:t>
            </a:r>
            <a:r>
              <a:rPr lang="en-US" altLang="ko-KR"/>
              <a:t>OMG</a:t>
            </a:r>
            <a:r>
              <a:rPr lang="en-US" altLang="ko-KR" sz="1200"/>
              <a:t>Object Management Group</a:t>
            </a:r>
            <a:r>
              <a:rPr lang="en-US" altLang="ko-KR"/>
              <a:t>, </a:t>
            </a:r>
            <a:r>
              <a:rPr lang="ko-KR" altLang="en-US"/>
              <a:t>객체 관리 그룹에서 여러 표기법을 통합하여 </a:t>
            </a:r>
            <a:r>
              <a:rPr lang="en-US" altLang="ko-KR"/>
              <a:t>UML</a:t>
            </a:r>
            <a:r>
              <a:rPr lang="ko-KR" altLang="en-US"/>
              <a:t> 발표</a:t>
            </a:r>
            <a:endParaRPr lang="ko-KR" altLang="en-US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7383" y="1988840"/>
            <a:ext cx="5020841" cy="4568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UML</a:t>
            </a:r>
            <a:r>
              <a:rPr lang="ko-KR" altLang="en-US"/>
              <a:t>의 탄생과 특징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95536" y="1700808"/>
            <a:ext cx="7739013" cy="4034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UML</a:t>
            </a:r>
            <a:r>
              <a:rPr lang="ko-KR" altLang="en-US"/>
              <a:t>이 제공하는 표준화된 다이어그램</a:t>
            </a:r>
            <a:endParaRPr lang="ko-KR" altLang="en-US"/>
          </a:p>
          <a:p>
            <a:pPr lvl="1"/>
            <a:r>
              <a:rPr lang="ko-KR" altLang="en-US"/>
              <a:t>유스케이스 다이어그램</a:t>
            </a:r>
            <a:r>
              <a:rPr lang="en-US" altLang="ko-KR" sz="1200"/>
              <a:t>Use-case Diagram</a:t>
            </a:r>
            <a:endParaRPr lang="en-US" altLang="ko-KR" sz="1200"/>
          </a:p>
          <a:p>
            <a:pPr lvl="1"/>
            <a:r>
              <a:rPr lang="ko-KR" altLang="en-US"/>
              <a:t>클래스 다이어그램</a:t>
            </a:r>
            <a:r>
              <a:rPr lang="en-US" altLang="ko-KR" sz="1200"/>
              <a:t>Class Diagram</a:t>
            </a:r>
            <a:endParaRPr lang="en-US" altLang="ko-KR" sz="1200"/>
          </a:p>
          <a:p>
            <a:pPr lvl="1"/>
            <a:r>
              <a:rPr lang="ko-KR" altLang="en-US"/>
              <a:t>순차 다이어그램</a:t>
            </a:r>
            <a:r>
              <a:rPr lang="en-US" altLang="ko-KR" sz="1200"/>
              <a:t>Sequence Diagram</a:t>
            </a:r>
            <a:endParaRPr lang="en-US" altLang="ko-KR" sz="1200"/>
          </a:p>
          <a:p>
            <a:pPr lvl="1"/>
            <a:r>
              <a:rPr lang="ko-KR" altLang="en-US"/>
              <a:t>통신 다이어그램</a:t>
            </a:r>
            <a:r>
              <a:rPr lang="en-US" altLang="ko-KR" sz="1200"/>
              <a:t>Communication Diagram</a:t>
            </a:r>
            <a:endParaRPr lang="en-US" altLang="ko-KR" sz="1200"/>
          </a:p>
          <a:p>
            <a:pPr lvl="1"/>
            <a:r>
              <a:rPr lang="ko-KR" altLang="en-US"/>
              <a:t>활동 다이어그램</a:t>
            </a:r>
            <a:r>
              <a:rPr lang="en-US" altLang="ko-KR" sz="1200"/>
              <a:t>Activity Diagram</a:t>
            </a:r>
            <a:endParaRPr lang="en-US" altLang="ko-KR" sz="1200"/>
          </a:p>
          <a:p>
            <a:pPr lvl="1"/>
            <a:r>
              <a:rPr lang="ko-KR" altLang="en-US"/>
              <a:t>상태 다이어그램</a:t>
            </a:r>
            <a:r>
              <a:rPr lang="en-US" altLang="ko-KR" sz="1200"/>
              <a:t>State Diagram</a:t>
            </a:r>
            <a:endParaRPr lang="en-US" altLang="ko-KR" sz="1200"/>
          </a:p>
          <a:p>
            <a:pPr lvl="1"/>
            <a:r>
              <a:rPr lang="ko-KR" altLang="en-US"/>
              <a:t>컴포넌트 다이어그램</a:t>
            </a:r>
            <a:r>
              <a:rPr lang="en-US" altLang="ko-KR" sz="1200"/>
              <a:t>Component Diagram</a:t>
            </a:r>
            <a:endParaRPr lang="en-US" altLang="ko-KR" sz="1200"/>
          </a:p>
          <a:p>
            <a:pPr lvl="1"/>
            <a:r>
              <a:rPr lang="ko-KR" altLang="en-US"/>
              <a:t>배치 다이어그램</a:t>
            </a:r>
            <a:r>
              <a:rPr lang="en-US" altLang="ko-KR" sz="1200"/>
              <a:t>Deployment Diagram</a:t>
            </a:r>
            <a:endParaRPr lang="en-US" altLang="ko-KR" sz="1200"/>
          </a:p>
          <a:p>
            <a:pPr lvl="1"/>
            <a:r>
              <a:rPr lang="ko-KR" altLang="en-US"/>
              <a:t>패키지 다이어그램</a:t>
            </a:r>
            <a:r>
              <a:rPr lang="en-US" altLang="ko-KR" sz="1200"/>
              <a:t>Package Diagram</a:t>
            </a:r>
            <a:endParaRPr lang="en-US" altLang="ko-KR" sz="120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UML</a:t>
            </a:r>
            <a:r>
              <a:rPr lang="ko-KR" altLang="en-US"/>
              <a:t>의 특징</a:t>
            </a:r>
            <a:endParaRPr lang="ko-KR" altLang="en-US"/>
          </a:p>
          <a:p>
            <a:pPr lvl="1"/>
            <a:r>
              <a:rPr lang="en-US" altLang="ko-KR"/>
              <a:t>UML</a:t>
            </a:r>
            <a:r>
              <a:rPr lang="ko-KR" altLang="en-US"/>
              <a:t>은 시각화</a:t>
            </a:r>
            <a:r>
              <a:rPr lang="en-US" altLang="ko-KR" sz="1200"/>
              <a:t>Visualization </a:t>
            </a:r>
            <a:r>
              <a:rPr lang="ko-KR" altLang="en-US"/>
              <a:t>언어다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spcAft>
                <a:spcPct val="16000"/>
              </a:spcAft>
            </a:pPr>
            <a:r>
              <a:rPr lang="ko-KR" altLang="en-US"/>
              <a:t>소프트웨어의 개념 모델을 시각적인 형태로 표현하며 명확히 정의된 표준화된 다이어그램을 제공</a:t>
            </a:r>
            <a:endParaRPr lang="ko-KR" altLang="en-US"/>
          </a:p>
          <a:p>
            <a:pPr lvl="2">
              <a:spcAft>
                <a:spcPct val="16000"/>
              </a:spcAft>
            </a:pPr>
            <a:r>
              <a:rPr lang="ko-KR" altLang="en-US"/>
              <a:t>이를 이용해 오류 없는 원활한 의사소통 가능</a:t>
            </a:r>
            <a:endParaRPr lang="ko-KR" altLang="en-US"/>
          </a:p>
          <a:p>
            <a:pPr lvl="1"/>
            <a:r>
              <a:rPr lang="en-US" altLang="ko-KR"/>
              <a:t>UML</a:t>
            </a:r>
            <a:r>
              <a:rPr lang="ko-KR" altLang="en-US"/>
              <a:t>은 명세화</a:t>
            </a:r>
            <a:r>
              <a:rPr lang="en-US" altLang="ko-KR" sz="1200"/>
              <a:t>Specification</a:t>
            </a:r>
            <a:r>
              <a:rPr lang="en-US" altLang="ko-KR"/>
              <a:t> </a:t>
            </a:r>
            <a:r>
              <a:rPr lang="ko-KR" altLang="en-US"/>
              <a:t>언어다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spcAft>
                <a:spcPct val="16000"/>
              </a:spcAft>
            </a:pPr>
            <a:r>
              <a:rPr lang="ko-KR" altLang="en-US"/>
              <a:t>소프트웨어 개발 과정인 분석</a:t>
            </a:r>
            <a:r>
              <a:rPr lang="en-US" altLang="ko-KR"/>
              <a:t>, </a:t>
            </a:r>
            <a:r>
              <a:rPr lang="ko-KR" altLang="en-US"/>
              <a:t>설계 단계의 각 과정에서 필요한 모델을 정확하고 완전하게             명세화하여 만들 수 있음</a:t>
            </a:r>
            <a:endParaRPr lang="ko-KR" altLang="en-US"/>
          </a:p>
          <a:p>
            <a:pPr lvl="2">
              <a:spcAft>
                <a:spcPct val="16000"/>
              </a:spcAft>
            </a:pPr>
            <a:r>
              <a:rPr lang="en-US" altLang="ko-KR"/>
              <a:t> </a:t>
            </a:r>
            <a:r>
              <a:rPr lang="ko-KR" altLang="en-US"/>
              <a:t>명세화에서 각 다이어그램의 기호는 의미를 담고 있으며 추상적이지만 고유의 특성을 갖고 있음</a:t>
            </a:r>
            <a:endParaRPr lang="ko-KR" altLang="en-US"/>
          </a:p>
          <a:p>
            <a:pPr lvl="1"/>
            <a:r>
              <a:rPr lang="en-US" altLang="ko-KR"/>
              <a:t>UML</a:t>
            </a:r>
            <a:r>
              <a:rPr lang="ko-KR" altLang="en-US"/>
              <a:t>은 구축</a:t>
            </a:r>
            <a:r>
              <a:rPr lang="en-US" altLang="ko-KR" sz="1200"/>
              <a:t>Construction</a:t>
            </a:r>
            <a:r>
              <a:rPr lang="en-US" altLang="ko-KR"/>
              <a:t> </a:t>
            </a:r>
            <a:r>
              <a:rPr lang="ko-KR" altLang="en-US"/>
              <a:t>언어다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spcAft>
                <a:spcPct val="16000"/>
              </a:spcAft>
            </a:pPr>
            <a:r>
              <a:rPr lang="en-US" altLang="ko-KR"/>
              <a:t>UML</a:t>
            </a:r>
            <a:r>
              <a:rPr lang="ko-KR" altLang="en-US"/>
              <a:t>은 자바</a:t>
            </a:r>
            <a:r>
              <a:rPr lang="en-US" altLang="ko-KR" sz="1000"/>
              <a:t>Java</a:t>
            </a:r>
            <a:r>
              <a:rPr lang="en-US" altLang="ko-KR"/>
              <a:t>, C++, </a:t>
            </a:r>
            <a:r>
              <a:rPr lang="ko-KR" altLang="en-US"/>
              <a:t>비주얼 베이직</a:t>
            </a:r>
            <a:r>
              <a:rPr lang="en-US" altLang="ko-KR" sz="1000"/>
              <a:t>Visual Basic</a:t>
            </a:r>
            <a:r>
              <a:rPr lang="en-US" altLang="ko-KR"/>
              <a:t>, C# </a:t>
            </a:r>
            <a:r>
              <a:rPr lang="ko-KR" altLang="en-US"/>
              <a:t>같은 다양한 프로그래밍 언어로 표현가능</a:t>
            </a:r>
            <a:endParaRPr lang="ko-KR" altLang="en-US"/>
          </a:p>
          <a:p>
            <a:pPr lvl="2">
              <a:spcAft>
                <a:spcPct val="16000"/>
              </a:spcAft>
            </a:pPr>
            <a:r>
              <a:rPr lang="en-US" altLang="ko-KR"/>
              <a:t> UML</a:t>
            </a:r>
            <a:r>
              <a:rPr lang="ko-KR" altLang="en-US"/>
              <a:t>로 설계된 모델을 프로그램 코드로 자동 변환할 수 있으며</a:t>
            </a:r>
            <a:r>
              <a:rPr lang="en-US" altLang="ko-KR"/>
              <a:t>, </a:t>
            </a:r>
            <a:r>
              <a:rPr lang="ko-KR" altLang="en-US"/>
              <a:t>이미 구축된 소스 코드를 </a:t>
            </a:r>
            <a:r>
              <a:rPr lang="en-US" altLang="ko-KR"/>
              <a:t>UML</a:t>
            </a:r>
            <a:r>
              <a:rPr lang="ko-KR" altLang="en-US"/>
              <a:t>로 역변환하여 분석하는 역공학</a:t>
            </a:r>
            <a:r>
              <a:rPr lang="en-US" altLang="ko-KR" sz="1200"/>
              <a:t>Reverse Engineering</a:t>
            </a:r>
            <a:r>
              <a:rPr lang="ko-KR" altLang="en-US"/>
              <a:t>도 가능</a:t>
            </a:r>
            <a:endParaRPr lang="ko-KR" altLang="en-US"/>
          </a:p>
          <a:p>
            <a:pPr lvl="1"/>
            <a:r>
              <a:rPr lang="en-US" altLang="ko-KR"/>
              <a:t>UML</a:t>
            </a:r>
            <a:r>
              <a:rPr lang="ko-KR" altLang="en-US"/>
              <a:t>은 문서화</a:t>
            </a:r>
            <a:r>
              <a:rPr lang="en-US" altLang="ko-KR" sz="1200"/>
              <a:t>Documentation </a:t>
            </a:r>
            <a:r>
              <a:rPr lang="ko-KR" altLang="en-US"/>
              <a:t>언어다</a:t>
            </a:r>
            <a:r>
              <a:rPr lang="en-US" altLang="ko-KR"/>
              <a:t>.</a:t>
            </a:r>
            <a:endParaRPr lang="en-US" altLang="ko-KR"/>
          </a:p>
          <a:p>
            <a:pPr lvl="2"/>
            <a:r>
              <a:rPr lang="en-US" altLang="ko-KR"/>
              <a:t>UML</a:t>
            </a:r>
            <a:r>
              <a:rPr lang="ko-KR" altLang="en-US"/>
              <a:t>은 </a:t>
            </a:r>
            <a:r>
              <a:rPr lang="en-US" altLang="ko-KR"/>
              <a:t>StarUML, </a:t>
            </a:r>
            <a:r>
              <a:rPr lang="ko-KR" altLang="en-US"/>
              <a:t>투게더</a:t>
            </a:r>
            <a:r>
              <a:rPr lang="en-US" altLang="ko-KR" sz="1000"/>
              <a:t>Together </a:t>
            </a:r>
            <a:r>
              <a:rPr lang="ko-KR" altLang="en-US"/>
              <a:t>등 케이스 툴</a:t>
            </a:r>
            <a:r>
              <a:rPr lang="en-US" altLang="ko-KR" sz="1000"/>
              <a:t>CASE Tool</a:t>
            </a:r>
            <a:r>
              <a:rPr lang="ko-KR" altLang="en-US"/>
              <a:t>을 이용하여 설계한 내용을 자동으로 문서화 가능</a:t>
            </a:r>
            <a:endParaRPr lang="en-US" altLang="ko-KR" sz="1000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01 UML</a:t>
            </a:r>
            <a:r>
              <a:rPr lang="ko-KR" altLang="en-US"/>
              <a:t>의 용도와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UML</a:t>
            </a:r>
            <a:r>
              <a:rPr lang="ko-KR" altLang="en-US"/>
              <a:t>과 모델링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24690" b="71580"/>
          <a:stretch>
            <a:fillRect/>
          </a:stretch>
        </p:blipFill>
        <p:spPr>
          <a:xfrm>
            <a:off x="153010" y="1124748"/>
            <a:ext cx="4392488" cy="1728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91680" y="5189705"/>
            <a:ext cx="3199532" cy="1220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 t="69760" r="24690"/>
          <a:stretch>
            <a:fillRect/>
          </a:stretch>
        </p:blipFill>
        <p:spPr>
          <a:xfrm>
            <a:off x="148670" y="2924944"/>
            <a:ext cx="4392488" cy="1838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 t="30230" r="24690" b="31320"/>
          <a:stretch>
            <a:fillRect/>
          </a:stretch>
        </p:blipFill>
        <p:spPr>
          <a:xfrm>
            <a:off x="4626326" y="1124748"/>
            <a:ext cx="4392488" cy="2338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4932040" y="5252449"/>
            <a:ext cx="3407522" cy="146358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902656" y="2492896"/>
            <a:ext cx="557077" cy="275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35896" y="4060405"/>
            <a:ext cx="1152128" cy="119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5" idx="0"/>
          </p:cNvCxnSpPr>
          <p:nvPr/>
        </p:nvCxnSpPr>
        <p:spPr>
          <a:xfrm>
            <a:off x="2378249" y="4349572"/>
            <a:ext cx="913197" cy="84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02024" y="4334979"/>
            <a:ext cx="4572000" cy="63516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/>
            <a:r>
              <a:rPr lang="ko-KR" altLang="en-US" sz="1200">
                <a:solidFill>
                  <a:srgbClr val="ff0000"/>
                </a:solidFill>
              </a:rPr>
              <a:t>개발하고자 하는 프로그램을 시각적으로 표현하는 것이며</a:t>
            </a:r>
            <a:r>
              <a:rPr lang="en-US" altLang="ko-KR" sz="1200">
                <a:solidFill>
                  <a:srgbClr val="ff0000"/>
                </a:solidFill>
              </a:rPr>
              <a:t>, </a:t>
            </a:r>
            <a:endParaRPr lang="en-US" altLang="ko-KR" sz="1200">
              <a:solidFill>
                <a:srgbClr val="ff0000"/>
              </a:solidFill>
            </a:endParaRPr>
          </a:p>
          <a:p>
            <a:pPr lvl="0"/>
            <a:r>
              <a:rPr lang="ko-KR" altLang="en-US" sz="1200">
                <a:solidFill>
                  <a:srgbClr val="ff0000"/>
                </a:solidFill>
              </a:rPr>
              <a:t>이때 의뢰자의 요구에 맞게 쉽게 수정해서 </a:t>
            </a:r>
            <a:endParaRPr lang="ko-KR" altLang="en-US" sz="1200">
              <a:solidFill>
                <a:srgbClr val="ff0000"/>
              </a:solidFill>
            </a:endParaRPr>
          </a:p>
          <a:p>
            <a:pPr lvl="0"/>
            <a:r>
              <a:rPr lang="ko-KR" altLang="en-US" sz="1200">
                <a:solidFill>
                  <a:srgbClr val="ff0000"/>
                </a:solidFill>
              </a:rPr>
              <a:t>결과적으로 유지보수 기간을 줄여 생산성을 높일 수 있음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한빛아카데미</dc:creator>
  <dc:description/>
  <cp:keywords/>
  <cp:lastModifiedBy>daewo</cp:lastModifiedBy>
  <dcterms:modified xsi:type="dcterms:W3CDTF">2021-05-16T14:14:29.431</dcterms:modified>
  <cp:revision>252</cp:revision>
  <dc:subject/>
  <dc:title>PowerPoint 프레젠테이션</dc:title>
</cp:coreProperties>
</file>