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9"/>
  </p:notesMasterIdLst>
  <p:handoutMasterIdLst>
    <p:handoutMasterId r:id="rId30"/>
  </p:handoutMasterIdLst>
  <p:sldIdLst>
    <p:sldId id="356" r:id="rId2"/>
    <p:sldId id="360" r:id="rId3"/>
    <p:sldId id="359" r:id="rId4"/>
    <p:sldId id="365" r:id="rId5"/>
    <p:sldId id="363" r:id="rId6"/>
    <p:sldId id="364" r:id="rId7"/>
    <p:sldId id="372" r:id="rId8"/>
    <p:sldId id="371" r:id="rId9"/>
    <p:sldId id="366" r:id="rId10"/>
    <p:sldId id="373" r:id="rId11"/>
    <p:sldId id="361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75" r:id="rId20"/>
    <p:sldId id="384" r:id="rId21"/>
    <p:sldId id="386" r:id="rId22"/>
    <p:sldId id="388" r:id="rId23"/>
    <p:sldId id="389" r:id="rId24"/>
    <p:sldId id="362" r:id="rId25"/>
    <p:sldId id="390" r:id="rId26"/>
    <p:sldId id="392" r:id="rId27"/>
    <p:sldId id="355" r:id="rId28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31"/>
    </p:embeddedFont>
    <p:embeddedFont>
      <p:font typeface="HY헤드라인M" panose="02030600000101010101" pitchFamily="18" charset="-127"/>
      <p:regular r:id="rId32"/>
    </p:embeddedFont>
    <p:embeddedFont>
      <p:font typeface="HY엽서L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HY견고딕" panose="02030600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269"/>
    <a:srgbClr val="7D697B"/>
    <a:srgbClr val="487E7D"/>
    <a:srgbClr val="F8D367"/>
    <a:srgbClr val="F6DFD7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8" autoAdjust="0"/>
  </p:normalViewPr>
  <p:slideViewPr>
    <p:cSldViewPr>
      <p:cViewPr varScale="1">
        <p:scale>
          <a:sx n="117" d="100"/>
          <a:sy n="117" d="100"/>
        </p:scale>
        <p:origin x="16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1B5A-A56B-40F7-860A-3424E92B2BF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746A-E59B-426B-95E1-C228CC487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아이이재욱씨바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/>
            <a:r>
              <a:rPr lang="ko-KR" altLang="en-US" dirty="0"/>
              <a:t>주해 사물</a:t>
            </a:r>
            <a:endParaRPr lang="en-US" altLang="ko-KR" dirty="0"/>
          </a:p>
          <a:p>
            <a:pPr lvl="3"/>
            <a:r>
              <a:rPr lang="ko-KR" altLang="en-US" dirty="0"/>
              <a:t>모델링에 참여하지는 않음</a:t>
            </a:r>
            <a:endParaRPr lang="en-US" altLang="ko-KR" dirty="0"/>
          </a:p>
          <a:p>
            <a:pPr lvl="3"/>
            <a:r>
              <a:rPr lang="ko-KR" altLang="en-US" dirty="0"/>
              <a:t>모델링에 필요한 모든 정보를 표시하기위해 사용</a:t>
            </a:r>
            <a:endParaRPr lang="en-US" altLang="ko-KR" dirty="0"/>
          </a:p>
          <a:p>
            <a:pPr lvl="3"/>
            <a:r>
              <a:rPr lang="ko-KR" altLang="en-US" dirty="0"/>
              <a:t>노트가 있음</a:t>
            </a:r>
            <a:endParaRPr lang="en-US" altLang="ko-KR" dirty="0"/>
          </a:p>
          <a:p>
            <a:pPr lvl="2"/>
            <a:r>
              <a:rPr lang="ko-KR" altLang="en-US" dirty="0"/>
              <a:t>노트</a:t>
            </a:r>
            <a:r>
              <a:rPr lang="en-US" altLang="ko-KR" sz="1000" dirty="0"/>
              <a:t>Note</a:t>
            </a:r>
          </a:p>
          <a:p>
            <a:pPr lvl="3"/>
            <a:r>
              <a:rPr lang="ko-KR" altLang="en-US" dirty="0"/>
              <a:t>첨부되는 주석 또는 제약을 기술</a:t>
            </a:r>
            <a:endParaRPr lang="en-US" altLang="ko-KR" dirty="0"/>
          </a:p>
          <a:p>
            <a:pPr lvl="3"/>
            <a:r>
              <a:rPr lang="ko-KR" altLang="en-US" dirty="0"/>
              <a:t>모서리가 접힌 직사각형 표현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4"/>
            <a:ext cx="2219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3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의존</a:t>
            </a:r>
            <a:r>
              <a:rPr lang="en-US" altLang="ko-KR" sz="1200" dirty="0"/>
              <a:t>Dependency</a:t>
            </a:r>
            <a:r>
              <a:rPr lang="ko-KR" altLang="en-US" sz="1200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두 사물 간의 의미적 관계</a:t>
            </a:r>
            <a:endParaRPr lang="en-US" altLang="ko-KR" dirty="0"/>
          </a:p>
          <a:p>
            <a:pPr lvl="3"/>
            <a:r>
              <a:rPr lang="ko-KR" altLang="en-US" dirty="0"/>
              <a:t>한 사물의 명세가 바뀌면 다른 사물에 영향을 끼침</a:t>
            </a:r>
            <a:endParaRPr lang="en-US" altLang="ko-KR" dirty="0"/>
          </a:p>
          <a:p>
            <a:pPr lvl="3"/>
            <a:r>
              <a:rPr lang="ko-KR" altLang="en-US" dirty="0"/>
              <a:t>반드시 반대가 성립하진 않음</a:t>
            </a:r>
            <a:endParaRPr lang="en-US" altLang="ko-KR" dirty="0"/>
          </a:p>
          <a:p>
            <a:pPr lvl="3"/>
            <a:r>
              <a:rPr lang="ko-KR" altLang="en-US" dirty="0"/>
              <a:t>의존하는 사물을 향하는 점선 표현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30D6A85-EC14-4DE8-8E92-8F55A1DEC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3056"/>
            <a:ext cx="4238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sz="1200" dirty="0"/>
              <a:t>Association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객체 사이의 연결 관계</a:t>
            </a:r>
            <a:endParaRPr lang="en-US" altLang="ko-KR" dirty="0"/>
          </a:p>
          <a:p>
            <a:pPr lvl="3"/>
            <a:r>
              <a:rPr lang="ko-KR" altLang="en-US" dirty="0"/>
              <a:t>지속적으로 유지되는 관계</a:t>
            </a:r>
            <a:endParaRPr lang="en-US" altLang="ko-KR" dirty="0"/>
          </a:p>
          <a:p>
            <a:pPr lvl="3"/>
            <a:r>
              <a:rPr lang="ko-KR" altLang="en-US" dirty="0"/>
              <a:t>한쪽 객체에서 다른 객체로 옮겨갈 수 있음</a:t>
            </a:r>
            <a:endParaRPr lang="en-US" altLang="ko-KR" dirty="0"/>
          </a:p>
          <a:p>
            <a:pPr lvl="3"/>
            <a:r>
              <a:rPr lang="ko-KR" altLang="en-US" dirty="0"/>
              <a:t>실선으로 표기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endParaRPr lang="en-US" altLang="ko-KR" dirty="0"/>
          </a:p>
          <a:p>
            <a:pPr lvl="3"/>
            <a:r>
              <a:rPr lang="ko-KR" altLang="en-US" dirty="0"/>
              <a:t>연관 관계의 의미설명</a:t>
            </a:r>
            <a:endParaRPr lang="en-US" altLang="ko-KR" dirty="0"/>
          </a:p>
          <a:p>
            <a:pPr lvl="3"/>
            <a:r>
              <a:rPr lang="ko-KR" altLang="en-US" dirty="0"/>
              <a:t>원하는 방향으로 방향 삼각형을 표기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ko-KR" altLang="en-US" dirty="0"/>
              <a:t>클래스 옆에 원하는 역할을 써서 연관 관계에서의 역할 표시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1" y="4265174"/>
            <a:ext cx="6096000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41" y="5356380"/>
            <a:ext cx="6096000" cy="10096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A603E96-C9EC-4A72-86B0-6D0634643D11}"/>
              </a:ext>
            </a:extLst>
          </p:cNvPr>
          <p:cNvGrpSpPr/>
          <p:nvPr/>
        </p:nvGrpSpPr>
        <p:grpSpPr>
          <a:xfrm>
            <a:off x="2493388" y="4768683"/>
            <a:ext cx="2368732" cy="1557181"/>
            <a:chOff x="3087662" y="5899418"/>
            <a:chExt cx="2368732" cy="155718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F1D6F2A-B3F7-45CC-9E46-9CBB69E2A17F}"/>
                </a:ext>
              </a:extLst>
            </p:cNvPr>
            <p:cNvSpPr txBox="1"/>
            <p:nvPr/>
          </p:nvSpPr>
          <p:spPr>
            <a:xfrm>
              <a:off x="3104457" y="5899418"/>
              <a:ext cx="2351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‘</a:t>
              </a:r>
              <a:r>
                <a:rPr lang="ko-KR" altLang="en-US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한 회사원이 회사에서 일한다</a:t>
              </a:r>
              <a:r>
                <a:rPr lang="en-US" altLang="ko-KR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’</a:t>
              </a:r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972AE5EA-DBB8-4D34-BBCB-B8649AD4E3C2}"/>
                </a:ext>
              </a:extLst>
            </p:cNvPr>
            <p:cNvGrpSpPr/>
            <p:nvPr/>
          </p:nvGrpSpPr>
          <p:grpSpPr>
            <a:xfrm>
              <a:off x="3087662" y="7151999"/>
              <a:ext cx="2368732" cy="304600"/>
              <a:chOff x="2240752" y="3800049"/>
              <a:chExt cx="2368732" cy="3046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C8CDB71E-7C03-414D-8D0C-60FBDF145EC0}"/>
                  </a:ext>
                </a:extLst>
              </p:cNvPr>
              <p:cNvSpPr txBox="1"/>
              <p:nvPr/>
            </p:nvSpPr>
            <p:spPr>
              <a:xfrm>
                <a:off x="3750138" y="3827650"/>
                <a:ext cx="859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‘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고용자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’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A6D49230-E926-4C05-945A-710EA03B3066}"/>
                  </a:ext>
                </a:extLst>
              </p:cNvPr>
              <p:cNvSpPr txBox="1"/>
              <p:nvPr/>
            </p:nvSpPr>
            <p:spPr>
              <a:xfrm>
                <a:off x="2240752" y="3800049"/>
                <a:ext cx="9564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‘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피고용자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’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09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sz="1000" dirty="0"/>
              <a:t>Association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다중성</a:t>
            </a:r>
            <a:endParaRPr lang="en-US" altLang="ko-KR" dirty="0"/>
          </a:p>
          <a:p>
            <a:pPr lvl="3"/>
            <a:r>
              <a:rPr lang="ko-KR" altLang="en-US" dirty="0"/>
              <a:t>객체 하나에 몇 개의 객체가 연결되어 있는지를 밝히는 것</a:t>
            </a:r>
            <a:endParaRPr lang="en-US" altLang="ko-KR" dirty="0"/>
          </a:p>
          <a:p>
            <a:pPr lvl="3"/>
            <a:r>
              <a:rPr lang="ko-KR" altLang="en-US" dirty="0"/>
              <a:t>범위 값으로 나타내는 표현식 </a:t>
            </a:r>
            <a:r>
              <a:rPr lang="en-US" altLang="ko-KR" dirty="0"/>
              <a:t>(1..*)</a:t>
            </a:r>
            <a:r>
              <a:rPr lang="ko-KR" altLang="en-US" dirty="0"/>
              <a:t>이나 명시적인 값으로 표현</a:t>
            </a:r>
            <a:endParaRPr lang="en-US" altLang="ko-KR" dirty="0"/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(1), </a:t>
            </a:r>
            <a:r>
              <a:rPr lang="ko-KR" altLang="en-US" dirty="0"/>
              <a:t>제로</a:t>
            </a:r>
            <a:r>
              <a:rPr lang="en-US" altLang="ko-KR" dirty="0"/>
              <a:t>(0) </a:t>
            </a:r>
            <a:r>
              <a:rPr lang="ko-KR" altLang="en-US" dirty="0"/>
              <a:t>혹은 하나</a:t>
            </a:r>
            <a:r>
              <a:rPr lang="en-US" altLang="ko-KR" dirty="0"/>
              <a:t>(0..1), </a:t>
            </a:r>
            <a:r>
              <a:rPr lang="ko-KR" altLang="en-US" dirty="0"/>
              <a:t>다수</a:t>
            </a:r>
            <a:r>
              <a:rPr lang="en-US" altLang="ko-KR" dirty="0"/>
              <a:t>(0..*), </a:t>
            </a:r>
            <a:r>
              <a:rPr lang="ko-KR" altLang="en-US" dirty="0"/>
              <a:t>하나 이상 </a:t>
            </a:r>
            <a:r>
              <a:rPr lang="en-US" altLang="ko-KR" dirty="0"/>
              <a:t>(1..*) </a:t>
            </a:r>
            <a:r>
              <a:rPr lang="ko-KR" altLang="en-US" dirty="0"/>
              <a:t>등으로 표현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38683"/>
            <a:ext cx="6911475" cy="3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sz="1000" dirty="0"/>
              <a:t>Association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집합 연관</a:t>
            </a:r>
            <a:endParaRPr lang="en-US" altLang="ko-KR" dirty="0"/>
          </a:p>
          <a:p>
            <a:pPr lvl="3"/>
            <a:r>
              <a:rPr lang="ko-KR" altLang="en-US" dirty="0"/>
              <a:t>전체 쪽 객체 하나가 부분 쪽 객체들을 소유</a:t>
            </a:r>
            <a:endParaRPr lang="en-US" altLang="ko-KR" dirty="0"/>
          </a:p>
          <a:p>
            <a:pPr lvl="3"/>
            <a:r>
              <a:rPr lang="en-US" altLang="ko-KR" dirty="0"/>
              <a:t>has-a </a:t>
            </a:r>
            <a:r>
              <a:rPr lang="ko-KR" altLang="en-US" dirty="0"/>
              <a:t>관계라고도 함</a:t>
            </a:r>
            <a:endParaRPr lang="en-US" altLang="ko-KR" dirty="0"/>
          </a:p>
          <a:p>
            <a:pPr lvl="4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5915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3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일반화</a:t>
            </a:r>
            <a:r>
              <a:rPr lang="en-US" altLang="ko-KR" sz="1000" dirty="0"/>
              <a:t>Generalization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일반화된 사물과 좀 더 특수화된 사물 사이의 관계</a:t>
            </a:r>
            <a:endParaRPr lang="en-US" altLang="ko-KR" dirty="0"/>
          </a:p>
          <a:p>
            <a:pPr lvl="3"/>
            <a:r>
              <a:rPr lang="ko-KR" altLang="en-US" dirty="0"/>
              <a:t>자식 객체는 부모 객체의 속성과 오퍼레이션을 상속함</a:t>
            </a:r>
            <a:endParaRPr lang="en-US" altLang="ko-KR" dirty="0"/>
          </a:p>
          <a:p>
            <a:pPr lvl="3"/>
            <a:r>
              <a:rPr lang="ko-KR" altLang="en-US" dirty="0"/>
              <a:t>부모에게 없는 속성과 오퍼레이션을 가지기도 함</a:t>
            </a:r>
            <a:endParaRPr lang="en-US" altLang="ko-KR" dirty="0"/>
          </a:p>
          <a:p>
            <a:pPr lvl="3"/>
            <a:r>
              <a:rPr lang="ko-KR" altLang="en-US" dirty="0"/>
              <a:t>자식 객체는 부모 객체를 대신 할 수 있으나 그 반대는 불가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25238"/>
            <a:ext cx="5762625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B8E17A-F84D-4E50-A51A-81A697880B05}"/>
              </a:ext>
            </a:extLst>
          </p:cNvPr>
          <p:cNvSpPr txBox="1"/>
          <p:nvPr/>
        </p:nvSpPr>
        <p:spPr>
          <a:xfrm>
            <a:off x="2690992" y="5115189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‘</a:t>
            </a:r>
            <a:r>
              <a:rPr lang="ko-KR" altLang="en-US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자동차의 종류에는 택시</a:t>
            </a:r>
            <a:r>
              <a:rPr lang="en-US" altLang="ko-KR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버스</a:t>
            </a:r>
            <a:r>
              <a:rPr lang="en-US" altLang="ko-KR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트럭이 있다</a:t>
            </a:r>
            <a:r>
              <a:rPr lang="en-US" altLang="ko-KR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50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실체화</a:t>
            </a:r>
            <a:r>
              <a:rPr lang="en-US" altLang="ko-KR" sz="1000" dirty="0"/>
              <a:t>Realization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한 객체가 다른 객체에게 오퍼레이션을 수행하도록 지정하는 의미적 관계</a:t>
            </a:r>
            <a:endParaRPr lang="en-US" altLang="ko-KR" dirty="0"/>
          </a:p>
          <a:p>
            <a:pPr lvl="3"/>
            <a:r>
              <a:rPr lang="ko-KR" altLang="en-US" dirty="0"/>
              <a:t>인터페이스와 인터페이스에 오퍼레이션이나 서비스를 제공하는 클래스나</a:t>
            </a:r>
            <a:r>
              <a:rPr lang="en-US" altLang="ko-KR" dirty="0"/>
              <a:t> </a:t>
            </a:r>
            <a:r>
              <a:rPr lang="ko-KR" altLang="en-US" dirty="0"/>
              <a:t>컴포넌트 사이의 관계를 </a:t>
            </a:r>
            <a:endParaRPr lang="en-US" altLang="ko-KR" dirty="0"/>
          </a:p>
          <a:p>
            <a:pPr marL="720725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지정하기 위해 사용</a:t>
            </a:r>
            <a:endParaRPr lang="en-US" altLang="ko-KR" dirty="0"/>
          </a:p>
          <a:p>
            <a:pPr lvl="3"/>
            <a:r>
              <a:rPr lang="ko-KR" altLang="en-US" dirty="0"/>
              <a:t>클래스는 </a:t>
            </a:r>
            <a:r>
              <a:rPr lang="en-US" altLang="ko-KR" dirty="0"/>
              <a:t>2</a:t>
            </a:r>
            <a:r>
              <a:rPr lang="ko-KR" altLang="en-US" dirty="0"/>
              <a:t>개 이상의 인터페이스를 실체화할 수 있고</a:t>
            </a:r>
            <a:r>
              <a:rPr lang="en-US" altLang="ko-KR" dirty="0"/>
              <a:t>, </a:t>
            </a:r>
            <a:r>
              <a:rPr lang="ko-KR" altLang="en-US" dirty="0"/>
              <a:t>인터페이스는 </a:t>
            </a:r>
            <a:r>
              <a:rPr lang="en-US" altLang="ko-KR" dirty="0"/>
              <a:t>2</a:t>
            </a:r>
            <a:r>
              <a:rPr lang="ko-KR" altLang="en-US" dirty="0"/>
              <a:t>개 이상의 클래스로부터 실체화될 수 있음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19" y="2638174"/>
            <a:ext cx="5690592" cy="1750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19" y="4389125"/>
            <a:ext cx="2658901" cy="991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19" y="5513250"/>
            <a:ext cx="5611229" cy="9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6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다이어그램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endParaRPr lang="en-US" altLang="ko-KR" dirty="0"/>
          </a:p>
          <a:p>
            <a:pPr lvl="3"/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통신과 함께 이들의 관계를 나타냄</a:t>
            </a:r>
            <a:endParaRPr lang="en-US" altLang="ko-KR" dirty="0"/>
          </a:p>
          <a:p>
            <a:pPr lvl="1"/>
            <a:r>
              <a:rPr lang="ko-KR" altLang="en-US" dirty="0"/>
              <a:t>컴포넌트 다이어그램</a:t>
            </a:r>
            <a:endParaRPr lang="en-US" altLang="ko-KR" dirty="0"/>
          </a:p>
          <a:p>
            <a:pPr lvl="3"/>
            <a:r>
              <a:rPr lang="ko-KR" altLang="en-US" dirty="0"/>
              <a:t> 컴포넌트 사이의 구성과 의존을 표현</a:t>
            </a:r>
            <a:endParaRPr lang="en-US" altLang="ko-KR" dirty="0"/>
          </a:p>
          <a:p>
            <a:pPr lvl="1"/>
            <a:r>
              <a:rPr lang="ko-KR" altLang="en-US" dirty="0"/>
              <a:t>배치 다이어그램</a:t>
            </a:r>
            <a:endParaRPr lang="en-US" altLang="ko-KR" dirty="0"/>
          </a:p>
          <a:p>
            <a:pPr lvl="3"/>
            <a:r>
              <a:rPr lang="ko-KR" altLang="en-US" dirty="0"/>
              <a:t>실행 시 처리하는 노드와 그 노드에 있는 컴포넌트들의 구성을 표현</a:t>
            </a:r>
            <a:endParaRPr lang="en-US" altLang="ko-KR" dirty="0"/>
          </a:p>
          <a:p>
            <a:pPr lvl="1"/>
            <a:r>
              <a:rPr lang="ko-KR" altLang="en-US" dirty="0"/>
              <a:t>패키지 다이어그램</a:t>
            </a:r>
            <a:endParaRPr lang="en-US" altLang="ko-KR" dirty="0"/>
          </a:p>
          <a:p>
            <a:pPr lvl="3"/>
            <a:r>
              <a:rPr lang="ko-KR" altLang="en-US" dirty="0"/>
              <a:t>여러 모델 요소를 그룹화하여 패키지를 구성하고</a:t>
            </a:r>
            <a:r>
              <a:rPr lang="en-US" altLang="ko-KR" dirty="0"/>
              <a:t>, </a:t>
            </a:r>
            <a:r>
              <a:rPr lang="ko-KR" altLang="en-US" dirty="0"/>
              <a:t>이들 패키지 사이를 관계로 표현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pPr lvl="3"/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액터의</a:t>
            </a:r>
            <a:r>
              <a:rPr lang="ko-KR" altLang="en-US" dirty="0"/>
              <a:t> 관계를 구조적으로 표현</a:t>
            </a:r>
            <a:endParaRPr lang="en-US" altLang="ko-KR" dirty="0"/>
          </a:p>
          <a:p>
            <a:pPr lvl="1"/>
            <a:r>
              <a:rPr lang="ko-KR" altLang="en-US" dirty="0"/>
              <a:t>순차 다이어그램과 통신 다이어그램</a:t>
            </a:r>
            <a:endParaRPr lang="en-US" altLang="ko-KR" dirty="0"/>
          </a:p>
          <a:p>
            <a:pPr lvl="3"/>
            <a:r>
              <a:rPr lang="ko-KR" altLang="en-US" dirty="0"/>
              <a:t>교류 다이어그램의 한 종류</a:t>
            </a:r>
            <a:endParaRPr lang="en-US" altLang="ko-KR" dirty="0"/>
          </a:p>
          <a:p>
            <a:pPr lvl="1"/>
            <a:r>
              <a:rPr lang="ko-KR" altLang="en-US" dirty="0"/>
              <a:t>활동 다이어그램</a:t>
            </a:r>
            <a:endParaRPr lang="en-US" altLang="ko-KR" dirty="0"/>
          </a:p>
          <a:p>
            <a:pPr lvl="3"/>
            <a:r>
              <a:rPr lang="ko-KR" altLang="en-US" dirty="0"/>
              <a:t>시스템 내부에 있는 활동의 흐름을 표현한 것</a:t>
            </a:r>
            <a:endParaRPr lang="en-US" altLang="ko-KR" dirty="0"/>
          </a:p>
          <a:p>
            <a:pPr lvl="1"/>
            <a:r>
              <a:rPr lang="ko-KR" altLang="en-US" dirty="0"/>
              <a:t>상태 다이어그램</a:t>
            </a:r>
            <a:endParaRPr lang="en-US" altLang="ko-KR" dirty="0"/>
          </a:p>
          <a:p>
            <a:pPr lvl="3"/>
            <a:r>
              <a:rPr lang="ko-KR" altLang="en-US" dirty="0"/>
              <a:t>시스템의 </a:t>
            </a:r>
            <a:r>
              <a:rPr lang="ko-KR" altLang="en-US" dirty="0" err="1"/>
              <a:t>동적뷰를</a:t>
            </a:r>
            <a:r>
              <a:rPr lang="ko-KR" altLang="en-US" dirty="0"/>
              <a:t> 나타냄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22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다이어그램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CA8AEA6-FE3E-4532-9BB4-C71B9C3A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9" y="1484784"/>
            <a:ext cx="4589242" cy="48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뷰 </a:t>
            </a:r>
            <a:r>
              <a:rPr lang="en-US" altLang="ko-KR" dirty="0"/>
              <a:t>(</a:t>
            </a:r>
            <a:r>
              <a:rPr lang="ko-KR" altLang="en-US" dirty="0"/>
              <a:t>요구사항 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외부 </a:t>
            </a:r>
            <a:r>
              <a:rPr lang="ko-KR" altLang="en-US" dirty="0" err="1"/>
              <a:t>액터에</a:t>
            </a:r>
            <a:r>
              <a:rPr lang="ko-KR" altLang="en-US" dirty="0"/>
              <a:t> 의해 인식되는 시스템의 기능 요구 사항을 보여주는 관점</a:t>
            </a:r>
            <a:endParaRPr lang="en-US" altLang="ko-KR" dirty="0"/>
          </a:p>
          <a:p>
            <a:pPr lvl="3"/>
            <a:r>
              <a:rPr lang="ko-KR" altLang="en-US" dirty="0"/>
              <a:t>사용자가 시스템으로부터 원하는 기능이 ‘</a:t>
            </a:r>
            <a:r>
              <a:rPr lang="ko-KR" altLang="en-US" dirty="0" err="1"/>
              <a:t>무엇’인지를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3"/>
            <a:r>
              <a:rPr lang="ko-KR" altLang="en-US" dirty="0"/>
              <a:t>다른 뷰를 유도하는 중심 </a:t>
            </a:r>
            <a:r>
              <a:rPr lang="ko-KR" altLang="en-US" dirty="0" err="1"/>
              <a:t>역활</a:t>
            </a:r>
            <a:endParaRPr lang="en-US" altLang="ko-KR" dirty="0"/>
          </a:p>
          <a:p>
            <a:pPr lvl="3"/>
            <a:r>
              <a:rPr lang="ko-KR" altLang="en-US" dirty="0"/>
              <a:t>시스템을 하나의 블랙박스 </a:t>
            </a:r>
            <a:r>
              <a:rPr lang="en-US" altLang="ko-KR" dirty="0"/>
              <a:t>Black Box</a:t>
            </a:r>
            <a:r>
              <a:rPr lang="ko-KR" altLang="en-US" dirty="0"/>
              <a:t>로 바라봄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68728"/>
            <a:ext cx="3816424" cy="3952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869160"/>
            <a:ext cx="3720257" cy="15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UML</a:t>
            </a:r>
            <a:r>
              <a:rPr lang="ko-KR" altLang="en-US" dirty="0"/>
              <a:t>구성 요소와 뷰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/>
              <a:t>설계 뷰</a:t>
            </a:r>
            <a:endParaRPr lang="en-US" altLang="ko-KR" dirty="0"/>
          </a:p>
          <a:p>
            <a:pPr lvl="3"/>
            <a:r>
              <a:rPr lang="ko-KR" altLang="en-US" dirty="0"/>
              <a:t>시스템 내부의 클래스와 컴포넌트를 파악해 기술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mtClean="0"/>
          </a:p>
          <a:p>
            <a:pPr lvl="3"/>
            <a:endParaRPr lang="en-US" altLang="ko-KR" dirty="0"/>
          </a:p>
          <a:p>
            <a:pPr lvl="3"/>
            <a:endParaRPr lang="en-US" altLang="ko-KR" smtClean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프로세스 뷰</a:t>
            </a:r>
            <a:endParaRPr lang="en-US" altLang="ko-KR" dirty="0"/>
          </a:p>
          <a:p>
            <a:pPr lvl="3"/>
            <a:r>
              <a:rPr lang="ko-KR" altLang="en-US" dirty="0"/>
              <a:t>설계 뷰와 마찬가지로 시스템 내부의 구조에 중점을 두고 기술</a:t>
            </a:r>
            <a:endParaRPr lang="en-US" altLang="ko-KR" dirty="0"/>
          </a:p>
          <a:p>
            <a:pPr lvl="3"/>
            <a:r>
              <a:rPr lang="ko-KR" altLang="en-US" dirty="0"/>
              <a:t>그러나 독자적인 제어 스레드를 가질 수 있는 클래스를 중점으로 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8" y="1844824"/>
            <a:ext cx="4875634" cy="2033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04" y="4949861"/>
            <a:ext cx="5167264" cy="14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/>
              <a:t>구현 뷰</a:t>
            </a:r>
            <a:endParaRPr lang="en-US" altLang="ko-KR" dirty="0"/>
          </a:p>
          <a:p>
            <a:pPr lvl="3"/>
            <a:r>
              <a:rPr lang="ko-KR" altLang="en-US" dirty="0"/>
              <a:t>시스템 구현 형태를 나타내기 위해 구현 모듈과 그들의 관계 각종 파일의 의존 관계 등을 보여줌</a:t>
            </a:r>
            <a:endParaRPr lang="en-US" altLang="ko-KR" dirty="0"/>
          </a:p>
          <a:p>
            <a:pPr lvl="3"/>
            <a:r>
              <a:rPr lang="ko-KR" altLang="en-US" dirty="0"/>
              <a:t>컴포넌트 다이어그램으로 표현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mtClean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배치 뷰</a:t>
            </a:r>
            <a:endParaRPr lang="en-US" altLang="ko-KR" dirty="0"/>
          </a:p>
          <a:p>
            <a:pPr lvl="3"/>
            <a:r>
              <a:rPr lang="ko-KR" altLang="en-US" dirty="0"/>
              <a:t>컴퓨터와 컴퓨터 간의 통신 방법에 중점을 둠</a:t>
            </a:r>
            <a:endParaRPr lang="en-US" altLang="ko-KR" dirty="0"/>
          </a:p>
          <a:p>
            <a:pPr lvl="3"/>
            <a:r>
              <a:rPr lang="ko-KR" altLang="en-US" dirty="0"/>
              <a:t>배치 다이어그램으로 표현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2132856"/>
            <a:ext cx="5169570" cy="144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4725144"/>
            <a:ext cx="5423694" cy="15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개발 활동과 </a:t>
            </a:r>
            <a:r>
              <a:rPr lang="en-US" altLang="ko-KR" dirty="0"/>
              <a:t>UML</a:t>
            </a:r>
            <a:r>
              <a:rPr lang="ko-KR" altLang="en-US" dirty="0"/>
              <a:t>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3784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6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개발 활동과 </a:t>
            </a:r>
            <a:r>
              <a:rPr lang="en-US" altLang="ko-KR" dirty="0"/>
              <a:t>UML</a:t>
            </a:r>
            <a:r>
              <a:rPr lang="ko-KR" altLang="en-US" dirty="0"/>
              <a:t>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4498"/>
            <a:ext cx="6232257" cy="49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5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UML</a:t>
            </a:r>
            <a:r>
              <a:rPr lang="ko-KR" altLang="en-US" dirty="0"/>
              <a:t> 특성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20700" indent="-342900"/>
            <a:r>
              <a:rPr lang="ko-KR" altLang="en-US" dirty="0"/>
              <a:t>명세서</a:t>
            </a:r>
            <a:endParaRPr lang="en-US" altLang="ko-KR" dirty="0"/>
          </a:p>
          <a:p>
            <a:pPr marL="885825" lvl="2" indent="-342900"/>
            <a:r>
              <a:rPr lang="ko-KR" altLang="en-US" dirty="0"/>
              <a:t>클래스의 명세 표기법은 클래스 이름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오퍼레이션 등을 표현하는 방법을 제공</a:t>
            </a:r>
            <a:endParaRPr lang="en-US" altLang="ko-KR" dirty="0"/>
          </a:p>
          <a:p>
            <a:pPr marL="520700" indent="-342900"/>
            <a:r>
              <a:rPr lang="ko-KR" altLang="en-US" dirty="0"/>
              <a:t>장식</a:t>
            </a:r>
            <a:endParaRPr lang="en-US" altLang="ko-KR" dirty="0"/>
          </a:p>
          <a:p>
            <a:pPr marL="885825" lvl="2" indent="-342900"/>
            <a:r>
              <a:rPr lang="ko-KR" altLang="en-US" dirty="0"/>
              <a:t>중요 특징을 표현하기 위해 고유한 그래픽 표기</a:t>
            </a:r>
            <a:endParaRPr lang="en-US" altLang="ko-KR" dirty="0"/>
          </a:p>
          <a:p>
            <a:pPr marL="520700" indent="-342900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73" y="2564904"/>
            <a:ext cx="3133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UML</a:t>
            </a:r>
            <a:r>
              <a:rPr lang="ko-KR" altLang="en-US" dirty="0"/>
              <a:t> 특성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20700" indent="-342900"/>
            <a:r>
              <a:rPr lang="ko-KR" altLang="en-US" dirty="0"/>
              <a:t>공통 분할</a:t>
            </a:r>
            <a:endParaRPr lang="en-US" altLang="ko-KR" dirty="0"/>
          </a:p>
          <a:p>
            <a:pPr marL="719138" lvl="2" indent="-176213"/>
            <a:r>
              <a:rPr lang="ko-KR" altLang="en-US" dirty="0"/>
              <a:t>클래스와 객체의 분할</a:t>
            </a:r>
            <a:endParaRPr lang="en-US" altLang="ko-KR" dirty="0"/>
          </a:p>
          <a:p>
            <a:pPr marL="719138" lvl="2" indent="-176213"/>
            <a:r>
              <a:rPr lang="ko-KR" altLang="en-US" dirty="0"/>
              <a:t>추상개념을 구체적으로 명시</a:t>
            </a:r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719138" lvl="2" indent="-176213"/>
            <a:r>
              <a:rPr lang="ko-KR" altLang="en-US" dirty="0"/>
              <a:t>인터페이스와 구현의 분할</a:t>
            </a:r>
            <a:endParaRPr lang="en-US" altLang="ko-KR" dirty="0"/>
          </a:p>
          <a:p>
            <a:pPr marL="719138" lvl="2" indent="-176213"/>
            <a:r>
              <a:rPr lang="ko-KR" altLang="en-US" dirty="0"/>
              <a:t>계약과 </a:t>
            </a:r>
            <a:r>
              <a:rPr lang="ko-KR" altLang="en-US" dirty="0" err="1"/>
              <a:t>계악의</a:t>
            </a:r>
            <a:r>
              <a:rPr lang="ko-KR" altLang="en-US" dirty="0"/>
              <a:t> 구체적인 실현을 명시</a:t>
            </a:r>
            <a:endParaRPr lang="en-US" altLang="ko-KR" dirty="0"/>
          </a:p>
          <a:p>
            <a:pPr marL="719138" lvl="2" indent="-176213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885825" lvl="2" indent="-342900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marL="520700" indent="-342900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85" y="980728"/>
            <a:ext cx="4024615" cy="2317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47" y="3742307"/>
            <a:ext cx="3835698" cy="1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4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UML</a:t>
            </a:r>
            <a:r>
              <a:rPr lang="ko-KR" altLang="en-US"/>
              <a:t>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확장</a:t>
            </a:r>
          </a:p>
          <a:p>
            <a:pPr lvl="1"/>
            <a:r>
              <a:rPr lang="ko-KR" altLang="en-US"/>
              <a:t>스테레오 타입  </a:t>
            </a:r>
            <a:r>
              <a:rPr lang="en-US" altLang="ko-KR"/>
              <a:t>&lt;&lt; &gt;&gt;</a:t>
            </a:r>
          </a:p>
          <a:p>
            <a:pPr lvl="2"/>
            <a:r>
              <a:rPr lang="ko-KR" altLang="en-US"/>
              <a:t>기본 요소 외에 새로운 요소를 만들어내기 위한 확장</a:t>
            </a:r>
          </a:p>
          <a:p>
            <a:pPr lvl="1"/>
            <a:r>
              <a:rPr lang="ko-KR" altLang="en-US"/>
              <a:t>꼬리표 값  </a:t>
            </a:r>
            <a:r>
              <a:rPr lang="en-US" altLang="ko-KR"/>
              <a:t>{tag=value}</a:t>
            </a:r>
          </a:p>
          <a:p>
            <a:pPr lvl="2"/>
            <a:r>
              <a:rPr lang="en-US" altLang="ko-KR"/>
              <a:t>UML </a:t>
            </a:r>
            <a:r>
              <a:rPr lang="ko-KR" altLang="en-US"/>
              <a:t>구성 요소의 속성을 확장</a:t>
            </a:r>
          </a:p>
          <a:p>
            <a:pPr lvl="2"/>
            <a:r>
              <a:rPr lang="ko-KR" altLang="en-US"/>
              <a:t>구성 요소의 명세서에 새로운 정보를 생성을 도움</a:t>
            </a:r>
          </a:p>
          <a:p>
            <a:pPr lvl="1"/>
            <a:r>
              <a:rPr lang="ko-KR" altLang="en-US"/>
              <a:t>제약  </a:t>
            </a:r>
            <a:r>
              <a:rPr lang="en-US" altLang="ko-KR"/>
              <a:t>{ }</a:t>
            </a:r>
          </a:p>
          <a:p>
            <a:pPr lvl="2"/>
            <a:r>
              <a:rPr lang="ko-KR" altLang="en-US"/>
              <a:t>이전 규칙을 수정하거나 새롭게 생성할 수 있음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7343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UML </a:t>
            </a:r>
            <a:r>
              <a:rPr lang="ko-KR" altLang="en-US" dirty="0"/>
              <a:t>구성 요소</a:t>
            </a:r>
          </a:p>
          <a:p>
            <a:pPr lvl="1"/>
            <a:r>
              <a:rPr lang="en-US" altLang="ko-KR" dirty="0"/>
              <a:t>02 UML </a:t>
            </a:r>
            <a:r>
              <a:rPr lang="ko-KR" altLang="en-US" dirty="0"/>
              <a:t>뷰</a:t>
            </a:r>
            <a:endParaRPr lang="en-US" altLang="ko-KR" dirty="0"/>
          </a:p>
          <a:p>
            <a:pPr lvl="1"/>
            <a:r>
              <a:rPr lang="en-US" altLang="ko-KR" dirty="0"/>
              <a:t>03 UML </a:t>
            </a:r>
            <a:r>
              <a:rPr lang="ko-KR" altLang="en-US" dirty="0"/>
              <a:t>특성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구성 요소와 관계를 이해한다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뷰의 개념과 종류를 이해한다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의 특성을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>
            <a:extLst>
              <a:ext uri="{FF2B5EF4-FFF2-40B4-BE49-F238E27FC236}">
                <a16:creationId xmlns="" xmlns:a16="http://schemas.microsoft.com/office/drawing/2014/main" id="{2EF2C39E-EE81-4E3F-92F5-3FAF26516F0C}"/>
              </a:ext>
            </a:extLst>
          </p:cNvPr>
          <p:cNvSpPr txBox="1">
            <a:spLocks/>
          </p:cNvSpPr>
          <p:nvPr/>
        </p:nvSpPr>
        <p:spPr>
          <a:xfrm>
            <a:off x="63500" y="773113"/>
            <a:ext cx="8964613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UML </a:t>
            </a:r>
            <a:r>
              <a:rPr lang="ko-KR" altLang="en-US" dirty="0"/>
              <a:t>구성요소</a:t>
            </a:r>
            <a:endParaRPr lang="en-US" altLang="ko-KR" dirty="0"/>
          </a:p>
          <a:p>
            <a:pPr lvl="1"/>
            <a:r>
              <a:rPr lang="ko-KR" altLang="en-US" dirty="0"/>
              <a:t>사물</a:t>
            </a:r>
            <a:r>
              <a:rPr lang="en-US" altLang="ko-KR" sz="1200" dirty="0"/>
              <a:t>Things, </a:t>
            </a:r>
            <a:r>
              <a:rPr lang="ko-KR" altLang="en-US" dirty="0"/>
              <a:t>관계</a:t>
            </a:r>
            <a:r>
              <a:rPr lang="en-US" altLang="ko-KR" sz="1200" dirty="0"/>
              <a:t>Relationship</a:t>
            </a:r>
            <a:r>
              <a:rPr lang="en-US" altLang="ko-KR" dirty="0"/>
              <a:t>, </a:t>
            </a:r>
            <a:r>
              <a:rPr lang="ko-KR" altLang="en-US" dirty="0"/>
              <a:t>다이어그램</a:t>
            </a:r>
            <a:r>
              <a:rPr lang="en-US" altLang="ko-KR" sz="1200" dirty="0"/>
              <a:t>Diagram</a:t>
            </a:r>
            <a:r>
              <a:rPr lang="ko-KR" altLang="en-US" dirty="0"/>
              <a:t>의 세 가지 구성 요소로 이루어짐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90832"/>
            <a:ext cx="66389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="" xmlns:a16="http://schemas.microsoft.com/office/drawing/2014/main" id="{C9A452A0-A081-4A7F-B8C5-AAF7BF09A0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" y="773113"/>
            <a:ext cx="8964613" cy="5670550"/>
          </a:xfrm>
        </p:spPr>
        <p:txBody>
          <a:bodyPr/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/>
            <a:r>
              <a:rPr lang="ko-KR" altLang="en-US" dirty="0"/>
              <a:t>정적사물</a:t>
            </a:r>
            <a:r>
              <a:rPr lang="en-US" altLang="ko-KR" sz="1200" dirty="0"/>
              <a:t>Structural Things</a:t>
            </a:r>
            <a:endParaRPr lang="en-US" altLang="ko-KR" sz="1000" dirty="0"/>
          </a:p>
          <a:p>
            <a:pPr lvl="3"/>
            <a:r>
              <a:rPr lang="ko-KR" altLang="en-US" dirty="0"/>
              <a:t>모델의 구조</a:t>
            </a:r>
            <a:r>
              <a:rPr lang="en-US" altLang="ko-KR" dirty="0"/>
              <a:t>, </a:t>
            </a:r>
            <a:r>
              <a:rPr lang="ko-KR" altLang="en-US" dirty="0"/>
              <a:t>즉 개념적</a:t>
            </a:r>
            <a:r>
              <a:rPr lang="en-US" altLang="ko-KR" dirty="0"/>
              <a:t>·</a:t>
            </a:r>
            <a:r>
              <a:rPr lang="ko-KR" altLang="en-US" dirty="0"/>
              <a:t>물리적 요소를 표현하는 명사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노드 등이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</a:t>
            </a:r>
            <a:r>
              <a:rPr lang="en-US" altLang="ko-KR" sz="1000" dirty="0"/>
              <a:t>Class</a:t>
            </a:r>
          </a:p>
          <a:p>
            <a:pPr lvl="3"/>
            <a:r>
              <a:rPr lang="ko-KR" altLang="en-US" dirty="0"/>
              <a:t>동일한 속성</a:t>
            </a:r>
            <a:r>
              <a:rPr lang="en-US" altLang="ko-KR" dirty="0"/>
              <a:t>, </a:t>
            </a:r>
            <a:r>
              <a:rPr lang="ko-KR" altLang="en-US" dirty="0"/>
              <a:t>오퍼레이션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의미를 공유하는 객체를 기술한 것</a:t>
            </a:r>
            <a:endParaRPr lang="en-US" altLang="ko-KR" dirty="0"/>
          </a:p>
          <a:p>
            <a:pPr lvl="3"/>
            <a:r>
              <a:rPr lang="ko-KR" altLang="en-US" dirty="0"/>
              <a:t>직사각형 표시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sz="1200" dirty="0"/>
              <a:t>Interface</a:t>
            </a:r>
          </a:p>
          <a:p>
            <a:pPr lvl="3"/>
            <a:r>
              <a:rPr lang="ko-KR" altLang="en-US" dirty="0"/>
              <a:t>클래스 또는 컴포넌트의 서비스를 </a:t>
            </a:r>
            <a:r>
              <a:rPr lang="ko-KR" altLang="en-US" dirty="0" err="1"/>
              <a:t>명세화하는</a:t>
            </a:r>
            <a:r>
              <a:rPr lang="ko-KR" altLang="en-US" dirty="0"/>
              <a:t> 오퍼레이션을 </a:t>
            </a:r>
            <a:r>
              <a:rPr lang="ko-KR" altLang="en-US" dirty="0" err="1"/>
              <a:t>모아놓은</a:t>
            </a:r>
            <a:r>
              <a:rPr lang="ko-KR" altLang="en-US" dirty="0"/>
              <a:t> 것</a:t>
            </a:r>
            <a:endParaRPr lang="en-US" altLang="ko-KR" dirty="0"/>
          </a:p>
          <a:p>
            <a:pPr lvl="3"/>
            <a:r>
              <a:rPr lang="ko-KR" altLang="en-US" dirty="0"/>
              <a:t>특정 클래스나 컴포넌트의 전체 또는 일부 동작을 나타낼 수 있음</a:t>
            </a:r>
            <a:endParaRPr lang="en-US" altLang="ko-KR" dirty="0"/>
          </a:p>
          <a:p>
            <a:pPr lvl="3"/>
            <a:r>
              <a:rPr lang="ko-KR" altLang="en-US" dirty="0"/>
              <a:t>원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6" y="4162121"/>
            <a:ext cx="2653074" cy="21127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152142"/>
            <a:ext cx="4330397" cy="21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/>
            <a:r>
              <a:rPr lang="ko-KR" altLang="en-US" dirty="0"/>
              <a:t>정적사물</a:t>
            </a:r>
            <a:r>
              <a:rPr lang="en-US" altLang="ko-KR" sz="1200" dirty="0"/>
              <a:t>Structural Things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r>
              <a:rPr lang="en-US" altLang="ko-KR" sz="1000" dirty="0"/>
              <a:t>Communication</a:t>
            </a:r>
          </a:p>
          <a:p>
            <a:pPr lvl="3"/>
            <a:r>
              <a:rPr lang="ko-KR" altLang="en-US" dirty="0"/>
              <a:t>서로 다른 요소와 역할이 모여 교류</a:t>
            </a:r>
            <a:r>
              <a:rPr lang="en-US" altLang="ko-KR" sz="800" dirty="0"/>
              <a:t>Interaction</a:t>
            </a:r>
            <a:r>
              <a:rPr lang="ko-KR" altLang="en-US" dirty="0"/>
              <a:t>를 정의</a:t>
            </a:r>
            <a:endParaRPr lang="en-US" altLang="ko-KR" dirty="0"/>
          </a:p>
          <a:p>
            <a:pPr lvl="3"/>
            <a:r>
              <a:rPr lang="ko-KR" altLang="en-US" dirty="0"/>
              <a:t>동작과 구조에서 중요하며 클래스 하나가 다수의 통신에 참여할 수 있음</a:t>
            </a:r>
            <a:endParaRPr lang="en-US" altLang="ko-KR" dirty="0"/>
          </a:p>
          <a:p>
            <a:pPr lvl="3"/>
            <a:r>
              <a:rPr lang="ko-KR" altLang="en-US" dirty="0"/>
              <a:t>실선 사각형 표시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컴포넌트</a:t>
            </a:r>
            <a:r>
              <a:rPr lang="en-US" altLang="ko-KR" sz="1000" dirty="0"/>
              <a:t>Component</a:t>
            </a:r>
          </a:p>
          <a:p>
            <a:pPr lvl="3"/>
            <a:r>
              <a:rPr lang="ko-KR" altLang="en-US" dirty="0"/>
              <a:t>전체 시스템을 구성하는 단위</a:t>
            </a:r>
            <a:endParaRPr lang="en-US" altLang="ko-KR" dirty="0"/>
          </a:p>
          <a:p>
            <a:pPr lvl="3"/>
            <a:r>
              <a:rPr lang="ko-KR" altLang="en-US" dirty="0"/>
              <a:t>독립적으로 개발되고 배포되며 조립</a:t>
            </a:r>
            <a:r>
              <a:rPr lang="en-US" altLang="ko-KR" dirty="0"/>
              <a:t>, </a:t>
            </a:r>
            <a:r>
              <a:rPr lang="ko-KR" altLang="en-US" dirty="0"/>
              <a:t>교환이 가능한 응집도가 높은 소프트웨어 산출물</a:t>
            </a:r>
            <a:endParaRPr lang="en-US" altLang="ko-KR" dirty="0"/>
          </a:p>
          <a:p>
            <a:pPr lvl="3"/>
            <a:r>
              <a:rPr lang="ko-KR" altLang="en-US" dirty="0"/>
              <a:t>탭이 달린 직사각형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65103"/>
            <a:ext cx="272415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217466"/>
            <a:ext cx="3209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/>
            <a:r>
              <a:rPr lang="ko-KR" altLang="en-US" dirty="0"/>
              <a:t>정적사물</a:t>
            </a:r>
            <a:r>
              <a:rPr lang="en-US" altLang="ko-KR" sz="1200" dirty="0"/>
              <a:t>Structural Things</a:t>
            </a:r>
          </a:p>
          <a:p>
            <a:pPr lvl="2"/>
            <a:r>
              <a:rPr lang="ko-KR" altLang="en-US" dirty="0"/>
              <a:t>패키지</a:t>
            </a:r>
            <a:r>
              <a:rPr lang="en-US" altLang="ko-KR" sz="1000" dirty="0"/>
              <a:t>Package</a:t>
            </a:r>
            <a:endParaRPr lang="en-US" altLang="ko-KR" sz="1800" dirty="0"/>
          </a:p>
          <a:p>
            <a:pPr lvl="3"/>
            <a:r>
              <a:rPr lang="ko-KR" altLang="en-US" dirty="0"/>
              <a:t>요소를 그룹으로 묶음</a:t>
            </a:r>
            <a:r>
              <a:rPr lang="en-US" altLang="ko-KR" dirty="0"/>
              <a:t>, </a:t>
            </a:r>
            <a:r>
              <a:rPr lang="ko-KR" altLang="en-US" dirty="0"/>
              <a:t>정적 사물이나 동적 사물도 하나에 들어갈 수 있음</a:t>
            </a:r>
            <a:endParaRPr lang="en-US" altLang="ko-KR" dirty="0"/>
          </a:p>
          <a:p>
            <a:pPr lvl="3"/>
            <a:r>
              <a:rPr lang="ko-KR" altLang="en-US" dirty="0"/>
              <a:t>컴포넌트가 물리적인 데 반해 패키지는 개념적</a:t>
            </a:r>
            <a:endParaRPr lang="en-US" altLang="ko-KR" dirty="0"/>
          </a:p>
          <a:p>
            <a:pPr lvl="3"/>
            <a:r>
              <a:rPr lang="ko-KR" altLang="en-US" dirty="0"/>
              <a:t>탭이 달린 폴더 형태 표시</a:t>
            </a:r>
            <a:endParaRPr lang="en-US" altLang="ko-KR" dirty="0"/>
          </a:p>
          <a:p>
            <a:pPr lvl="2"/>
            <a:r>
              <a:rPr lang="ko-KR" altLang="en-US" dirty="0"/>
              <a:t>노드</a:t>
            </a:r>
            <a:r>
              <a:rPr lang="en-US" altLang="ko-KR" sz="1000" dirty="0"/>
              <a:t>Node</a:t>
            </a:r>
            <a:endParaRPr lang="en-US" altLang="ko-KR" sz="1800" dirty="0"/>
          </a:p>
          <a:p>
            <a:pPr lvl="3"/>
            <a:r>
              <a:rPr lang="ko-KR" altLang="en-US" dirty="0"/>
              <a:t>실행할 때 존재하는 물리적 요소</a:t>
            </a:r>
            <a:endParaRPr lang="en-US" altLang="ko-KR" dirty="0"/>
          </a:p>
          <a:p>
            <a:pPr lvl="3"/>
            <a:r>
              <a:rPr lang="ko-KR" altLang="en-US" dirty="0"/>
              <a:t>전산 자원</a:t>
            </a:r>
            <a:r>
              <a:rPr lang="en-US" altLang="ko-KR" dirty="0"/>
              <a:t>(</a:t>
            </a:r>
            <a:r>
              <a:rPr lang="ko-KR" altLang="en-US" dirty="0"/>
              <a:t>기계</a:t>
            </a:r>
            <a:r>
              <a:rPr lang="en-US" altLang="ko-KR" dirty="0"/>
              <a:t>)</a:t>
            </a:r>
            <a:r>
              <a:rPr lang="ko-KR" altLang="en-US" dirty="0"/>
              <a:t>을 나타내고 약간의 메모리와 처리 능력을 가짐</a:t>
            </a:r>
            <a:endParaRPr lang="en-US" altLang="ko-KR" dirty="0"/>
          </a:p>
          <a:p>
            <a:pPr lvl="3"/>
            <a:r>
              <a:rPr lang="ko-KR" altLang="en-US" dirty="0"/>
              <a:t>컴포넌트가 노드에 존재하며</a:t>
            </a:r>
            <a:r>
              <a:rPr lang="en-US" altLang="ko-KR" dirty="0"/>
              <a:t>, </a:t>
            </a:r>
            <a:r>
              <a:rPr lang="ko-KR" altLang="en-US" dirty="0"/>
              <a:t>노드에서 노드로 이동할 수 있음</a:t>
            </a:r>
            <a:endParaRPr lang="en-US" altLang="ko-KR" dirty="0"/>
          </a:p>
          <a:p>
            <a:pPr lvl="3"/>
            <a:r>
              <a:rPr lang="ko-KR" altLang="en-US" dirty="0"/>
              <a:t>육면체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8" y="4149080"/>
            <a:ext cx="4611415" cy="2451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969161"/>
            <a:ext cx="2000545" cy="14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/>
            <a:r>
              <a:rPr lang="ko-KR" altLang="en-US" dirty="0"/>
              <a:t>동적사물</a:t>
            </a:r>
            <a:r>
              <a:rPr lang="en-US" altLang="ko-KR" sz="1100" dirty="0"/>
              <a:t>Behavioral Thing</a:t>
            </a:r>
          </a:p>
          <a:p>
            <a:pPr lvl="3"/>
            <a:r>
              <a:rPr lang="ko-KR" altLang="en-US" dirty="0"/>
              <a:t>주로 모델의 동적인 부분을 동사로 표시</a:t>
            </a:r>
            <a:endParaRPr lang="en-US" altLang="ko-KR" dirty="0"/>
          </a:p>
          <a:p>
            <a:pPr lvl="3"/>
            <a:r>
              <a:rPr lang="ko-KR" altLang="en-US" dirty="0"/>
              <a:t>교류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상태 머신 등</a:t>
            </a:r>
            <a:endParaRPr lang="en-US" altLang="ko-KR" dirty="0"/>
          </a:p>
          <a:p>
            <a:pPr lvl="2"/>
            <a:r>
              <a:rPr lang="ko-KR" altLang="en-US" dirty="0"/>
              <a:t>교류</a:t>
            </a:r>
            <a:r>
              <a:rPr lang="en-US" altLang="ko-KR" sz="1000" dirty="0"/>
              <a:t>Interaction</a:t>
            </a:r>
          </a:p>
          <a:p>
            <a:pPr lvl="3"/>
            <a:r>
              <a:rPr lang="ko-KR" altLang="en-US" dirty="0"/>
              <a:t>목적을 달성하기 위해 특정 문맥에 속한 객체들 간에 주고받는 메시지로 구성된 동작</a:t>
            </a:r>
            <a:endParaRPr lang="en-US" altLang="ko-KR" dirty="0"/>
          </a:p>
          <a:p>
            <a:pPr lvl="3"/>
            <a:r>
              <a:rPr lang="ko-KR" altLang="en-US" dirty="0"/>
              <a:t>직선 표시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endParaRPr lang="en-US" altLang="ko-KR" dirty="0"/>
          </a:p>
          <a:p>
            <a:pPr lvl="3"/>
            <a:r>
              <a:rPr lang="ko-KR" altLang="en-US" dirty="0"/>
              <a:t>시스템이 수행하는 활동들을 순차적으로 기술</a:t>
            </a:r>
            <a:endParaRPr lang="en-US" altLang="ko-KR" dirty="0"/>
          </a:p>
          <a:p>
            <a:pPr lvl="3"/>
            <a:r>
              <a:rPr lang="ko-KR" altLang="en-US" dirty="0" err="1"/>
              <a:t>액터</a:t>
            </a:r>
            <a:r>
              <a:rPr lang="en-US" altLang="ko-KR" sz="900" dirty="0"/>
              <a:t>Actor</a:t>
            </a:r>
            <a:r>
              <a:rPr lang="ko-KR" altLang="en-US" dirty="0"/>
              <a:t>에게 의미 있는 결과 값을 제공</a:t>
            </a:r>
            <a:endParaRPr lang="en-US" altLang="ko-KR" dirty="0"/>
          </a:p>
          <a:p>
            <a:pPr lvl="3"/>
            <a:r>
              <a:rPr lang="ko-KR" altLang="en-US" dirty="0"/>
              <a:t>실선 타원 표시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53136"/>
            <a:ext cx="4624933" cy="1496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725144"/>
            <a:ext cx="1944216" cy="11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 구성 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사물</a:t>
            </a:r>
            <a:endParaRPr lang="en-US" altLang="ko-KR" dirty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동적사물</a:t>
            </a:r>
            <a:r>
              <a:rPr lang="en-US" altLang="ko-KR" sz="1100" dirty="0">
                <a:solidFill>
                  <a:prstClr val="black"/>
                </a:solidFill>
              </a:rPr>
              <a:t>Behavioral Thing</a:t>
            </a:r>
            <a:endParaRPr lang="en-US" altLang="ko-KR" dirty="0"/>
          </a:p>
          <a:p>
            <a:pPr lvl="2"/>
            <a:r>
              <a:rPr lang="ko-KR" altLang="en-US" dirty="0"/>
              <a:t>상태 머신</a:t>
            </a:r>
            <a:r>
              <a:rPr lang="en-US" altLang="ko-KR" sz="1000" dirty="0"/>
              <a:t>state machine</a:t>
            </a:r>
          </a:p>
          <a:p>
            <a:pPr lvl="3"/>
            <a:r>
              <a:rPr lang="ko-KR" altLang="en-US" dirty="0"/>
              <a:t>외부 이벤트에 대한 객체의 상태와 상태의 변화 순서를 기술</a:t>
            </a:r>
            <a:endParaRPr lang="en-US" altLang="ko-KR" dirty="0"/>
          </a:p>
          <a:p>
            <a:pPr lvl="3"/>
            <a:r>
              <a:rPr lang="ko-KR" altLang="en-US" dirty="0"/>
              <a:t>서로 다른 요소들이 들어있음</a:t>
            </a:r>
            <a:endParaRPr lang="en-US" altLang="ko-KR" dirty="0"/>
          </a:p>
          <a:p>
            <a:pPr lvl="4"/>
            <a:r>
              <a:rPr lang="ko-KR" altLang="en-US" dirty="0"/>
              <a:t>상태전이 </a:t>
            </a:r>
            <a:r>
              <a:rPr lang="en-US" altLang="ko-KR" dirty="0"/>
              <a:t>: </a:t>
            </a:r>
            <a:r>
              <a:rPr lang="ko-KR" altLang="en-US" dirty="0"/>
              <a:t>상태에서 다른 상태로의 흐름</a:t>
            </a:r>
            <a:endParaRPr lang="en-US" altLang="ko-KR" dirty="0"/>
          </a:p>
          <a:p>
            <a:pPr lvl="4"/>
            <a:r>
              <a:rPr lang="ko-KR" altLang="en-US" dirty="0"/>
              <a:t>사건 </a:t>
            </a:r>
            <a:r>
              <a:rPr lang="en-US" altLang="ko-KR" dirty="0"/>
              <a:t>: </a:t>
            </a:r>
            <a:r>
              <a:rPr lang="ko-KR" altLang="en-US" dirty="0"/>
              <a:t>전이를 유발하는 것</a:t>
            </a:r>
            <a:endParaRPr lang="en-US" altLang="ko-KR" dirty="0"/>
          </a:p>
          <a:p>
            <a:pPr lvl="4"/>
            <a:r>
              <a:rPr lang="ko-KR" altLang="en-US" dirty="0"/>
              <a:t>활동 </a:t>
            </a:r>
            <a:r>
              <a:rPr lang="en-US" altLang="ko-KR" dirty="0"/>
              <a:t>: </a:t>
            </a:r>
            <a:r>
              <a:rPr lang="ko-KR" altLang="en-US" dirty="0"/>
              <a:t>전이에 따른 응답</a:t>
            </a:r>
            <a:endParaRPr lang="en-US" altLang="ko-KR" dirty="0"/>
          </a:p>
          <a:p>
            <a:pPr lvl="3"/>
            <a:r>
              <a:rPr lang="ko-KR" altLang="en-US" dirty="0"/>
              <a:t>모서리가 둥근 직사각형 표현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23" y="3645024"/>
            <a:ext cx="6686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89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962</Words>
  <Application>Microsoft Office PowerPoint</Application>
  <PresentationFormat>화면 슬라이드 쇼(4:3)</PresentationFormat>
  <Paragraphs>236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HY견명조</vt:lpstr>
      <vt:lpstr>HY헤드라인M</vt:lpstr>
      <vt:lpstr>HY엽서L</vt:lpstr>
      <vt:lpstr>Wingdings</vt:lpstr>
      <vt:lpstr>Arial</vt:lpstr>
      <vt:lpstr>맑은 고딕</vt:lpstr>
      <vt:lpstr>HY견고딕</vt:lpstr>
      <vt:lpstr>2_Office 테마</vt:lpstr>
      <vt:lpstr>PowerPoint 프레젠테이션</vt:lpstr>
      <vt:lpstr>2장. UML구성 요소와 뷰</vt:lpstr>
      <vt:lpstr>Contents</vt:lpstr>
      <vt:lpstr>01 UML 구성 요소</vt:lpstr>
      <vt:lpstr>01 UML 구성 요소</vt:lpstr>
      <vt:lpstr>01 UML 구성 요소</vt:lpstr>
      <vt:lpstr>01 UML 구성 요소</vt:lpstr>
      <vt:lpstr>01 UML 구성 요소</vt:lpstr>
      <vt:lpstr>01 UML 구성 요소</vt:lpstr>
      <vt:lpstr>01 UML 구성 요소</vt:lpstr>
      <vt:lpstr>01 UML 구성요소</vt:lpstr>
      <vt:lpstr>01 UML 구성요소</vt:lpstr>
      <vt:lpstr>01 UML 구성요소</vt:lpstr>
      <vt:lpstr>01 UML 구성요소</vt:lpstr>
      <vt:lpstr>01 UML 구성요소</vt:lpstr>
      <vt:lpstr>01 UML 구성요소</vt:lpstr>
      <vt:lpstr>01 UML 구성요소</vt:lpstr>
      <vt:lpstr>01 UML 구성요소</vt:lpstr>
      <vt:lpstr>02 UML 뷰</vt:lpstr>
      <vt:lpstr>02 UML 뷰</vt:lpstr>
      <vt:lpstr>02 UML 뷰</vt:lpstr>
      <vt:lpstr>02 UML 뷰</vt:lpstr>
      <vt:lpstr>02 UML 뷰</vt:lpstr>
      <vt:lpstr>03 UML 특성</vt:lpstr>
      <vt:lpstr>03 UML 특성</vt:lpstr>
      <vt:lpstr>03 UML 특성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</dc:creator>
  <cp:lastModifiedBy>Windows 사용자</cp:lastModifiedBy>
  <cp:revision>267</cp:revision>
  <dcterms:created xsi:type="dcterms:W3CDTF">2006-10-05T04:04:58Z</dcterms:created>
  <dcterms:modified xsi:type="dcterms:W3CDTF">2020-02-03T03:08:16Z</dcterms:modified>
</cp:coreProperties>
</file>