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77"/>
  </p:handoutMasterIdLst>
  <p:sldIdLst>
    <p:sldId id="356" r:id="rId2"/>
    <p:sldId id="360" r:id="rId3"/>
    <p:sldId id="359" r:id="rId4"/>
    <p:sldId id="352" r:id="rId5"/>
    <p:sldId id="367" r:id="rId6"/>
    <p:sldId id="368" r:id="rId7"/>
    <p:sldId id="369" r:id="rId8"/>
    <p:sldId id="371" r:id="rId9"/>
    <p:sldId id="383" r:id="rId10"/>
    <p:sldId id="384" r:id="rId11"/>
    <p:sldId id="386" r:id="rId12"/>
    <p:sldId id="387" r:id="rId13"/>
    <p:sldId id="385" r:id="rId14"/>
    <p:sldId id="388" r:id="rId15"/>
    <p:sldId id="389" r:id="rId16"/>
    <p:sldId id="390" r:id="rId17"/>
    <p:sldId id="391" r:id="rId18"/>
    <p:sldId id="392" r:id="rId19"/>
    <p:sldId id="394" r:id="rId20"/>
    <p:sldId id="395" r:id="rId21"/>
    <p:sldId id="396" r:id="rId22"/>
    <p:sldId id="397" r:id="rId23"/>
    <p:sldId id="399" r:id="rId24"/>
    <p:sldId id="400" r:id="rId25"/>
    <p:sldId id="401" r:id="rId26"/>
    <p:sldId id="398" r:id="rId27"/>
    <p:sldId id="402" r:id="rId28"/>
    <p:sldId id="403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4" r:id="rId49"/>
    <p:sldId id="413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39" r:id="rId75"/>
    <p:sldId id="355" r:id="rId76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78"/>
    </p:embeddedFont>
    <p:embeddedFont>
      <p:font typeface="HY헤드라인M" panose="02030600000101010101" pitchFamily="18" charset="-127"/>
      <p:regular r:id="rId79"/>
    </p:embeddedFont>
    <p:embeddedFont>
      <p:font typeface="HY엽서L" panose="02030600000101010101" pitchFamily="18" charset="-127"/>
      <p:regular r:id="rId80"/>
    </p:embeddedFont>
    <p:embeddedFont>
      <p:font typeface="맑은 고딕" panose="020B0503020000020004" pitchFamily="50" charset="-127"/>
      <p:regular r:id="rId81"/>
      <p:bold r:id="rId82"/>
    </p:embeddedFont>
    <p:embeddedFont>
      <p:font typeface="HY견고딕" panose="02030600000101010101" pitchFamily="18" charset="-127"/>
      <p:regular r:id="rId8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>
      <p:cViewPr varScale="1">
        <p:scale>
          <a:sx n="117" d="100"/>
          <a:sy n="117" d="100"/>
        </p:scale>
        <p:origin x="1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확장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기준 </a:t>
            </a:r>
            <a:r>
              <a:rPr lang="ko-KR" altLang="en-US" dirty="0" err="1"/>
              <a:t>유스케이스</a:t>
            </a:r>
            <a:r>
              <a:rPr lang="ko-KR" altLang="en-US" dirty="0"/>
              <a:t> 이후의 이벤트 흐름은 확장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의존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8637E1D-10A9-47C5-ABA2-CB68D6E725C8}"/>
              </a:ext>
            </a:extLst>
          </p:cNvPr>
          <p:cNvSpPr txBox="1"/>
          <p:nvPr/>
        </p:nvSpPr>
        <p:spPr>
          <a:xfrm>
            <a:off x="398852" y="5250526"/>
            <a:ext cx="6042039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결제에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부분에서 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신용카드 결제나 포인트 결제로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유스케이스에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기술된 이벤트 흐름의 수행이 완료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다시 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되돌아와서 이후의 이벤트 흐름을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720725" lvl="3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4464496" cy="31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포함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포함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따라서 기준 </a:t>
            </a:r>
            <a:r>
              <a:rPr lang="ko-KR" altLang="en-US" dirty="0" err="1"/>
              <a:t>유스케이스의</a:t>
            </a:r>
            <a:r>
              <a:rPr lang="ko-KR" altLang="en-US" dirty="0"/>
              <a:t> 이벤트 흐름이 영향을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9A7CB2E-93B2-4ADC-A622-4B75AA37A161}"/>
              </a:ext>
            </a:extLst>
          </p:cNvPr>
          <p:cNvSpPr txBox="1"/>
          <p:nvPr/>
        </p:nvSpPr>
        <p:spPr>
          <a:xfrm>
            <a:off x="395536" y="5157192"/>
            <a:ext cx="5942652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동전 투입에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특정 지점에서 포함된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바로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흐름이 모두 수행되면 다시 동전 투입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흐름으로 돌아와 이후의 이벤트를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1" y="1994691"/>
            <a:ext cx="4469681" cy="30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2" y="1772816"/>
            <a:ext cx="811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lvl="2"/>
            <a:r>
              <a:rPr lang="ko-KR" altLang="en-US" dirty="0"/>
              <a:t>액터들이 </a:t>
            </a:r>
            <a:r>
              <a:rPr lang="ko-KR" altLang="en-US" dirty="0" err="1"/>
              <a:t>유스케이스와</a:t>
            </a:r>
            <a:r>
              <a:rPr lang="ko-KR" altLang="en-US" dirty="0"/>
              <a:t> 중복하여 관계가 나타나면 액터들을 통합하여 일반화 관계로 표현</a:t>
            </a:r>
            <a:endParaRPr lang="en-US" altLang="ko-KR" dirty="0"/>
          </a:p>
          <a:p>
            <a:pPr lvl="2"/>
            <a:r>
              <a:rPr lang="ko-KR" altLang="en-US" dirty="0"/>
              <a:t>추상적인 </a:t>
            </a:r>
            <a:r>
              <a:rPr lang="ko-KR" altLang="en-US" dirty="0" err="1"/>
              <a:t>액터와</a:t>
            </a:r>
            <a:r>
              <a:rPr lang="ko-KR" altLang="en-US" dirty="0"/>
              <a:t> 좀 더 구체적인 </a:t>
            </a:r>
            <a:r>
              <a:rPr lang="ko-KR" altLang="en-US" dirty="0" err="1"/>
              <a:t>액터</a:t>
            </a:r>
            <a:r>
              <a:rPr lang="ko-KR" altLang="en-US" dirty="0"/>
              <a:t> 사이에 관계를 </a:t>
            </a:r>
            <a:r>
              <a:rPr lang="ko-KR" altLang="en-US" dirty="0" err="1"/>
              <a:t>맺어줌</a:t>
            </a:r>
            <a:endParaRPr lang="ko-KR" altLang="en-US" dirty="0"/>
          </a:p>
        </p:txBody>
      </p:sp>
      <p:pic>
        <p:nvPicPr>
          <p:cNvPr id="6" name="그림 5" descr="건물, 시계, 관문이(가) 표시된 사진&#10;&#10;자동 생성된 설명">
            <a:extLst>
              <a:ext uri="{FF2B5EF4-FFF2-40B4-BE49-F238E27FC236}">
                <a16:creationId xmlns="" xmlns:a16="http://schemas.microsoft.com/office/drawing/2014/main" id="{551F8318-3EFE-4D47-B2F3-F7AA3526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2647950" cy="2552700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="" xmlns:a16="http://schemas.microsoft.com/office/drawing/2014/main" id="{5CF26851-D4C9-45C7-9A53-269606CB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4824536" cy="33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D482C18-BD63-4AA1-AF36-24830A9D6538}"/>
              </a:ext>
            </a:extLst>
          </p:cNvPr>
          <p:cNvGrpSpPr/>
          <p:nvPr/>
        </p:nvGrpSpPr>
        <p:grpSpPr>
          <a:xfrm>
            <a:off x="1403648" y="1760007"/>
            <a:ext cx="4176464" cy="4621322"/>
            <a:chOff x="827584" y="2313720"/>
            <a:chExt cx="3744416" cy="4314571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="" xmlns:a16="http://schemas.microsoft.com/office/drawing/2014/main" id="{B4E054F5-550E-4C86-8F46-95437103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54" y="2313720"/>
              <a:ext cx="3674246" cy="2195400"/>
            </a:xfrm>
            <a:prstGeom prst="rect">
              <a:avLst/>
            </a:prstGeom>
          </p:spPr>
        </p:pic>
        <p:pic>
          <p:nvPicPr>
            <p:cNvPr id="10" name="그림 9" descr="텍스트, 지도이(가) 표시된 사진&#10;&#10;자동 생성된 설명">
              <a:extLst>
                <a:ext uri="{FF2B5EF4-FFF2-40B4-BE49-F238E27FC236}">
                  <a16:creationId xmlns="" xmlns:a16="http://schemas.microsoft.com/office/drawing/2014/main" id="{0BBEAB21-A4B6-4E8D-AAA2-C31472DBF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509120"/>
              <a:ext cx="3674245" cy="2119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2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모델링을 할 때 </a:t>
            </a:r>
            <a:r>
              <a:rPr lang="ko-KR" altLang="en-US" dirty="0" err="1"/>
              <a:t>유스케이스</a:t>
            </a:r>
            <a:r>
              <a:rPr lang="ko-KR" altLang="en-US" dirty="0"/>
              <a:t> 이벤트 흐름에서 중복된 부분이 있을 때 설정</a:t>
            </a:r>
            <a:endParaRPr lang="ko-KR" altLang="en-US" sz="1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91AA46C-A15D-4482-A177-6222306A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79543"/>
            <a:ext cx="5256584" cy="353612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58CB12A-1635-48F9-A4CF-BC9006EAB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63653"/>
            <a:ext cx="4581425" cy="13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pic>
        <p:nvPicPr>
          <p:cNvPr id="5" name="그림 4" descr="지도, 그리기이(가) 표시된 사진&#10;&#10;자동 생성된 설명">
            <a:extLst>
              <a:ext uri="{FF2B5EF4-FFF2-40B4-BE49-F238E27FC236}">
                <a16:creationId xmlns="" xmlns:a16="http://schemas.microsoft.com/office/drawing/2014/main" id="{33F330BE-19F1-4FBA-9F22-FB70BFC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16016"/>
            <a:ext cx="6868679" cy="2194161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468BC25D-700E-4C3D-8B0B-141B96C8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1" y="1916832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시스템 상황을 분석하여 문제 기술서를 작성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 </a:t>
            </a:r>
            <a:endParaRPr lang="en-US" altLang="ko-KR" dirty="0"/>
          </a:p>
          <a:p>
            <a:pPr lvl="2"/>
            <a:r>
              <a:rPr lang="ko-KR" altLang="en-US" dirty="0"/>
              <a:t>행위자와 그들의 책임을 확인</a:t>
            </a:r>
            <a:endParaRPr lang="en-US" altLang="ko-KR" dirty="0"/>
          </a:p>
          <a:p>
            <a:pPr lvl="2"/>
            <a:r>
              <a:rPr lang="ko-KR" altLang="en-US" dirty="0"/>
              <a:t>다음 질문으로 찾을 수 있음</a:t>
            </a:r>
            <a:endParaRPr lang="en-US" altLang="ko-KR" dirty="0"/>
          </a:p>
          <a:p>
            <a:pPr lvl="3"/>
            <a:r>
              <a:rPr lang="ko-KR" altLang="en-US" dirty="0"/>
              <a:t>시스템의 주요 기능을 사용하는 사람이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시스템을 지원하기 위해 필요한 사람은 누구인가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시스템을 유지하고 관리하는 사람은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시스템에 필요한 하드웨어 장치는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시스템과 상호작용하는 다른 시스템은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시스템의 처리 결과에 연결되는 사람 또는 사물은 무엇인가</a:t>
            </a:r>
            <a:r>
              <a:rPr lang="en-US" altLang="ko-KR" dirty="0"/>
              <a:t>?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관점에서 시스템의 기능을 확인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417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관계를 설정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&lt;&lt;include&gt;&gt;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&lt;&lt;extend&gt;&gt;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일반화 관계를 찾음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en-US" altLang="ko-KR" dirty="0"/>
          </a:p>
          <a:p>
            <a:pPr lvl="2"/>
            <a:r>
              <a:rPr lang="ko-KR" altLang="en-US" dirty="0" err="1"/>
              <a:t>유스케이스명</a:t>
            </a:r>
            <a:r>
              <a:rPr lang="en-US" altLang="ko-KR" dirty="0"/>
              <a:t>, </a:t>
            </a:r>
            <a:r>
              <a:rPr lang="ko-KR" altLang="en-US" dirty="0" err="1"/>
              <a:t>액터명</a:t>
            </a:r>
            <a:r>
              <a:rPr lang="ko-KR" altLang="en-US" dirty="0"/>
              <a:t> 및 개요를 기술</a:t>
            </a:r>
            <a:endParaRPr lang="en-US" altLang="ko-KR" dirty="0"/>
          </a:p>
          <a:p>
            <a:pPr lvl="2"/>
            <a:r>
              <a:rPr lang="ko-KR" altLang="en-US" dirty="0"/>
              <a:t>사전 및 사후 조건과 제약사항들을 식별</a:t>
            </a:r>
            <a:endParaRPr lang="en-US" altLang="ko-KR" dirty="0"/>
          </a:p>
          <a:p>
            <a:pPr lvl="2"/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, </a:t>
            </a:r>
            <a:r>
              <a:rPr lang="ko-KR" altLang="en-US" dirty="0"/>
              <a:t>대치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흐름과 시나리오를 도출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흐름에서 포함이나 확장 </a:t>
            </a:r>
            <a:r>
              <a:rPr lang="ko-KR" altLang="en-US" dirty="0" err="1"/>
              <a:t>유스케이스로</a:t>
            </a:r>
            <a:r>
              <a:rPr lang="ko-KR" altLang="en-US" dirty="0"/>
              <a:t> 구조화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실체화</a:t>
            </a:r>
            <a:endParaRPr lang="en-US" altLang="ko-KR" dirty="0"/>
          </a:p>
          <a:p>
            <a:pPr lvl="2"/>
            <a:r>
              <a:rPr lang="ko-KR" altLang="en-US" dirty="0"/>
              <a:t>구현 시스템의 논리적 구성 요소인 클래스를 식별하고 통신 관계를 파악하는 데 중점</a:t>
            </a:r>
            <a:endParaRPr lang="en-US" altLang="ko-KR" dirty="0"/>
          </a:p>
          <a:p>
            <a:pPr marL="177800" indent="0">
              <a:buNone/>
            </a:pPr>
            <a:r>
              <a:rPr lang="ko-KR" altLang="en-US" dirty="0"/>
              <a:t> 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024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  <a:endParaRPr lang="en-US" altLang="ko-KR" dirty="0"/>
          </a:p>
          <a:p>
            <a:pPr lvl="3"/>
            <a:r>
              <a:rPr lang="ko-KR" altLang="en-US" dirty="0"/>
              <a:t>고객은 반드시 회원으로 가입해야 도서를 대여가능</a:t>
            </a:r>
            <a:endParaRPr lang="en-US" altLang="ko-KR" dirty="0"/>
          </a:p>
          <a:p>
            <a:pPr lvl="3"/>
            <a:r>
              <a:rPr lang="ko-KR" altLang="en-US" dirty="0"/>
              <a:t>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연체 관리 기능이 있음</a:t>
            </a:r>
            <a:endParaRPr lang="en-US" altLang="ko-KR" dirty="0"/>
          </a:p>
          <a:p>
            <a:pPr lvl="2"/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이름과 전화번호로 회원을 확인</a:t>
            </a:r>
            <a:endParaRPr lang="en-US" altLang="ko-KR" dirty="0"/>
          </a:p>
          <a:p>
            <a:pPr lvl="3"/>
            <a:r>
              <a:rPr lang="ko-KR" altLang="en-US" dirty="0"/>
              <a:t>연체 관리 기능을 통해 현재 연체 중인 회원과 연체된 도서를 확인</a:t>
            </a:r>
            <a:endParaRPr lang="en-US" altLang="ko-KR" dirty="0"/>
          </a:p>
          <a:p>
            <a:pPr lvl="3"/>
            <a:r>
              <a:rPr lang="ko-KR" altLang="en-US" dirty="0" err="1"/>
              <a:t>연체금</a:t>
            </a:r>
            <a:r>
              <a:rPr lang="ko-KR" altLang="en-US" dirty="0"/>
              <a:t> 표시 기능을 사용해 오늘 날짜에 해당하는 연체금을 표시</a:t>
            </a:r>
            <a:endParaRPr lang="en-US" altLang="ko-KR" dirty="0"/>
          </a:p>
          <a:p>
            <a:pPr lvl="3"/>
            <a:r>
              <a:rPr lang="ko-KR" altLang="en-US" dirty="0"/>
              <a:t>반납 기능을 통해 반납한 도서 코드를 입력하여 대여 목록에서 삭제</a:t>
            </a:r>
            <a:endParaRPr lang="en-US" altLang="ko-KR" dirty="0"/>
          </a:p>
          <a:p>
            <a:pPr lvl="3"/>
            <a:r>
              <a:rPr lang="ko-KR" altLang="en-US" dirty="0"/>
              <a:t>새로운 도서의 등록 및 삭제를 관리할 수 있음</a:t>
            </a:r>
            <a:endParaRPr lang="en-US" altLang="ko-KR" dirty="0"/>
          </a:p>
          <a:p>
            <a:pPr lvl="3"/>
            <a:r>
              <a:rPr lang="ko-KR" altLang="en-US" dirty="0"/>
              <a:t>대여할 때는 고객이 도서를 선택하면 도서 코드를 확인하여 시스템에 입력</a:t>
            </a:r>
            <a:endParaRPr lang="en-US" altLang="ko-KR" dirty="0"/>
          </a:p>
          <a:p>
            <a:pPr lvl="2"/>
            <a:r>
              <a:rPr lang="ko-KR" altLang="en-US" dirty="0"/>
              <a:t>대여</a:t>
            </a:r>
            <a:endParaRPr lang="en-US" altLang="ko-KR" dirty="0"/>
          </a:p>
          <a:p>
            <a:pPr lvl="3"/>
            <a:r>
              <a:rPr lang="ko-KR" altLang="en-US" dirty="0"/>
              <a:t>해당 고객이 현재 대여 중인 도서가 있으면 표시하고</a:t>
            </a:r>
            <a:r>
              <a:rPr lang="en-US" altLang="ko-KR" dirty="0"/>
              <a:t>, </a:t>
            </a:r>
            <a:r>
              <a:rPr lang="ko-KR" altLang="en-US" dirty="0"/>
              <a:t>대여 기간이 지났으면 연체료를 계산하여 보여줌</a:t>
            </a:r>
            <a:endParaRPr lang="en-US" altLang="ko-KR" dirty="0"/>
          </a:p>
          <a:p>
            <a:pPr lvl="3"/>
            <a:r>
              <a:rPr lang="ko-KR" altLang="en-US" dirty="0"/>
              <a:t>연체 고객은 연체료를 납부하면 도서를 대여할 수 있음</a:t>
            </a:r>
            <a:endParaRPr lang="en-US" altLang="ko-KR" dirty="0"/>
          </a:p>
          <a:p>
            <a:pPr lvl="3"/>
            <a:r>
              <a:rPr lang="ko-KR" altLang="en-US" dirty="0"/>
              <a:t>대여료와 연체료는 현금이나 신용카드 결제를 통해 이루어짐</a:t>
            </a:r>
            <a:endParaRPr lang="en-US" altLang="ko-KR" dirty="0"/>
          </a:p>
          <a:p>
            <a:pPr lvl="3"/>
            <a:r>
              <a:rPr lang="ko-KR" altLang="en-US" dirty="0"/>
              <a:t>대여된 도서는 대여 목록에 도서 코드와 고객명으로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47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3"/>
            <a:r>
              <a:rPr lang="ko-KR" altLang="en-US" dirty="0" err="1"/>
              <a:t>액터의</a:t>
            </a:r>
            <a:r>
              <a:rPr lang="ko-KR" altLang="en-US" dirty="0"/>
              <a:t> 명칭으로 특정 사람의 이름보다는 역할을 의미하는 이름을 사용</a:t>
            </a:r>
            <a:endParaRPr lang="en-US" altLang="ko-KR" dirty="0"/>
          </a:p>
          <a:p>
            <a:pPr lvl="3"/>
            <a:r>
              <a:rPr lang="ko-KR" altLang="en-US" dirty="0"/>
              <a:t>도서 관리 시스템에서는 고객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카드 승인 시스템 등의 </a:t>
            </a:r>
            <a:r>
              <a:rPr lang="ko-KR" altLang="en-US" dirty="0" err="1"/>
              <a:t>액터</a:t>
            </a:r>
            <a:r>
              <a:rPr lang="ko-KR" altLang="en-US" dirty="0"/>
              <a:t> 추출 가능</a:t>
            </a:r>
            <a:endParaRPr lang="en-US" altLang="ko-KR" dirty="0"/>
          </a:p>
          <a:p>
            <a:pPr marL="900113" lvl="4" indent="0">
              <a:buNone/>
            </a:pPr>
            <a:r>
              <a:rPr lang="ko-KR" altLang="en-US" sz="1200" dirty="0"/>
              <a:t>이때 카드 승인 시스템은 외부 시스템으로 정의</a:t>
            </a:r>
            <a:endParaRPr lang="en-US" altLang="ko-KR" sz="1200" dirty="0"/>
          </a:p>
          <a:p>
            <a:pPr lvl="2"/>
            <a:endParaRPr lang="en-US" altLang="ko-KR" dirty="0"/>
          </a:p>
          <a:p>
            <a:endParaRPr lang="ko-KR" altLang="en-US" sz="1200" dirty="0"/>
          </a:p>
        </p:txBody>
      </p:sp>
      <p:pic>
        <p:nvPicPr>
          <p:cNvPr id="5" name="그림 4" descr="시계, 개체이(가) 표시된 사진&#10;&#10;자동 생성된 설명">
            <a:extLst>
              <a:ext uri="{FF2B5EF4-FFF2-40B4-BE49-F238E27FC236}">
                <a16:creationId xmlns="" xmlns:a16="http://schemas.microsoft.com/office/drawing/2014/main" id="{2A205289-66B7-4CE6-BFB0-10D08CC2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94309"/>
            <a:ext cx="3486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3"/>
            <a:r>
              <a:rPr lang="ko-KR" altLang="en-US" dirty="0" err="1"/>
              <a:t>유스케이스는</a:t>
            </a:r>
            <a:r>
              <a:rPr lang="ko-KR" altLang="en-US" dirty="0"/>
              <a:t> 시스템을 수행하는 일련의 행위</a:t>
            </a:r>
            <a:endParaRPr lang="en-US" altLang="ko-KR" dirty="0"/>
          </a:p>
          <a:p>
            <a:pPr lvl="3"/>
            <a:r>
              <a:rPr lang="ko-KR" altLang="en-US" dirty="0"/>
              <a:t>따라서 행위 자체만 표현할 뿐이며</a:t>
            </a:r>
            <a:r>
              <a:rPr lang="en-US" altLang="ko-KR" dirty="0"/>
              <a:t>, </a:t>
            </a:r>
            <a:r>
              <a:rPr lang="ko-KR" altLang="en-US" dirty="0"/>
              <a:t>이때 행위 과정은 기술할 필요성 없음</a:t>
            </a:r>
            <a:endParaRPr lang="en-US" altLang="ko-KR" dirty="0"/>
          </a:p>
          <a:p>
            <a:pPr lvl="3"/>
            <a:r>
              <a:rPr lang="ko-KR" altLang="en-US" dirty="0"/>
              <a:t>시스템에 원하는 기능들이 무엇인지를 찾아서 추출</a:t>
            </a:r>
            <a:endParaRPr lang="en-US" altLang="ko-KR" dirty="0"/>
          </a:p>
          <a:p>
            <a:endParaRPr lang="ko-KR" altLang="en-US" sz="12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554F19BD-7FAA-45A4-90F8-1D20E7C5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857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유스케이스의</a:t>
            </a:r>
            <a:r>
              <a:rPr lang="ko-KR" altLang="en-US" dirty="0"/>
              <a:t> 관계를 설정해 표현</a:t>
            </a:r>
            <a:endParaRPr lang="en-US" altLang="ko-KR" dirty="0"/>
          </a:p>
          <a:p>
            <a:pPr lvl="3"/>
            <a:r>
              <a:rPr lang="ko-KR" altLang="en-US" dirty="0"/>
              <a:t>고객 </a:t>
            </a:r>
            <a:r>
              <a:rPr lang="en-US" altLang="ko-KR" dirty="0"/>
              <a:t>: </a:t>
            </a:r>
            <a:r>
              <a:rPr lang="ko-KR" altLang="en-US" dirty="0"/>
              <a:t>대여</a:t>
            </a:r>
            <a:r>
              <a:rPr lang="en-US" altLang="ko-KR" dirty="0"/>
              <a:t>,</a:t>
            </a:r>
            <a:r>
              <a:rPr lang="ko-KR" altLang="en-US" dirty="0"/>
              <a:t>반납</a:t>
            </a:r>
            <a:r>
              <a:rPr lang="en-US" altLang="ko-KR" dirty="0"/>
              <a:t>,</a:t>
            </a:r>
            <a:r>
              <a:rPr lang="ko-KR" altLang="en-US" dirty="0"/>
              <a:t>결제</a:t>
            </a:r>
            <a:endParaRPr lang="en-US" altLang="ko-KR" dirty="0"/>
          </a:p>
          <a:p>
            <a:pPr lvl="3"/>
            <a:r>
              <a:rPr lang="ko-KR" altLang="en-US" dirty="0"/>
              <a:t>관리자 </a:t>
            </a:r>
            <a:r>
              <a:rPr lang="en-US" altLang="ko-KR" dirty="0"/>
              <a:t>:</a:t>
            </a:r>
            <a:r>
              <a:rPr lang="ko-KR" altLang="en-US" dirty="0"/>
              <a:t> 연체관리</a:t>
            </a:r>
            <a:r>
              <a:rPr lang="en-US" altLang="ko-KR" dirty="0"/>
              <a:t>,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 descr="지도, 시계이(가) 표시된 사진&#10;&#10;자동 생성된 설명">
            <a:extLst>
              <a:ext uri="{FF2B5EF4-FFF2-40B4-BE49-F238E27FC236}">
                <a16:creationId xmlns="" xmlns:a16="http://schemas.microsoft.com/office/drawing/2014/main" id="{E88CEA37-DA18-444B-9B7E-BF795BAC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1" y="3068960"/>
            <a:ext cx="697037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ko-KR" altLang="en-US" dirty="0"/>
              <a:t>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수행 할 때 같은 기능을 가진 또 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반복적으로 반드시                        수행해야 할 경우를 의미</a:t>
            </a:r>
            <a:endParaRPr lang="en-US" altLang="ko-KR" dirty="0"/>
          </a:p>
          <a:p>
            <a:pPr lvl="3"/>
            <a:r>
              <a:rPr lang="ko-KR" altLang="en-US" dirty="0"/>
              <a:t>대여와 반납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수행될 때는 반드시 도서 번호 입력 </a:t>
            </a:r>
            <a:r>
              <a:rPr lang="ko-KR" altLang="en-US" dirty="0" err="1"/>
              <a:t>유스케이스가</a:t>
            </a:r>
            <a:r>
              <a:rPr lang="ko-KR" altLang="en-US" dirty="0"/>
              <a:t> 선행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필요</a:t>
            </a:r>
            <a:r>
              <a:rPr lang="en-US" altLang="ko-KR" dirty="0"/>
              <a:t>                 </a:t>
            </a:r>
          </a:p>
          <a:p>
            <a:pPr lvl="3"/>
            <a:r>
              <a:rPr lang="ko-KR" altLang="en-US" dirty="0"/>
              <a:t>대여할 때는 회원 확인 </a:t>
            </a:r>
            <a:r>
              <a:rPr lang="ko-KR" altLang="en-US" dirty="0" err="1"/>
              <a:t>유스케이스도</a:t>
            </a:r>
            <a:r>
              <a:rPr lang="ko-KR" altLang="en-US" dirty="0"/>
              <a:t> 포함되어야 한다</a:t>
            </a:r>
          </a:p>
          <a:p>
            <a:pPr lvl="1"/>
            <a:endParaRPr lang="ko-KR" altLang="en-US" sz="800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="" xmlns:a16="http://schemas.microsoft.com/office/drawing/2014/main" id="{DEE0AC59-7754-418F-ACCA-7AC17671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01008"/>
            <a:ext cx="4200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5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ko-KR" altLang="en-US" dirty="0"/>
              <a:t>여러 </a:t>
            </a:r>
            <a:r>
              <a:rPr lang="ko-KR" altLang="en-US" dirty="0" err="1"/>
              <a:t>유스케이스에</a:t>
            </a:r>
            <a:r>
              <a:rPr lang="ko-KR" altLang="en-US" dirty="0"/>
              <a:t> 걸쳐 중복 사용되지 않고</a:t>
            </a:r>
            <a:r>
              <a:rPr lang="en-US" altLang="ko-KR" dirty="0"/>
              <a:t>, </a:t>
            </a:r>
            <a:r>
              <a:rPr lang="ko-KR" altLang="en-US" dirty="0"/>
              <a:t>특정 조건에서 한 </a:t>
            </a:r>
            <a:r>
              <a:rPr lang="ko-KR" altLang="en-US" dirty="0" err="1"/>
              <a:t>유스케이스로만</a:t>
            </a:r>
            <a:r>
              <a:rPr lang="ko-KR" altLang="en-US" dirty="0"/>
              <a:t> 확장되는 것을 의미</a:t>
            </a:r>
            <a:endParaRPr lang="en-US" altLang="ko-KR" dirty="0"/>
          </a:p>
          <a:p>
            <a:pPr lvl="3"/>
            <a:r>
              <a:rPr lang="ko-KR" altLang="en-US" dirty="0"/>
              <a:t>상위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어떠한 특정 조건에 의해 수행됨</a:t>
            </a:r>
            <a:endParaRPr lang="en-US" altLang="ko-KR" dirty="0"/>
          </a:p>
          <a:p>
            <a:pPr lvl="3"/>
            <a:r>
              <a:rPr lang="ko-KR" altLang="en-US" dirty="0"/>
              <a:t>결제를 수행할 때는 결제 </a:t>
            </a:r>
            <a:r>
              <a:rPr lang="ko-KR" altLang="en-US" dirty="0" err="1"/>
              <a:t>유스케이스로부터</a:t>
            </a:r>
            <a:r>
              <a:rPr lang="ko-KR" altLang="en-US" dirty="0"/>
              <a:t> 신용카드 지불 </a:t>
            </a:r>
            <a:r>
              <a:rPr lang="ko-KR" altLang="en-US" dirty="0" err="1"/>
              <a:t>유스케이스가</a:t>
            </a:r>
            <a:r>
              <a:rPr lang="ko-KR" altLang="en-US" dirty="0"/>
              <a:t> 확장되는 형태로 이루어져야 함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신용카드 지불 시 카드 승인사에 카드 승인을 요청해야 하므로</a:t>
            </a:r>
            <a:r>
              <a:rPr lang="en-US" altLang="ko-KR" dirty="0"/>
              <a:t>, </a:t>
            </a:r>
            <a:r>
              <a:rPr lang="ko-KR" altLang="en-US" dirty="0"/>
              <a:t>카드 승인 시스템 </a:t>
            </a:r>
            <a:r>
              <a:rPr lang="ko-KR" altLang="en-US" dirty="0" err="1"/>
              <a:t>액터와도</a:t>
            </a:r>
            <a:r>
              <a:rPr lang="ko-KR" altLang="en-US" dirty="0"/>
              <a:t> 관계를 설정해야 함</a:t>
            </a:r>
            <a:endParaRPr lang="en-US" altLang="ko-KR" dirty="0"/>
          </a:p>
          <a:p>
            <a:pPr lvl="1"/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84984"/>
            <a:ext cx="6098059" cy="18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유스케이스의</a:t>
            </a:r>
            <a:r>
              <a:rPr lang="ko-KR" altLang="en-US" dirty="0"/>
              <a:t> 관계 및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3"/>
            <a:r>
              <a:rPr lang="ko-KR" altLang="en-US" dirty="0"/>
              <a:t>고객은 회원 가입을 통해 시스템에 접근할 수 있음</a:t>
            </a:r>
            <a:endParaRPr lang="en-US" altLang="ko-KR" dirty="0"/>
          </a:p>
          <a:p>
            <a:pPr lvl="3"/>
            <a:r>
              <a:rPr lang="ko-KR" altLang="en-US" dirty="0"/>
              <a:t>대여와 반납을 수행할 때는 반드시 도서 번호를 입력해야 함</a:t>
            </a:r>
            <a:endParaRPr lang="en-US" altLang="ko-KR" dirty="0"/>
          </a:p>
          <a:p>
            <a:pPr lvl="3"/>
            <a:r>
              <a:rPr lang="ko-KR" altLang="en-US" dirty="0"/>
              <a:t>결제 시 신용카드를 사용하면 신용카드 지불 </a:t>
            </a:r>
            <a:r>
              <a:rPr lang="ko-KR" altLang="en-US" dirty="0" err="1"/>
              <a:t>유스케이스로</a:t>
            </a:r>
            <a:r>
              <a:rPr lang="ko-KR" altLang="en-US" dirty="0"/>
              <a:t> 확장할 수 있으며</a:t>
            </a:r>
            <a:r>
              <a:rPr lang="en-US" altLang="ko-KR" dirty="0"/>
              <a:t>                                               </a:t>
            </a:r>
            <a:r>
              <a:rPr lang="ko-KR" altLang="en-US" dirty="0"/>
              <a:t>신용카드 지불이 요청되면 카드 승인 시스템을 통해 카드 승인을 수행</a:t>
            </a:r>
            <a:endParaRPr lang="en-US" altLang="ko-KR" dirty="0"/>
          </a:p>
          <a:p>
            <a:pPr lvl="3"/>
            <a:r>
              <a:rPr lang="ko-KR" altLang="en-US" dirty="0"/>
              <a:t>고객은 회원 가입</a:t>
            </a:r>
            <a:r>
              <a:rPr lang="en-US" altLang="ko-KR" dirty="0"/>
              <a:t>, </a:t>
            </a:r>
            <a:r>
              <a:rPr lang="ko-KR" altLang="en-US" dirty="0"/>
              <a:t>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결제 업무를 수행</a:t>
            </a:r>
            <a:endParaRPr lang="en-US" altLang="ko-KR" dirty="0"/>
          </a:p>
          <a:p>
            <a:pPr lvl="3"/>
            <a:r>
              <a:rPr lang="ko-KR" altLang="en-US" dirty="0"/>
              <a:t>관리자는 등록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연체 관리 업무를 수행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9233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1"/>
            <a:endParaRPr lang="ko-KR" altLang="en-US" sz="800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A9004C49-2D9F-447E-8121-5479159B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18" y="1995737"/>
            <a:ext cx="6130964" cy="40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6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ko-KR" altLang="en-US" sz="8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458EA3D-9CEC-4B2F-92F4-6739EFB8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4645363" cy="4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13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실체화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실체화는 도출된 </a:t>
            </a:r>
            <a:r>
              <a:rPr lang="ko-KR" altLang="en-US" dirty="0" err="1"/>
              <a:t>유스케이스를</a:t>
            </a:r>
            <a:r>
              <a:rPr lang="ko-KR" altLang="en-US" dirty="0"/>
              <a:t> 구현 시스템의 구성 요소로 구체화하는 과정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의 순차 다이어그램과 활동 다이어그램이 사용</a:t>
            </a:r>
            <a:endParaRPr lang="en-US" altLang="ko-KR" dirty="0"/>
          </a:p>
          <a:p>
            <a:pPr lvl="3"/>
            <a:r>
              <a:rPr lang="ko-KR" altLang="en-US" dirty="0"/>
              <a:t>순차 다이어그램</a:t>
            </a:r>
            <a:r>
              <a:rPr lang="en-US" altLang="ko-KR" dirty="0"/>
              <a:t> :</a:t>
            </a:r>
            <a:r>
              <a:rPr lang="ko-KR" altLang="en-US" dirty="0"/>
              <a:t> 이벤트 흐름을 나타냄</a:t>
            </a:r>
            <a:endParaRPr lang="en-US" altLang="ko-KR" dirty="0"/>
          </a:p>
          <a:p>
            <a:pPr lvl="3"/>
            <a:r>
              <a:rPr lang="ko-KR" altLang="en-US" dirty="0"/>
              <a:t>활동 다이어그램 </a:t>
            </a:r>
            <a:r>
              <a:rPr lang="en-US" altLang="ko-KR" dirty="0"/>
              <a:t>: </a:t>
            </a:r>
            <a:r>
              <a:rPr lang="ko-KR" altLang="en-US" dirty="0"/>
              <a:t>화면 흐름을 표현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D51A773-9012-44F3-B891-71CDEEF2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12976"/>
            <a:ext cx="50482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8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입고 관리 </a:t>
            </a:r>
            <a:endParaRPr lang="en-US" altLang="ko-KR" dirty="0"/>
          </a:p>
          <a:p>
            <a:pPr lvl="3"/>
            <a:r>
              <a:rPr lang="ko-KR" altLang="en-US" dirty="0"/>
              <a:t>창고로 입고된 상품을 현황 관리에 추가</a:t>
            </a:r>
            <a:endParaRPr lang="en-US" altLang="ko-KR" dirty="0"/>
          </a:p>
          <a:p>
            <a:pPr lvl="3"/>
            <a:r>
              <a:rPr lang="ko-KR" altLang="en-US" dirty="0"/>
              <a:t>입고는 납품 업체로부터 새로운 상품을 입고 받거나 고객이 반품한 것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입출고 담당자는 입고된 제품의 상태를 파악하여 불량품은 납품 업체에 반품 조치할 수 있음</a:t>
            </a:r>
            <a:endParaRPr lang="en-US" altLang="ko-KR" dirty="0"/>
          </a:p>
          <a:p>
            <a:pPr lvl="2"/>
            <a:r>
              <a:rPr lang="ko-KR" altLang="en-US" dirty="0"/>
              <a:t>출고 관리 </a:t>
            </a:r>
            <a:endParaRPr lang="en-US" altLang="ko-KR" dirty="0"/>
          </a:p>
          <a:p>
            <a:pPr lvl="3"/>
            <a:r>
              <a:rPr lang="ko-KR" altLang="en-US" dirty="0"/>
              <a:t>창고에서 출고된 상품을 현황 관리에서 제외</a:t>
            </a:r>
            <a:endParaRPr lang="en-US" altLang="ko-KR" dirty="0"/>
          </a:p>
          <a:p>
            <a:pPr lvl="3"/>
            <a:r>
              <a:rPr lang="ko-KR" altLang="en-US" dirty="0"/>
              <a:t>출고는 고객이 구매한 상품을 발주하는 것과 판매하고 남은 상품을 납품 업체로 반품한 것</a:t>
            </a:r>
            <a:endParaRPr lang="en-US" altLang="ko-KR" dirty="0"/>
          </a:p>
          <a:p>
            <a:pPr lvl="2"/>
            <a:r>
              <a:rPr lang="ko-KR" altLang="en-US" dirty="0"/>
              <a:t>현황 관리 </a:t>
            </a:r>
            <a:endParaRPr lang="en-US" altLang="ko-KR" dirty="0"/>
          </a:p>
          <a:p>
            <a:pPr lvl="3"/>
            <a:r>
              <a:rPr lang="ko-KR" altLang="en-US" dirty="0"/>
              <a:t>입출고된 현황을 실시간으로 인터넷 쇼핑몰에 업데이트하는 기능</a:t>
            </a:r>
            <a:endParaRPr lang="en-US" altLang="ko-KR" dirty="0"/>
          </a:p>
          <a:p>
            <a:pPr lvl="3"/>
            <a:r>
              <a:rPr lang="ko-KR" altLang="en-US" dirty="0"/>
              <a:t>입출고 담당자는 현황을 조회할 수 있고 현황 관리 담당자는 재고 현황을 관리하여                                        납품 업체에 주문 혹은 반품을 요청하고 쇼핑몰에 업데이트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  <a:p>
            <a:pPr lvl="1"/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개념을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관계를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다이어그램을 단계별로 모델링하며 그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예제를 통해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모델링하는 연습을 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사용자는 입출고 담당자</a:t>
            </a:r>
            <a:r>
              <a:rPr lang="en-US" altLang="ko-KR" dirty="0"/>
              <a:t>, </a:t>
            </a:r>
            <a:r>
              <a:rPr lang="ko-KR" altLang="en-US" dirty="0"/>
              <a:t>현황 관리 담당자</a:t>
            </a:r>
          </a:p>
          <a:p>
            <a:pPr lvl="2"/>
            <a:r>
              <a:rPr lang="ko-KR" altLang="en-US" dirty="0"/>
              <a:t>재고 관리 시스템과 연동되는 다른 시스템 액터로는 쇼핑몰 시스템이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4629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1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유스케이스는</a:t>
            </a:r>
            <a:r>
              <a:rPr lang="ko-KR" altLang="en-US" dirty="0"/>
              <a:t> 시스템이 제공하는 하나의 단위 기능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유스케이스를</a:t>
            </a:r>
            <a:r>
              <a:rPr lang="ko-KR" altLang="en-US" dirty="0"/>
              <a:t> 찾는 것은 시스템의 모든 요구 사항을 </a:t>
            </a:r>
            <a:r>
              <a:rPr lang="ko-KR" altLang="en-US" dirty="0" err="1"/>
              <a:t>찾는것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2965"/>
          <a:stretch/>
        </p:blipFill>
        <p:spPr>
          <a:xfrm>
            <a:off x="251520" y="2564904"/>
            <a:ext cx="4464496" cy="313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0390"/>
          <a:stretch/>
        </p:blipFill>
        <p:spPr>
          <a:xfrm>
            <a:off x="4427984" y="3356992"/>
            <a:ext cx="4464496" cy="21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72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3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유스케이스는</a:t>
            </a:r>
            <a:r>
              <a:rPr lang="ko-KR" altLang="en-US" dirty="0"/>
              <a:t> 연관 관계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사이는 의존 관계로 표시</a:t>
            </a:r>
          </a:p>
          <a:p>
            <a:pPr lvl="3"/>
            <a:r>
              <a:rPr lang="ko-KR" altLang="en-US" dirty="0"/>
              <a:t>재고 관리 시스템에서 대부분의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수행될 때는 반드시 현황 등록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따라서 현황 등록 </a:t>
            </a:r>
            <a:r>
              <a:rPr lang="ko-KR" altLang="en-US" dirty="0" err="1"/>
              <a:t>유스케이스는</a:t>
            </a:r>
            <a:r>
              <a:rPr lang="ko-KR" altLang="en-US" dirty="0"/>
              <a:t> 해당 </a:t>
            </a:r>
            <a:r>
              <a:rPr lang="ko-KR" altLang="en-US" dirty="0" err="1"/>
              <a:t>유스케이스들과</a:t>
            </a:r>
            <a:r>
              <a:rPr lang="ko-KR" altLang="en-US" dirty="0"/>
              <a:t> 포함 관계로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967"/>
          <a:stretch/>
        </p:blipFill>
        <p:spPr>
          <a:xfrm>
            <a:off x="1259632" y="2564904"/>
            <a:ext cx="496096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8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42331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endParaRPr lang="en-US" altLang="ko-KR" dirty="0"/>
          </a:p>
          <a:p>
            <a:pPr lvl="3"/>
            <a:r>
              <a:rPr lang="ko-KR" altLang="en-US" dirty="0"/>
              <a:t>상품 상태를 확인하고 상품을 주문 할 수 있음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또한 상품을 주문한 고객은 포인트를 적립할 수 있음</a:t>
            </a:r>
            <a:endParaRPr lang="en-US" altLang="ko-KR" dirty="0"/>
          </a:p>
          <a:p>
            <a:pPr lvl="2"/>
            <a:r>
              <a:rPr lang="ko-KR" altLang="en-US" dirty="0"/>
              <a:t>판매원</a:t>
            </a:r>
            <a:endParaRPr lang="en-US" altLang="ko-KR" dirty="0"/>
          </a:p>
          <a:p>
            <a:pPr lvl="3"/>
            <a:r>
              <a:rPr lang="ko-KR" altLang="en-US" dirty="0"/>
              <a:t>상품 상태를 확인한 후 판매하고 고객이 주문한 상품을 접수</a:t>
            </a:r>
            <a:endParaRPr lang="en-US" altLang="ko-KR" dirty="0"/>
          </a:p>
          <a:p>
            <a:pPr lvl="2"/>
            <a:r>
              <a:rPr lang="ko-KR" altLang="en-US" dirty="0"/>
              <a:t>배송 직원</a:t>
            </a:r>
            <a:endParaRPr lang="en-US" altLang="ko-KR" dirty="0"/>
          </a:p>
          <a:p>
            <a:pPr lvl="3"/>
            <a:r>
              <a:rPr lang="ko-KR" altLang="en-US" dirty="0"/>
              <a:t>주문을 확인하고 상품을 배송</a:t>
            </a:r>
            <a:endParaRPr lang="en-US" altLang="ko-KR" dirty="0"/>
          </a:p>
          <a:p>
            <a:pPr lvl="2"/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고객의 적립 포인트를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60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판매원</a:t>
            </a:r>
            <a:r>
              <a:rPr lang="en-US" altLang="ko-KR" dirty="0"/>
              <a:t>, </a:t>
            </a:r>
            <a:r>
              <a:rPr lang="ko-KR" altLang="en-US" dirty="0"/>
              <a:t>배송 직원</a:t>
            </a:r>
            <a:r>
              <a:rPr lang="en-US" altLang="ko-KR" dirty="0"/>
              <a:t>, </a:t>
            </a:r>
            <a:r>
              <a:rPr lang="ko-KR" altLang="en-US" dirty="0"/>
              <a:t>관리자를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688" r="23597"/>
          <a:stretch/>
        </p:blipFill>
        <p:spPr>
          <a:xfrm>
            <a:off x="971600" y="2132856"/>
            <a:ext cx="5256584" cy="17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재고 확인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주문 확인</a:t>
            </a:r>
            <a:r>
              <a:rPr lang="en-US" altLang="ko-KR" dirty="0"/>
              <a:t>, </a:t>
            </a:r>
            <a:r>
              <a:rPr lang="ko-KR" altLang="en-US" dirty="0"/>
              <a:t>포인트 관리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753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고객과 판매원은 재고 확인을 할 수 있음</a:t>
            </a:r>
            <a:endParaRPr lang="en-US" altLang="ko-KR" dirty="0"/>
          </a:p>
          <a:p>
            <a:pPr lvl="2"/>
            <a:r>
              <a:rPr lang="ko-KR" altLang="en-US" dirty="0"/>
              <a:t>고객은 주문을 할 수 있음</a:t>
            </a:r>
            <a:endParaRPr lang="en-US" altLang="ko-KR" dirty="0"/>
          </a:p>
          <a:p>
            <a:pPr lvl="2"/>
            <a:r>
              <a:rPr lang="ko-KR" altLang="en-US" dirty="0"/>
              <a:t>고객은 상품 구매 후 포인트를 적립할 수 있음</a:t>
            </a:r>
            <a:endParaRPr lang="en-US" altLang="ko-KR" dirty="0"/>
          </a:p>
          <a:p>
            <a:pPr lvl="2"/>
            <a:r>
              <a:rPr lang="ko-KR" altLang="en-US" dirty="0"/>
              <a:t>판매원은 주문을 접수</a:t>
            </a:r>
            <a:endParaRPr lang="en-US" altLang="ko-KR" dirty="0"/>
          </a:p>
          <a:p>
            <a:pPr lvl="2"/>
            <a:r>
              <a:rPr lang="ko-KR" altLang="en-US" dirty="0"/>
              <a:t>배송 직원은 주문을 확인하고 배송</a:t>
            </a:r>
            <a:endParaRPr lang="en-US" altLang="ko-KR" dirty="0"/>
          </a:p>
          <a:p>
            <a:pPr lvl="2"/>
            <a:r>
              <a:rPr lang="ko-KR" altLang="en-US" dirty="0"/>
              <a:t>관리자와 고객은 포인트 관리 및 적립을 수행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58068"/>
            <a:ext cx="6716230" cy="31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6304773" cy="41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1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은행 고객</a:t>
            </a:r>
            <a:endParaRPr lang="en-US" altLang="ko-KR" dirty="0"/>
          </a:p>
          <a:p>
            <a:pPr lvl="3"/>
            <a:r>
              <a:rPr lang="ko-KR" altLang="en-US" dirty="0"/>
              <a:t>현금 인출</a:t>
            </a:r>
            <a:r>
              <a:rPr lang="en-US" altLang="ko-KR" dirty="0"/>
              <a:t>, </a:t>
            </a:r>
            <a:r>
              <a:rPr lang="ko-KR" altLang="en-US" dirty="0"/>
              <a:t>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 서비스를 이용</a:t>
            </a:r>
            <a:endParaRPr lang="en-US" altLang="ko-KR" dirty="0"/>
          </a:p>
          <a:p>
            <a:pPr lvl="2"/>
            <a:r>
              <a:rPr lang="en-US" altLang="ko-KR" dirty="0"/>
              <a:t>TM </a:t>
            </a:r>
            <a:r>
              <a:rPr lang="ko-KR" altLang="en-US" dirty="0"/>
              <a:t>관리자 </a:t>
            </a:r>
            <a:endParaRPr lang="en-US" altLang="ko-KR" dirty="0"/>
          </a:p>
          <a:p>
            <a:pPr lvl="3"/>
            <a:r>
              <a:rPr lang="ko-KR" altLang="en-US" dirty="0"/>
              <a:t>부족한 현금을 보충하고 도난 신고 등의 이유로 인해 기기 내부로 카드 또는 수표를 회수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3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다이어그램의 필요성</a:t>
            </a:r>
            <a:endParaRPr lang="en-US" altLang="ko-KR" dirty="0"/>
          </a:p>
          <a:p>
            <a:pPr lvl="2"/>
            <a:r>
              <a:rPr lang="ko-KR" altLang="en-US" dirty="0"/>
              <a:t>요구 사항 정의는 개발과 설계에서 매우 큰 비중을 차지함</a:t>
            </a:r>
          </a:p>
          <a:p>
            <a:pPr lvl="3"/>
            <a:r>
              <a:rPr lang="ko-KR" altLang="en-US" dirty="0"/>
              <a:t>누가</a:t>
            </a:r>
            <a:r>
              <a:rPr lang="en-US" altLang="ko-KR" sz="900" dirty="0"/>
              <a:t>who</a:t>
            </a:r>
            <a:r>
              <a:rPr lang="en-US" altLang="ko-KR" dirty="0"/>
              <a:t> </a:t>
            </a:r>
            <a:r>
              <a:rPr lang="ko-KR" altLang="en-US" dirty="0"/>
              <a:t>시스템을 사용할 것인가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시스템은 사용자를 위해 무엇</a:t>
            </a:r>
            <a:r>
              <a:rPr lang="en-US" altLang="ko-KR" sz="900" dirty="0"/>
              <a:t>what</a:t>
            </a:r>
            <a:r>
              <a:rPr lang="ko-KR" altLang="en-US" dirty="0"/>
              <a:t>을 해야 하는가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사용자와 상호작용하기 위해 시스템이 제공해야 할 인터페이스</a:t>
            </a:r>
            <a:r>
              <a:rPr lang="en-US" altLang="ko-KR" sz="900" dirty="0"/>
              <a:t>interface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2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3FD54F6-AFC6-4392-B788-9FEFCF42B31A}"/>
              </a:ext>
            </a:extLst>
          </p:cNvPr>
          <p:cNvGrpSpPr/>
          <p:nvPr/>
        </p:nvGrpSpPr>
        <p:grpSpPr>
          <a:xfrm>
            <a:off x="1007604" y="2852936"/>
            <a:ext cx="7128792" cy="2480323"/>
            <a:chOff x="1259632" y="2996952"/>
            <a:chExt cx="7128792" cy="24803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996952"/>
              <a:ext cx="6082630" cy="216026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419872" y="4830944"/>
              <a:ext cx="49685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사각 창은 시스템 경계이고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경계 내부에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UserCase1, 2, 3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은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구축할 시스템의 기능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시스템 경계의 외부에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Actor1, 2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외부 존재로 개발 대상에 미포함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</a:p>
          <a:p>
            <a:pPr lvl="2"/>
            <a:r>
              <a:rPr lang="en-US" altLang="ko-KR" dirty="0"/>
              <a:t>ATM </a:t>
            </a:r>
            <a:r>
              <a:rPr lang="ko-KR" altLang="en-US" dirty="0"/>
              <a:t>서비스를 이용하는 은행 고객 </a:t>
            </a:r>
            <a:r>
              <a:rPr lang="en-US" altLang="ko-KR" dirty="0"/>
              <a:t>, ATM</a:t>
            </a:r>
            <a:r>
              <a:rPr lang="ko-KR" altLang="en-US" dirty="0"/>
              <a:t>을 관리하는 관리자를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2486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0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현금 인출</a:t>
            </a:r>
            <a:r>
              <a:rPr lang="en-US" altLang="ko-KR" dirty="0"/>
              <a:t>, </a:t>
            </a:r>
            <a:r>
              <a:rPr lang="ko-KR" altLang="en-US" dirty="0"/>
              <a:t>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</a:t>
            </a:r>
            <a:r>
              <a:rPr lang="en-US" altLang="ko-KR" dirty="0"/>
              <a:t>, </a:t>
            </a:r>
            <a:r>
              <a:rPr lang="ko-KR" altLang="en-US" dirty="0"/>
              <a:t>현금 보충</a:t>
            </a:r>
            <a:r>
              <a:rPr lang="en-US" altLang="ko-KR" dirty="0"/>
              <a:t>, </a:t>
            </a:r>
            <a:r>
              <a:rPr lang="ko-KR" altLang="en-US" dirty="0"/>
              <a:t>카드 회수</a:t>
            </a:r>
            <a:r>
              <a:rPr lang="en-US" altLang="ko-KR" dirty="0"/>
              <a:t>, </a:t>
            </a:r>
            <a:r>
              <a:rPr lang="ko-KR" altLang="en-US" dirty="0"/>
              <a:t>수표 회수 등을           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886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3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은행 고객은 현금 인출을 이용할 수 있음</a:t>
            </a:r>
            <a:endParaRPr lang="en-US" altLang="ko-KR" dirty="0"/>
          </a:p>
          <a:p>
            <a:pPr lvl="2"/>
            <a:r>
              <a:rPr lang="ko-KR" altLang="en-US" dirty="0"/>
              <a:t>은행 고객은 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신용카드를 이용할 수 있음</a:t>
            </a:r>
            <a:endParaRPr lang="en-US" altLang="ko-KR" dirty="0"/>
          </a:p>
          <a:p>
            <a:pPr lvl="2"/>
            <a:r>
              <a:rPr lang="ko-KR" altLang="en-US" dirty="0"/>
              <a:t>관리자는 현금 보충</a:t>
            </a:r>
            <a:r>
              <a:rPr lang="en-US" altLang="ko-KR" dirty="0"/>
              <a:t>, </a:t>
            </a:r>
            <a:r>
              <a:rPr lang="ko-KR" altLang="en-US" dirty="0"/>
              <a:t>카드 회수</a:t>
            </a:r>
            <a:r>
              <a:rPr lang="en-US" altLang="ko-KR" dirty="0"/>
              <a:t>, </a:t>
            </a:r>
            <a:r>
              <a:rPr lang="ko-KR" altLang="en-US" dirty="0"/>
              <a:t>수표 회수를 하면서 </a:t>
            </a:r>
            <a:r>
              <a:rPr lang="en-US" altLang="ko-KR" dirty="0"/>
              <a:t>ATM</a:t>
            </a:r>
            <a:r>
              <a:rPr lang="ko-KR" altLang="en-US" dirty="0"/>
              <a:t>을 관리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8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10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5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티켓구매의 세 가지 방법</a:t>
            </a:r>
            <a:endParaRPr lang="en-US" altLang="ko-KR" dirty="0"/>
          </a:p>
          <a:p>
            <a:pPr lvl="3"/>
            <a:r>
              <a:rPr lang="ko-KR" altLang="en-US" dirty="0"/>
              <a:t>인터넷 예매</a:t>
            </a:r>
            <a:endParaRPr lang="en-US" altLang="ko-KR" dirty="0"/>
          </a:p>
          <a:p>
            <a:pPr lvl="3"/>
            <a:r>
              <a:rPr lang="ko-KR" altLang="en-US" dirty="0"/>
              <a:t>키오스크 이용</a:t>
            </a:r>
            <a:endParaRPr lang="en-US" altLang="ko-KR" dirty="0"/>
          </a:p>
          <a:p>
            <a:pPr lvl="3"/>
            <a:r>
              <a:rPr lang="ko-KR" altLang="en-US" b="1" u="sng" dirty="0"/>
              <a:t>현장직원에게서 구입</a:t>
            </a:r>
            <a:endParaRPr lang="en-US" altLang="ko-KR" b="1" u="sng" dirty="0"/>
          </a:p>
          <a:p>
            <a:pPr lvl="3"/>
            <a:endParaRPr lang="en-US" altLang="ko-KR" u="sng" dirty="0"/>
          </a:p>
          <a:p>
            <a:pPr lvl="2"/>
            <a:r>
              <a:rPr lang="ko-KR" altLang="en-US" dirty="0" err="1"/>
              <a:t>티겟의</a:t>
            </a:r>
            <a:r>
              <a:rPr lang="ko-KR" altLang="en-US" dirty="0"/>
              <a:t> 두가지 종류</a:t>
            </a:r>
            <a:endParaRPr lang="en-US" altLang="ko-KR" dirty="0"/>
          </a:p>
          <a:p>
            <a:pPr lvl="3"/>
            <a:r>
              <a:rPr lang="ko-KR" altLang="en-US" dirty="0"/>
              <a:t>티켓 </a:t>
            </a:r>
            <a:r>
              <a:rPr lang="en-US" altLang="ko-KR" dirty="0"/>
              <a:t>: </a:t>
            </a:r>
            <a:r>
              <a:rPr lang="ko-KR" altLang="en-US" dirty="0"/>
              <a:t>모든 구입 가능</a:t>
            </a:r>
            <a:endParaRPr lang="en-US" altLang="ko-KR" dirty="0"/>
          </a:p>
          <a:p>
            <a:pPr lvl="3"/>
            <a:r>
              <a:rPr lang="ko-KR" altLang="en-US" dirty="0"/>
              <a:t>정기권</a:t>
            </a:r>
            <a:r>
              <a:rPr lang="en-US" altLang="ko-KR" dirty="0"/>
              <a:t> : </a:t>
            </a:r>
            <a:r>
              <a:rPr lang="ko-KR" altLang="en-US" dirty="0"/>
              <a:t>현장직원에게서만 구입 가능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4935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</a:p>
          <a:p>
            <a:pPr lvl="2"/>
            <a:r>
              <a:rPr lang="ko-KR" altLang="en-US" dirty="0"/>
              <a:t>키오스크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, </a:t>
            </a:r>
            <a:r>
              <a:rPr lang="ko-KR" altLang="en-US" dirty="0"/>
              <a:t>신용카드 서비스</a:t>
            </a:r>
            <a:r>
              <a:rPr lang="en-US" altLang="ko-KR" dirty="0"/>
              <a:t>, </a:t>
            </a:r>
            <a:r>
              <a:rPr lang="ko-KR" altLang="en-US" dirty="0"/>
              <a:t>관리자 등을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2"/>
            <a:r>
              <a:rPr lang="ko-KR" altLang="en-US" dirty="0"/>
              <a:t> 고객은 키오스크 프로그램을 통해 구매하기 때문에 </a:t>
            </a:r>
            <a:r>
              <a:rPr lang="ko-KR" altLang="en-US" dirty="0" err="1"/>
              <a:t>액터가</a:t>
            </a:r>
            <a:r>
              <a:rPr lang="ko-KR" altLang="en-US" dirty="0"/>
              <a:t> 될 수 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5505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9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티켓 구입</a:t>
            </a:r>
            <a:r>
              <a:rPr lang="en-US" altLang="ko-KR" dirty="0"/>
              <a:t>, </a:t>
            </a:r>
            <a:r>
              <a:rPr lang="ko-KR" altLang="en-US" dirty="0"/>
              <a:t>정기권 구입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매출 조회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886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키오스크를 통해 티켓을 구입할 수 있음</a:t>
            </a:r>
            <a:endParaRPr lang="en-US" altLang="ko-KR" dirty="0"/>
          </a:p>
          <a:p>
            <a:pPr lvl="2"/>
            <a:r>
              <a:rPr lang="ko-KR" altLang="en-US" dirty="0"/>
              <a:t>직원을 통해 티켓을 구입할 수 있음</a:t>
            </a:r>
            <a:endParaRPr lang="en-US" altLang="ko-KR" dirty="0"/>
          </a:p>
          <a:p>
            <a:pPr lvl="2"/>
            <a:r>
              <a:rPr lang="ko-KR" altLang="en-US" dirty="0"/>
              <a:t>직원을 통해 정기권을 구입할 수 있음</a:t>
            </a:r>
            <a:endParaRPr lang="en-US" altLang="ko-KR" dirty="0"/>
          </a:p>
          <a:p>
            <a:pPr lvl="2"/>
            <a:r>
              <a:rPr lang="ko-KR" altLang="en-US" dirty="0"/>
              <a:t>신용카드 서비스를 통해 결제를 할 수 있음</a:t>
            </a:r>
            <a:endParaRPr lang="en-US" altLang="ko-KR" dirty="0"/>
          </a:p>
          <a:p>
            <a:pPr lvl="2"/>
            <a:r>
              <a:rPr lang="ko-KR" altLang="en-US" dirty="0"/>
              <a:t>관리자는 매출을 조회할 수 있음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0" y="3284984"/>
            <a:ext cx="7125419" cy="31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1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티켓 구입과 정기권 구입은 결제와 포함 관계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4591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4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0" y="1719263"/>
            <a:ext cx="7419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en-US" altLang="ko-KR" sz="1000" dirty="0"/>
              <a:t>Actor </a:t>
            </a:r>
          </a:p>
          <a:p>
            <a:pPr lvl="3"/>
            <a:r>
              <a:rPr lang="ko-KR" altLang="en-US" dirty="0"/>
              <a:t>개발할 시스템 외부의 존재</a:t>
            </a:r>
            <a:r>
              <a:rPr lang="en-US" altLang="ko-KR" dirty="0"/>
              <a:t>, </a:t>
            </a:r>
            <a:r>
              <a:rPr lang="ko-KR" altLang="en-US" dirty="0" err="1"/>
              <a:t>이밴트</a:t>
            </a:r>
            <a:r>
              <a:rPr lang="ko-KR" altLang="en-US" dirty="0"/>
              <a:t> 흐름을 시작하게 하는 객체</a:t>
            </a:r>
            <a:endParaRPr lang="en-US" altLang="ko-KR" sz="1000" dirty="0"/>
          </a:p>
          <a:p>
            <a:pPr lvl="2"/>
            <a:r>
              <a:rPr lang="ko-KR" altLang="en-US" dirty="0" err="1"/>
              <a:t>유스케이스</a:t>
            </a:r>
            <a:r>
              <a:rPr lang="en-US" altLang="ko-KR" sz="1000" dirty="0" err="1"/>
              <a:t>UseCase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시스템 내부에 해당되는 단위 기능</a:t>
            </a:r>
            <a:r>
              <a:rPr lang="en-US" altLang="ko-KR" dirty="0"/>
              <a:t>, </a:t>
            </a:r>
            <a:r>
              <a:rPr lang="ko-KR" altLang="en-US" dirty="0"/>
              <a:t>사용자 관점에서 시스템을 모델링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일반적인 연관 관계 외에 다양한 관계가 존재할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7134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정보 조회 </a:t>
            </a:r>
            <a:endParaRPr lang="en-US" altLang="ko-KR" dirty="0"/>
          </a:p>
          <a:p>
            <a:pPr lvl="3"/>
            <a:r>
              <a:rPr lang="ko-KR" altLang="en-US" dirty="0"/>
              <a:t>사용자는 회사 모집 공고와 회사에 합격한 사람들의 자기소개서를 조회할 수 있음</a:t>
            </a:r>
            <a:endParaRPr lang="en-US" altLang="ko-KR" dirty="0"/>
          </a:p>
          <a:p>
            <a:pPr lvl="3"/>
            <a:r>
              <a:rPr lang="ko-KR" altLang="en-US" dirty="0"/>
              <a:t>자신이 지금까지 지원한 내역을 확인할 수 있음</a:t>
            </a:r>
            <a:r>
              <a:rPr lang="en-US" altLang="ko-KR" dirty="0"/>
              <a:t> </a:t>
            </a:r>
            <a:r>
              <a:rPr lang="ko-KR" altLang="en-US" dirty="0"/>
              <a:t>기업은 지원자를 조회할 수 있음</a:t>
            </a:r>
            <a:endParaRPr lang="en-US" altLang="ko-KR" dirty="0"/>
          </a:p>
          <a:p>
            <a:pPr lvl="2"/>
            <a:r>
              <a:rPr lang="ko-KR" altLang="en-US" dirty="0"/>
              <a:t>이력서와 모집 공고 관리 </a:t>
            </a:r>
            <a:endParaRPr lang="en-US" altLang="ko-KR" dirty="0"/>
          </a:p>
          <a:p>
            <a:pPr lvl="3"/>
            <a:r>
              <a:rPr lang="ko-KR" altLang="en-US" dirty="0"/>
              <a:t>이력서 관리는 사용자가 원하는 회사에 지원하기 위한 이력서를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모집 공고 관리는 회사 인원을 모집 위해 모집 공고를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서버 </a:t>
            </a:r>
            <a:endParaRPr lang="en-US" altLang="ko-KR" dirty="0"/>
          </a:p>
          <a:p>
            <a:pPr lvl="3"/>
            <a:r>
              <a:rPr lang="ko-KR" altLang="en-US" dirty="0"/>
              <a:t>맞춤 추천 서비스를 통해 사용자가 원하는 모집 공고를 추천</a:t>
            </a:r>
            <a:endParaRPr lang="en-US" altLang="ko-KR" dirty="0"/>
          </a:p>
          <a:p>
            <a:pPr lvl="3"/>
            <a:r>
              <a:rPr lang="ko-KR" altLang="en-US" dirty="0"/>
              <a:t>공고</a:t>
            </a:r>
            <a:r>
              <a:rPr lang="en-US" altLang="ko-KR" dirty="0"/>
              <a:t>, </a:t>
            </a:r>
            <a:r>
              <a:rPr lang="ko-KR" altLang="en-US" dirty="0"/>
              <a:t>합격자의 자기 소개서 등의 게시물을 관리</a:t>
            </a:r>
            <a:endParaRPr lang="en-US" altLang="ko-KR" dirty="0"/>
          </a:p>
          <a:p>
            <a:pPr lvl="3"/>
            <a:r>
              <a:rPr lang="ko-KR" altLang="en-US" dirty="0"/>
              <a:t>구인구직 앱을 사용하는 사용자와 기업을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934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서버를 </a:t>
            </a:r>
            <a:r>
              <a:rPr lang="ko-KR" altLang="en-US" err="1"/>
              <a:t>액터로</a:t>
            </a:r>
            <a:r>
              <a:rPr lang="ko-KR" altLang="en-US"/>
              <a:t> </a:t>
            </a:r>
            <a:r>
              <a:rPr lang="ko-KR" altLang="en-US" smtClean="0"/>
              <a:t>추출 가능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4086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4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회사 모집 공고 조회</a:t>
            </a:r>
            <a:r>
              <a:rPr lang="en-US" altLang="ko-KR" dirty="0"/>
              <a:t>, </a:t>
            </a:r>
            <a:r>
              <a:rPr lang="ko-KR" altLang="en-US" dirty="0"/>
              <a:t>합격 자소서 조회</a:t>
            </a:r>
            <a:r>
              <a:rPr lang="en-US" altLang="ko-KR" dirty="0"/>
              <a:t>, </a:t>
            </a:r>
            <a:r>
              <a:rPr lang="ko-KR" altLang="en-US" dirty="0"/>
              <a:t>이력서 관리</a:t>
            </a:r>
            <a:r>
              <a:rPr lang="en-US" altLang="ko-KR" dirty="0"/>
              <a:t>, </a:t>
            </a:r>
            <a:r>
              <a:rPr lang="ko-KR" altLang="en-US" dirty="0"/>
              <a:t>입사 지원 현황 조회</a:t>
            </a:r>
            <a:r>
              <a:rPr lang="en-US" altLang="ko-KR" dirty="0"/>
              <a:t>, </a:t>
            </a:r>
            <a:r>
              <a:rPr lang="ko-KR" altLang="en-US" dirty="0"/>
              <a:t>모집 공고 관리</a:t>
            </a:r>
            <a:r>
              <a:rPr lang="en-US" altLang="ko-KR" dirty="0"/>
              <a:t>,            </a:t>
            </a:r>
            <a:r>
              <a:rPr lang="ko-KR" altLang="en-US" dirty="0"/>
              <a:t>지원자 조회</a:t>
            </a:r>
            <a:r>
              <a:rPr lang="en-US" altLang="ko-KR" dirty="0"/>
              <a:t>, </a:t>
            </a:r>
            <a:r>
              <a:rPr lang="ko-KR" altLang="en-US" dirty="0"/>
              <a:t>맞춤 추천 서비스</a:t>
            </a:r>
            <a:r>
              <a:rPr lang="en-US" altLang="ko-KR" dirty="0"/>
              <a:t>, </a:t>
            </a:r>
            <a:r>
              <a:rPr lang="ko-KR" altLang="en-US" dirty="0"/>
              <a:t>사용자 관리</a:t>
            </a:r>
            <a:r>
              <a:rPr lang="en-US" altLang="ko-KR" dirty="0"/>
              <a:t>, </a:t>
            </a:r>
            <a:r>
              <a:rPr lang="ko-KR" altLang="en-US" dirty="0"/>
              <a:t>기업 관리</a:t>
            </a:r>
            <a:r>
              <a:rPr lang="en-US" altLang="ko-KR" dirty="0"/>
              <a:t>, </a:t>
            </a:r>
            <a:r>
              <a:rPr lang="ko-KR" altLang="en-US" dirty="0"/>
              <a:t>게시물 관리 등을 </a:t>
            </a:r>
            <a:r>
              <a:rPr lang="ko-KR" altLang="en-US" dirty="0" err="1"/>
              <a:t>유스케이스로</a:t>
            </a:r>
            <a:r>
              <a:rPr lang="en-US" altLang="ko-KR" dirty="0"/>
              <a:t>	</a:t>
            </a:r>
            <a:r>
              <a:rPr lang="en-US" altLang="ko-KR"/>
              <a:t>       </a:t>
            </a:r>
            <a:r>
              <a:rPr lang="ko-KR" altLang="en-US" smtClean="0"/>
              <a:t>추출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320111" cy="15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8201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3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351469" cy="45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3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주문 기능 </a:t>
            </a:r>
            <a:endParaRPr lang="en-US" altLang="ko-KR" dirty="0"/>
          </a:p>
          <a:p>
            <a:pPr lvl="3"/>
            <a:r>
              <a:rPr lang="ko-KR" altLang="en-US" dirty="0"/>
              <a:t>고객이 주문을 시작하여 항목을 추가 및 제거할 수 있음</a:t>
            </a:r>
            <a:endParaRPr lang="en-US" altLang="ko-KR" dirty="0"/>
          </a:p>
          <a:p>
            <a:pPr lvl="3"/>
            <a:r>
              <a:rPr lang="ko-KR" altLang="en-US" dirty="0"/>
              <a:t>책 번호와 항목 수량을 변경할 수 있음</a:t>
            </a:r>
            <a:endParaRPr lang="en-US" altLang="ko-KR" dirty="0"/>
          </a:p>
          <a:p>
            <a:pPr lvl="3"/>
            <a:r>
              <a:rPr lang="ko-KR" altLang="en-US" dirty="0"/>
              <a:t>주문을 취소할 수 있음</a:t>
            </a:r>
            <a:endParaRPr lang="en-US" altLang="ko-KR" dirty="0"/>
          </a:p>
          <a:p>
            <a:pPr lvl="3"/>
            <a:r>
              <a:rPr lang="ko-KR" altLang="en-US" dirty="0"/>
              <a:t>설정된 일정 시간이 지난 후에도 상품 결제가 이루어지지 않으면 주문이 자동으로 취소</a:t>
            </a:r>
            <a:endParaRPr lang="en-US" altLang="ko-KR" dirty="0"/>
          </a:p>
          <a:p>
            <a:pPr lvl="2"/>
            <a:r>
              <a:rPr lang="ko-KR" altLang="en-US" dirty="0"/>
              <a:t>상품 결제 기능</a:t>
            </a:r>
            <a:endParaRPr lang="en-US" altLang="ko-KR" dirty="0"/>
          </a:p>
          <a:p>
            <a:pPr lvl="3"/>
            <a:r>
              <a:rPr lang="ko-KR" altLang="en-US" dirty="0"/>
              <a:t>신용카드 회사가 거래를 승인하거나 거부하는 것</a:t>
            </a:r>
            <a:endParaRPr lang="en-US" altLang="ko-KR" dirty="0"/>
          </a:p>
          <a:p>
            <a:pPr lvl="3"/>
            <a:r>
              <a:rPr lang="ko-KR" altLang="en-US" dirty="0"/>
              <a:t>고객의 신용카드가 승인되면 창고 직원이 요청된 품목을 포장하여 고객에게 배송하고</a:t>
            </a:r>
            <a:r>
              <a:rPr lang="en-US" altLang="ko-KR" dirty="0"/>
              <a:t> </a:t>
            </a:r>
            <a:r>
              <a:rPr lang="ko-KR" altLang="en-US" dirty="0"/>
              <a:t>품절된 상품들을 </a:t>
            </a:r>
            <a:r>
              <a:rPr lang="ko-KR" altLang="en-US" dirty="0" err="1"/>
              <a:t>재입고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68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신용카드 회사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타이머</a:t>
            </a:r>
            <a:r>
              <a:rPr lang="en-US" altLang="ko-KR" dirty="0"/>
              <a:t>), </a:t>
            </a:r>
            <a:r>
              <a:rPr lang="ko-KR" altLang="en-US" dirty="0"/>
              <a:t>배달원</a:t>
            </a:r>
            <a:r>
              <a:rPr lang="en-US" altLang="ko-KR" dirty="0"/>
              <a:t>, </a:t>
            </a:r>
            <a:r>
              <a:rPr lang="ko-KR" altLang="en-US" dirty="0"/>
              <a:t>창고 직원 등을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010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6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책 주문</a:t>
            </a:r>
            <a:r>
              <a:rPr lang="en-US" altLang="ko-KR" dirty="0"/>
              <a:t>, </a:t>
            </a:r>
            <a:r>
              <a:rPr lang="ko-KR" altLang="en-US" dirty="0"/>
              <a:t>주문 취소</a:t>
            </a:r>
            <a:r>
              <a:rPr lang="en-US" altLang="ko-KR" dirty="0"/>
              <a:t>, </a:t>
            </a:r>
            <a:r>
              <a:rPr lang="ko-KR" altLang="en-US" dirty="0"/>
              <a:t>거래 승인</a:t>
            </a:r>
            <a:r>
              <a:rPr lang="en-US" altLang="ko-KR" dirty="0"/>
              <a:t>, </a:t>
            </a:r>
            <a:r>
              <a:rPr lang="ko-KR" altLang="en-US" dirty="0"/>
              <a:t>거래 거부</a:t>
            </a:r>
            <a:r>
              <a:rPr lang="en-US" altLang="ko-KR" dirty="0"/>
              <a:t>, </a:t>
            </a:r>
            <a:r>
              <a:rPr lang="ko-KR" altLang="en-US" dirty="0"/>
              <a:t>상품 배송</a:t>
            </a:r>
            <a:r>
              <a:rPr lang="en-US" altLang="ko-KR" dirty="0"/>
              <a:t>, </a:t>
            </a:r>
            <a:r>
              <a:rPr lang="ko-KR" altLang="en-US" dirty="0"/>
              <a:t>상품 포장 및 운송</a:t>
            </a:r>
            <a:r>
              <a:rPr lang="en-US" altLang="ko-KR" dirty="0"/>
              <a:t>, </a:t>
            </a:r>
            <a:r>
              <a:rPr lang="ko-KR" altLang="en-US" dirty="0"/>
              <a:t>상품 </a:t>
            </a:r>
            <a:r>
              <a:rPr lang="ko-KR" altLang="en-US" dirty="0" err="1"/>
              <a:t>재입고</a:t>
            </a:r>
            <a:r>
              <a:rPr lang="ko-KR" altLang="en-US" dirty="0"/>
              <a:t> 등의 기능을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753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9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611438" cy="43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5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262682" cy="49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포함</a:t>
            </a:r>
            <a:r>
              <a:rPr lang="en-US" altLang="ko-KR" sz="1000" dirty="0"/>
              <a:t>Include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다른 </a:t>
            </a:r>
            <a:r>
              <a:rPr lang="ko-KR" altLang="en-US" dirty="0" err="1"/>
              <a:t>유스케이스에서</a:t>
            </a:r>
            <a:r>
              <a:rPr lang="ko-KR" altLang="en-US" dirty="0"/>
              <a:t> 기존 </a:t>
            </a:r>
            <a:r>
              <a:rPr lang="ko-KR" altLang="en-US" dirty="0" err="1"/>
              <a:t>유스케이스를</a:t>
            </a:r>
            <a:r>
              <a:rPr lang="ko-KR" altLang="en-US" dirty="0"/>
              <a:t> 재사용할 수 있음을 나타냄</a:t>
            </a:r>
          </a:p>
          <a:p>
            <a:pPr lvl="2"/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확장</a:t>
            </a:r>
            <a:r>
              <a:rPr lang="en-US" altLang="ko-KR" sz="1000" dirty="0"/>
              <a:t>Extend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기존 </a:t>
            </a:r>
            <a:r>
              <a:rPr lang="ko-KR" altLang="en-US" dirty="0" err="1"/>
              <a:t>유스케이스에</a:t>
            </a:r>
            <a:r>
              <a:rPr lang="ko-KR" altLang="en-US" dirty="0"/>
              <a:t> 진행 단계를 추가하여 새로운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만들어내는 관계</a:t>
            </a:r>
          </a:p>
          <a:p>
            <a:pPr lvl="2"/>
            <a:r>
              <a:rPr lang="en-US" altLang="ko-KR" dirty="0"/>
              <a:t>(c)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사이의 일반화 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6" y="2915271"/>
            <a:ext cx="70052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94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택시 호출 </a:t>
            </a:r>
            <a:r>
              <a:rPr lang="en-US" altLang="ko-KR" dirty="0"/>
              <a:t>: </a:t>
            </a:r>
          </a:p>
          <a:p>
            <a:pPr lvl="3"/>
            <a:r>
              <a:rPr lang="ko-KR" altLang="en-US" dirty="0"/>
              <a:t>승객이 출발지와 도착지를 설정해서 택시를 호출</a:t>
            </a:r>
            <a:endParaRPr lang="en-US" altLang="ko-KR" dirty="0"/>
          </a:p>
          <a:p>
            <a:pPr lvl="3"/>
            <a:r>
              <a:rPr lang="ko-KR" altLang="en-US" dirty="0"/>
              <a:t>택시 기사는 출발지와 도착지를 확인한 후 택시 콜을 받음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승객은 택시 호출을 취소할 수 있고 택시 기사도 배차를 취소할 수 있음</a:t>
            </a:r>
            <a:endParaRPr lang="en-US" altLang="ko-KR" dirty="0"/>
          </a:p>
          <a:p>
            <a:pPr lvl="3"/>
            <a:r>
              <a:rPr lang="ko-KR" altLang="en-US" dirty="0"/>
              <a:t>택시 결제는 현금이나 신용카드를 통해 이루어짐</a:t>
            </a:r>
            <a:endParaRPr lang="en-US" altLang="ko-KR" dirty="0"/>
          </a:p>
          <a:p>
            <a:pPr lvl="2"/>
            <a:r>
              <a:rPr lang="ko-KR" altLang="en-US" dirty="0"/>
              <a:t>이용 기록 조회 </a:t>
            </a:r>
            <a:endParaRPr lang="en-US" altLang="ko-KR" dirty="0"/>
          </a:p>
          <a:p>
            <a:pPr lvl="3"/>
            <a:r>
              <a:rPr lang="ko-KR" altLang="en-US" dirty="0"/>
              <a:t>승객은 이용 기록을 조회할 수 있음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승객은 이용 기록을 통해 택시 기사명과 택시 정보에 대해 확인할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84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승객</a:t>
            </a:r>
            <a:r>
              <a:rPr lang="en-US" altLang="ko-KR" dirty="0"/>
              <a:t>, </a:t>
            </a:r>
            <a:r>
              <a:rPr lang="ko-KR" altLang="en-US" dirty="0"/>
              <a:t>택시 기사를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2505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5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택시 호출</a:t>
            </a:r>
            <a:r>
              <a:rPr lang="en-US" altLang="ko-KR" dirty="0"/>
              <a:t>, </a:t>
            </a:r>
            <a:r>
              <a:rPr lang="ko-KR" altLang="en-US" dirty="0"/>
              <a:t>호출 취소</a:t>
            </a:r>
            <a:r>
              <a:rPr lang="en-US" altLang="ko-KR" dirty="0"/>
              <a:t>, </a:t>
            </a:r>
            <a:r>
              <a:rPr lang="ko-KR" altLang="en-US" dirty="0"/>
              <a:t>이용 기록 조회</a:t>
            </a:r>
            <a:r>
              <a:rPr lang="en-US" altLang="ko-KR" dirty="0"/>
              <a:t>, </a:t>
            </a:r>
            <a:r>
              <a:rPr lang="ko-KR" altLang="en-US" dirty="0"/>
              <a:t>택시 정보 확인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현금 결제</a:t>
            </a:r>
            <a:r>
              <a:rPr lang="en-US" altLang="ko-KR" dirty="0"/>
              <a:t>, </a:t>
            </a:r>
            <a:r>
              <a:rPr lang="ko-KR" altLang="en-US" dirty="0"/>
              <a:t>신용카드 결제</a:t>
            </a:r>
            <a:r>
              <a:rPr lang="en-US" altLang="ko-KR" dirty="0"/>
              <a:t>, </a:t>
            </a:r>
            <a:r>
              <a:rPr lang="ko-KR" altLang="en-US" dirty="0"/>
              <a:t>콜 받기</a:t>
            </a:r>
            <a:r>
              <a:rPr lang="en-US" altLang="ko-KR" dirty="0"/>
              <a:t>,               </a:t>
            </a:r>
            <a:r>
              <a:rPr lang="ko-KR" altLang="en-US" dirty="0"/>
              <a:t>배차 취소를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60" y="2420888"/>
            <a:ext cx="5172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9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5576292" cy="28502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23" y="4726315"/>
            <a:ext cx="5384453" cy="16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4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99870" cy="43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9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 교육 신청 </a:t>
            </a:r>
            <a:endParaRPr lang="en-US" altLang="ko-KR" dirty="0"/>
          </a:p>
          <a:p>
            <a:pPr lvl="3"/>
            <a:r>
              <a:rPr lang="ko-KR" altLang="en-US" dirty="0"/>
              <a:t>직원은 교육과정 자동 지원을 통해 교육과정을 확인한 후 원하는 교육을 신청할 수 있음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직원이 선택하기 어려운 경우</a:t>
            </a:r>
            <a:r>
              <a:rPr lang="en-US" altLang="ko-KR" dirty="0"/>
              <a:t>, </a:t>
            </a:r>
            <a:r>
              <a:rPr lang="ko-KR" altLang="en-US" dirty="0"/>
              <a:t>교육 매니저가 교육과정을 참고하여 직원에게 가장 적합한 과정을 추천</a:t>
            </a:r>
            <a:endParaRPr lang="en-US" altLang="ko-KR" dirty="0"/>
          </a:p>
          <a:p>
            <a:pPr lvl="2"/>
            <a:r>
              <a:rPr lang="ko-KR" altLang="en-US" dirty="0"/>
              <a:t>교육과정 주문</a:t>
            </a:r>
            <a:endParaRPr lang="en-US" altLang="ko-KR" dirty="0"/>
          </a:p>
          <a:p>
            <a:pPr lvl="3"/>
            <a:r>
              <a:rPr lang="ko-KR" altLang="en-US" dirty="0"/>
              <a:t>직원이 교육을 신청</a:t>
            </a:r>
            <a:endParaRPr lang="en-US" altLang="ko-KR" dirty="0"/>
          </a:p>
          <a:p>
            <a:pPr lvl="3"/>
            <a:r>
              <a:rPr lang="ko-KR" altLang="en-US" dirty="0"/>
              <a:t>이것이 승인되면 교육 매니저는 직원이 신청한 교육과정 신청서를 외부 교육 훈련 기관에 보냄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외부 교육 훈련 기관은 교육과정 신청서를 통해 교육과정 주문을 받음</a:t>
            </a:r>
            <a:endParaRPr lang="en-US" altLang="ko-KR" dirty="0"/>
          </a:p>
          <a:p>
            <a:pPr lvl="2"/>
            <a:r>
              <a:rPr lang="ko-KR" altLang="en-US" dirty="0"/>
              <a:t>신청 취소 </a:t>
            </a:r>
            <a:endParaRPr lang="en-US" altLang="ko-KR" dirty="0"/>
          </a:p>
          <a:p>
            <a:pPr lvl="3"/>
            <a:r>
              <a:rPr lang="ko-KR" altLang="en-US" dirty="0"/>
              <a:t>직원은 신청한 교육을 취소 가능</a:t>
            </a:r>
            <a:endParaRPr lang="en-US" altLang="ko-KR" dirty="0"/>
          </a:p>
          <a:p>
            <a:pPr lvl="2"/>
            <a:r>
              <a:rPr lang="ko-KR" altLang="en-US" dirty="0"/>
              <a:t>교육 목록 유지관리 </a:t>
            </a:r>
            <a:endParaRPr lang="en-US" altLang="ko-KR" dirty="0"/>
          </a:p>
          <a:p>
            <a:pPr lvl="3"/>
            <a:r>
              <a:rPr lang="ko-KR" altLang="en-US" dirty="0"/>
              <a:t>교육 매니저는 교육 목록 자동 지원을 통해 목록을 확인한 후 교육 목록에 새로운 교육을 입력하거나                 기존 교육과정을 수정 및 삭제할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1562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직원</a:t>
            </a:r>
            <a:r>
              <a:rPr lang="en-US" altLang="ko-KR" dirty="0"/>
              <a:t>, </a:t>
            </a:r>
            <a:r>
              <a:rPr lang="ko-KR" altLang="en-US" dirty="0"/>
              <a:t>교육 매니저</a:t>
            </a:r>
            <a:r>
              <a:rPr lang="en-US" altLang="ko-KR" dirty="0"/>
              <a:t>, </a:t>
            </a:r>
            <a:r>
              <a:rPr lang="ko-KR" altLang="en-US" dirty="0"/>
              <a:t>외부 교육 훈련 기관을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4400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2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교육 신청</a:t>
            </a:r>
            <a:r>
              <a:rPr lang="en-US" altLang="ko-KR" dirty="0"/>
              <a:t>, </a:t>
            </a:r>
            <a:r>
              <a:rPr lang="ko-KR" altLang="en-US" dirty="0"/>
              <a:t>신청 취소</a:t>
            </a:r>
            <a:r>
              <a:rPr lang="en-US" altLang="ko-KR" dirty="0"/>
              <a:t>, </a:t>
            </a:r>
            <a:r>
              <a:rPr lang="ko-KR" altLang="en-US" dirty="0"/>
              <a:t>교육 목록 자동 지원</a:t>
            </a:r>
            <a:r>
              <a:rPr lang="en-US" altLang="ko-KR" dirty="0"/>
              <a:t>, </a:t>
            </a:r>
            <a:r>
              <a:rPr lang="ko-KR" altLang="en-US" dirty="0"/>
              <a:t>교육과정 주문</a:t>
            </a:r>
            <a:r>
              <a:rPr lang="en-US" altLang="ko-KR" dirty="0"/>
              <a:t>, </a:t>
            </a:r>
            <a:r>
              <a:rPr lang="ko-KR" altLang="en-US" dirty="0"/>
              <a:t>교육 목록 유지관리를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    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414587"/>
            <a:ext cx="5076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9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526956" cy="2294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67055"/>
            <a:ext cx="5306527" cy="26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66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6458297" cy="32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sz="1000" dirty="0"/>
              <a:t>Association </a:t>
            </a:r>
            <a:r>
              <a:rPr lang="ko-KR" altLang="en-US" dirty="0"/>
              <a:t>관계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액터와</a:t>
            </a:r>
            <a:r>
              <a:rPr lang="ko-KR" altLang="en-US" dirty="0"/>
              <a:t> 정보를 주고받는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설정함</a:t>
            </a:r>
            <a:endParaRPr lang="en-US" altLang="ko-KR" dirty="0"/>
          </a:p>
          <a:p>
            <a:pPr lvl="3"/>
            <a:r>
              <a:rPr lang="en-US" altLang="ko-KR" dirty="0"/>
              <a:t>―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948C059-1776-44AF-BEEB-65D0A38CA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74887"/>
            <a:ext cx="2707737" cy="100966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9DDBDFF-EFB6-45E4-B65D-E1FEBD82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80134"/>
            <a:ext cx="4320480" cy="26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2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투자 거래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 거래 관리자</a:t>
            </a:r>
            <a:endParaRPr lang="en-US" altLang="ko-KR" dirty="0"/>
          </a:p>
          <a:p>
            <a:pPr lvl="3"/>
            <a:r>
              <a:rPr lang="ko-KR" altLang="en-US" dirty="0"/>
              <a:t>투자 금액의 한도를 설정하고 회계 시스템에서 계좌를 갱신</a:t>
            </a:r>
            <a:endParaRPr lang="en-US" altLang="ko-KR" dirty="0"/>
          </a:p>
          <a:p>
            <a:pPr lvl="2"/>
            <a:r>
              <a:rPr lang="ko-KR" altLang="en-US" dirty="0"/>
              <a:t>거래자</a:t>
            </a:r>
            <a:endParaRPr lang="en-US" altLang="ko-KR" dirty="0"/>
          </a:p>
          <a:p>
            <a:pPr lvl="3"/>
            <a:r>
              <a:rPr lang="ko-KR" altLang="en-US" dirty="0"/>
              <a:t> 투자할 기업의 가치를 위험 분석하고 거래자가 결정한 가격과 기업이 결정한 가격에 따라서 평가를 내림</a:t>
            </a:r>
            <a:endParaRPr lang="en-US" altLang="ko-KR" dirty="0"/>
          </a:p>
          <a:p>
            <a:pPr lvl="3"/>
            <a:r>
              <a:rPr lang="ko-KR" altLang="en-US" dirty="0"/>
              <a:t>거래자가 투자할 가치가 있다고 생각되면 기업과 거래를 성사함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811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투자 거래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거래 관리자</a:t>
            </a:r>
            <a:r>
              <a:rPr lang="en-US" altLang="ko-KR" dirty="0"/>
              <a:t>, </a:t>
            </a:r>
            <a:r>
              <a:rPr lang="ko-KR" altLang="en-US" dirty="0"/>
              <a:t>거래자</a:t>
            </a:r>
            <a:r>
              <a:rPr lang="en-US" altLang="ko-KR" dirty="0"/>
              <a:t>, </a:t>
            </a:r>
            <a:r>
              <a:rPr lang="ko-KR" altLang="en-US" dirty="0"/>
              <a:t>회계 시스템</a:t>
            </a:r>
            <a:r>
              <a:rPr lang="en-US" altLang="ko-KR" dirty="0"/>
              <a:t>, </a:t>
            </a:r>
            <a:r>
              <a:rPr lang="ko-KR" altLang="en-US" dirty="0"/>
              <a:t>기업 등을 </a:t>
            </a:r>
            <a:r>
              <a:rPr lang="ko-KR" altLang="en-US" err="1"/>
              <a:t>액터로</a:t>
            </a:r>
            <a:r>
              <a:rPr lang="ko-KR" altLang="en-US"/>
              <a:t> </a:t>
            </a:r>
            <a:r>
              <a:rPr lang="ko-KR" altLang="en-US" smtClean="0"/>
              <a:t>추출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5553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49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한도 설정</a:t>
            </a:r>
            <a:r>
              <a:rPr lang="en-US" altLang="ko-KR" dirty="0"/>
              <a:t>, </a:t>
            </a:r>
            <a:r>
              <a:rPr lang="ko-KR" altLang="en-US" dirty="0"/>
              <a:t>위험 분석</a:t>
            </a:r>
            <a:r>
              <a:rPr lang="en-US" altLang="ko-KR" dirty="0"/>
              <a:t>, </a:t>
            </a:r>
            <a:r>
              <a:rPr lang="ko-KR" altLang="en-US" dirty="0"/>
              <a:t>가격 결정</a:t>
            </a:r>
            <a:r>
              <a:rPr lang="en-US" altLang="ko-KR" dirty="0"/>
              <a:t>, </a:t>
            </a:r>
            <a:r>
              <a:rPr lang="ko-KR" altLang="en-US" dirty="0"/>
              <a:t>거래 성사</a:t>
            </a:r>
            <a:r>
              <a:rPr lang="en-US" altLang="ko-KR" dirty="0"/>
              <a:t>, </a:t>
            </a:r>
            <a:r>
              <a:rPr lang="ko-KR" altLang="en-US" dirty="0"/>
              <a:t>계좌 갱신</a:t>
            </a:r>
            <a:r>
              <a:rPr lang="en-US" altLang="ko-KR" dirty="0"/>
              <a:t>, </a:t>
            </a:r>
            <a:r>
              <a:rPr lang="ko-KR" altLang="en-US" dirty="0"/>
              <a:t>가치 평가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409825"/>
            <a:ext cx="4564162" cy="18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0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거래 관리자는 거래자의 투자 금액 한도를 설정할 수 있음</a:t>
            </a:r>
            <a:endParaRPr lang="en-US" altLang="ko-KR" dirty="0"/>
          </a:p>
          <a:p>
            <a:pPr lvl="2"/>
            <a:r>
              <a:rPr lang="ko-KR" altLang="en-US" dirty="0"/>
              <a:t>거래자는 위험 분석과 가격 결정을 하고 거래를 성사할 수 있음</a:t>
            </a:r>
            <a:endParaRPr lang="en-US" altLang="ko-KR" dirty="0"/>
          </a:p>
          <a:p>
            <a:pPr lvl="2"/>
            <a:r>
              <a:rPr lang="ko-KR" altLang="en-US" dirty="0"/>
              <a:t>회계 시스템은 계좌를 갱신</a:t>
            </a:r>
            <a:endParaRPr lang="en-US" altLang="ko-KR" dirty="0"/>
          </a:p>
          <a:p>
            <a:pPr lvl="2"/>
            <a:r>
              <a:rPr lang="ko-KR" altLang="en-US" dirty="0"/>
              <a:t>기업은 가격을 결정하고 거래를 성사할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40968"/>
            <a:ext cx="5038899" cy="2749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293096"/>
            <a:ext cx="3294112" cy="13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6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6972449" cy="36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6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포함 관계</a:t>
            </a:r>
            <a:endParaRPr lang="en-US" altLang="ko-KR" dirty="0"/>
          </a:p>
          <a:p>
            <a:pPr lvl="2"/>
            <a:r>
              <a:rPr lang="ko-KR" altLang="en-US" dirty="0"/>
              <a:t> 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수행할 때</a:t>
            </a:r>
            <a:r>
              <a:rPr lang="en-US" altLang="ko-KR" dirty="0"/>
              <a:t>, </a:t>
            </a:r>
            <a:r>
              <a:rPr lang="ko-KR" altLang="en-US" dirty="0"/>
              <a:t>같은 기능이 있는 다른 </a:t>
            </a:r>
            <a:r>
              <a:rPr lang="ko-KR" altLang="en-US" dirty="0" err="1"/>
              <a:t>유스케이스가</a:t>
            </a:r>
            <a:r>
              <a:rPr lang="ko-KR" altLang="en-US" dirty="0"/>
              <a:t> 반드시 수행되는 관계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58E8978-FEE6-4492-A7F2-D77D75CC9050}"/>
              </a:ext>
            </a:extLst>
          </p:cNvPr>
          <p:cNvSpPr/>
          <p:nvPr/>
        </p:nvSpPr>
        <p:spPr>
          <a:xfrm>
            <a:off x="5029281" y="2304909"/>
            <a:ext cx="398575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 고객이 자판기에 동전을 투입하면 금액이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자동으로 표시 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사서가 이용자 확인과 도서 번호 입력을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거쳐 대출하고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반납 시 도서 번호 입력만 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입출고 담당자가 신제품 입고나 상품 출고를 하면 자동으로 현황 등록이 이루어진다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FC10FF7-1904-4166-B367-C8678BB2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21622"/>
            <a:ext cx="4240025" cy="330589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C21C94BC-7DF2-46A0-B832-0EF18C954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49125"/>
            <a:ext cx="3744416" cy="18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2F4A23F-18CF-422A-BD64-13AAB13F347D}"/>
              </a:ext>
            </a:extLst>
          </p:cNvPr>
          <p:cNvSpPr/>
          <p:nvPr/>
        </p:nvSpPr>
        <p:spPr>
          <a:xfrm>
            <a:off x="4308720" y="2459504"/>
            <a:ext cx="3816424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KTX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예약한 후 결과를 확인하거나 확인하지 않을 수 있는 예다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메일이 도착했으나 확인은 선택이다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결제할 때 신용카드 또는 포인트 로 결제하는 경우이다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(d)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영화를 현장에서 예매하거나 모바일로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예매하는 경우이다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9AC5997F-98FF-40E2-A540-39C970A4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9" y="2276872"/>
            <a:ext cx="3490341" cy="3522910"/>
          </a:xfrm>
          <a:prstGeom prst="rect">
            <a:avLst/>
          </a:prstGeom>
        </p:spPr>
      </p:pic>
      <p:pic>
        <p:nvPicPr>
          <p:cNvPr id="15" name="그림 14" descr="그리기, 게임이(가) 표시된 사진&#10;&#10;자동 생성된 설명">
            <a:extLst>
              <a:ext uri="{FF2B5EF4-FFF2-40B4-BE49-F238E27FC236}">
                <a16:creationId xmlns="" xmlns:a16="http://schemas.microsoft.com/office/drawing/2014/main" id="{FFBD4191-3AC2-49C8-B0E9-7DAF7477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9" y="5992083"/>
            <a:ext cx="2323274" cy="51568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A3F589BB-A7E1-4C0F-821C-20763CBC7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20" y="4701901"/>
            <a:ext cx="3964564" cy="1689571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="" xmlns:a16="http://schemas.microsoft.com/office/drawing/2014/main" id="{65B7ABE1-165B-4262-AE44-2E8D923230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ko-KR" dirty="0"/>
              <a:t>확장 관계</a:t>
            </a:r>
          </a:p>
          <a:p>
            <a:pPr lvl="2"/>
            <a:r>
              <a:rPr lang="ko-KR" altLang="ko-KR" dirty="0"/>
              <a:t>확장하는 </a:t>
            </a:r>
            <a:r>
              <a:rPr lang="ko-KR" altLang="ko-KR" dirty="0" err="1"/>
              <a:t>유스케이스는</a:t>
            </a:r>
            <a:r>
              <a:rPr lang="ko-KR" altLang="ko-KR" dirty="0"/>
              <a:t> 상위 </a:t>
            </a:r>
            <a:r>
              <a:rPr lang="ko-KR" altLang="ko-KR" dirty="0" err="1"/>
              <a:t>유스케이스로부터</a:t>
            </a:r>
            <a:r>
              <a:rPr lang="ko-KR" altLang="ko-KR" dirty="0"/>
              <a:t> 어떠한 특정 조건에 의해 수행</a:t>
            </a:r>
          </a:p>
          <a:p>
            <a:pPr lvl="2"/>
            <a:r>
              <a:rPr lang="ko-KR" altLang="ko-KR" dirty="0"/>
              <a:t>기본 </a:t>
            </a:r>
            <a:r>
              <a:rPr lang="ko-KR" altLang="ko-KR" dirty="0" err="1"/>
              <a:t>유스케이스를</a:t>
            </a:r>
            <a:r>
              <a:rPr lang="ko-KR" altLang="ko-KR" dirty="0"/>
              <a:t> 수정하지 않고 새로운 요구 사항을 추가로 표현하고자 할 때 사용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495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2579</Words>
  <Application>Microsoft Office PowerPoint</Application>
  <PresentationFormat>화면 슬라이드 쇼(4:3)</PresentationFormat>
  <Paragraphs>513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HY견명조</vt:lpstr>
      <vt:lpstr>HY헤드라인M</vt:lpstr>
      <vt:lpstr>HY엽서L</vt:lpstr>
      <vt:lpstr>Wingdings</vt:lpstr>
      <vt:lpstr>Arial</vt:lpstr>
      <vt:lpstr>맑은 고딕</vt:lpstr>
      <vt:lpstr>HY견고딕</vt:lpstr>
      <vt:lpstr>2_Office 테마</vt:lpstr>
      <vt:lpstr>PowerPoint 프레젠테이션</vt:lpstr>
      <vt:lpstr>3장. 유스케이스 다이어그램</vt:lpstr>
      <vt:lpstr>Contents</vt:lpstr>
      <vt:lpstr>01 유스케이스 다이어그램의 구성 요소와 표현</vt:lpstr>
      <vt:lpstr>02 유스케이스 다이어그램의 관계</vt:lpstr>
      <vt:lpstr>01 유스케이스 다이어그램의 구성 요소와 표현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02 유스케이스 다이어그램의 관계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03 유스케이스 다이어그램의 단계별 모델링 : 깨비책방 관리 시스템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273</cp:revision>
  <dcterms:created xsi:type="dcterms:W3CDTF">2006-10-05T04:04:58Z</dcterms:created>
  <dcterms:modified xsi:type="dcterms:W3CDTF">2020-02-03T03:24:01Z</dcterms:modified>
</cp:coreProperties>
</file>