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54" r:id="rId42"/>
  </p:sldMasterIdLst>
  <p:handoutMasterIdLst>
    <p:handoutMasterId r:id="rId44"/>
  </p:handout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0175"/>
    <p:restoredTop sz="94671"/>
  </p:normalViewPr>
  <p:slideViewPr>
    <p:cSldViewPr>
      <p:cViewPr varScale="1">
        <p:scale>
          <a:sx n="122" d="100"/>
          <a:sy n="122" d="100"/>
        </p:scale>
        <p:origin x="1877" y="96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79"/>
        <p:guide pos="2159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slide" Target="slides/slide11.xml"  /><Relationship Id="rId12" Type="http://schemas.openxmlformats.org/officeDocument/2006/relationships/slide" Target="slides/slide12.xml"  /><Relationship Id="rId13" Type="http://schemas.openxmlformats.org/officeDocument/2006/relationships/slide" Target="slides/slide13.xml"  /><Relationship Id="rId14" Type="http://schemas.openxmlformats.org/officeDocument/2006/relationships/slide" Target="slides/slide14.xml"  /><Relationship Id="rId15" Type="http://schemas.openxmlformats.org/officeDocument/2006/relationships/slide" Target="slides/slide15.xml"  /><Relationship Id="rId16" Type="http://schemas.openxmlformats.org/officeDocument/2006/relationships/slide" Target="slides/slide16.xml"  /><Relationship Id="rId17" Type="http://schemas.openxmlformats.org/officeDocument/2006/relationships/slide" Target="slides/slide17.xml"  /><Relationship Id="rId18" Type="http://schemas.openxmlformats.org/officeDocument/2006/relationships/slide" Target="slides/slide18.xml"  /><Relationship Id="rId19" Type="http://schemas.openxmlformats.org/officeDocument/2006/relationships/slide" Target="slides/slide19.xml"  /><Relationship Id="rId2" Type="http://schemas.openxmlformats.org/officeDocument/2006/relationships/slide" Target="slides/slide2.xml"  /><Relationship Id="rId20" Type="http://schemas.openxmlformats.org/officeDocument/2006/relationships/slide" Target="slides/slide20.xml"  /><Relationship Id="rId21" Type="http://schemas.openxmlformats.org/officeDocument/2006/relationships/slide" Target="slides/slide21.xml"  /><Relationship Id="rId22" Type="http://schemas.openxmlformats.org/officeDocument/2006/relationships/slide" Target="slides/slide22.xml"  /><Relationship Id="rId23" Type="http://schemas.openxmlformats.org/officeDocument/2006/relationships/slide" Target="slides/slide23.xml"  /><Relationship Id="rId24" Type="http://schemas.openxmlformats.org/officeDocument/2006/relationships/slide" Target="slides/slide24.xml"  /><Relationship Id="rId25" Type="http://schemas.openxmlformats.org/officeDocument/2006/relationships/slide" Target="slides/slide25.xml"  /><Relationship Id="rId26" Type="http://schemas.openxmlformats.org/officeDocument/2006/relationships/slide" Target="slides/slide26.xml"  /><Relationship Id="rId27" Type="http://schemas.openxmlformats.org/officeDocument/2006/relationships/slide" Target="slides/slide27.xml"  /><Relationship Id="rId28" Type="http://schemas.openxmlformats.org/officeDocument/2006/relationships/slide" Target="slides/slide28.xml"  /><Relationship Id="rId29" Type="http://schemas.openxmlformats.org/officeDocument/2006/relationships/slide" Target="slides/slide29.xml"  /><Relationship Id="rId3" Type="http://schemas.openxmlformats.org/officeDocument/2006/relationships/slide" Target="slides/slide3.xml"  /><Relationship Id="rId30" Type="http://schemas.openxmlformats.org/officeDocument/2006/relationships/slide" Target="slides/slide30.xml"  /><Relationship Id="rId31" Type="http://schemas.openxmlformats.org/officeDocument/2006/relationships/slide" Target="slides/slide31.xml"  /><Relationship Id="rId32" Type="http://schemas.openxmlformats.org/officeDocument/2006/relationships/slide" Target="slides/slide32.xml"  /><Relationship Id="rId33" Type="http://schemas.openxmlformats.org/officeDocument/2006/relationships/slide" Target="slides/slide33.xml"  /><Relationship Id="rId34" Type="http://schemas.openxmlformats.org/officeDocument/2006/relationships/slide" Target="slides/slide34.xml"  /><Relationship Id="rId35" Type="http://schemas.openxmlformats.org/officeDocument/2006/relationships/slide" Target="slides/slide35.xml"  /><Relationship Id="rId36" Type="http://schemas.openxmlformats.org/officeDocument/2006/relationships/slide" Target="slides/slide36.xml"  /><Relationship Id="rId37" Type="http://schemas.openxmlformats.org/officeDocument/2006/relationships/slide" Target="slides/slide37.xml"  /><Relationship Id="rId38" Type="http://schemas.openxmlformats.org/officeDocument/2006/relationships/slide" Target="slides/slide38.xml"  /><Relationship Id="rId39" Type="http://schemas.openxmlformats.org/officeDocument/2006/relationships/slide" Target="slides/slide39.xml"  /><Relationship Id="rId4" Type="http://schemas.openxmlformats.org/officeDocument/2006/relationships/slide" Target="slides/slide4.xml"  /><Relationship Id="rId40" Type="http://schemas.openxmlformats.org/officeDocument/2006/relationships/presProps" Target="presProps.xml"  /><Relationship Id="rId41" Type="http://schemas.openxmlformats.org/officeDocument/2006/relationships/viewProps" Target="viewProps.xml"  /><Relationship Id="rId42" Type="http://schemas.openxmlformats.org/officeDocument/2006/relationships/slideMaster" Target="slideMasters/slideMaster1.xml"  /><Relationship Id="rId43" Type="http://schemas.openxmlformats.org/officeDocument/2006/relationships/theme" Target="theme/theme1.xml"  /><Relationship Id="rId44" Type="http://schemas.openxmlformats.org/officeDocument/2006/relationships/handoutMaster" Target="handoutMasters/handoutMaster1.xml"  /><Relationship Id="rId45" Type="http://schemas.openxmlformats.org/officeDocument/2006/relationships/tableStyles" Target="tableStyles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slide" Target="slides/slide9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/>
            <a:fld id="{5C9BBE25-1181-4C43-B3E8-9A672AB42AD3}" type="datetimeFigureOut">
              <a:rPr lang="ko-KR" altLang="en-US"/>
              <a:pPr/>
              <a:t>2021-05-30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22D4FE1A-607B-4D11-88C0-1D39C9D1510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tags" Target="../tags/tag1.xml"  /><Relationship Id="rId2" Type="http://schemas.openxmlformats.org/officeDocument/2006/relationships/tags" Target="../tags/tag2.xml"  /><Relationship Id="rId3" Type="http://schemas.openxmlformats.org/officeDocument/2006/relationships/tags" Target="../tags/tag3.xml"  /><Relationship Id="rId4" Type="http://schemas.openxmlformats.org/officeDocument/2006/relationships/tags" Target="../tags/tag4.xml"  /><Relationship Id="rId5" Type="http://schemas.openxmlformats.org/officeDocument/2006/relationships/tags" Target="../tags/tag5.xml"  /><Relationship Id="rId6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bg>
      <p:bgPr>
        <a:solidFill>
          <a:srgbClr val="F6DF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3"/>
          <p:cNvSpPr>
            <a:spLocks noGrp="1"/>
          </p:cNvSpPr>
          <p:nvPr>
            <p:ph type="title"/>
          </p:nvPr>
        </p:nvSpPr>
        <p:spPr>
          <a:xfrm>
            <a:off x="399085" y="5301208"/>
            <a:ext cx="8277371" cy="1125853"/>
          </a:xfrm>
        </p:spPr>
        <p:txBody>
          <a:bodyPr/>
          <a:lstStyle>
            <a:lvl1pPr algn="ctr">
              <a:defRPr sz="4000" b="0">
                <a:solidFill>
                  <a:srgbClr val="3F2E1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467544" y="260648"/>
            <a:ext cx="8594296" cy="5149066"/>
            <a:chOff x="467544" y="260648"/>
            <a:chExt cx="8594296" cy="5149066"/>
          </a:xfrm>
        </p:grpSpPr>
        <p:pic>
          <p:nvPicPr>
            <p:cNvPr id="7" name="그림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flipH="1">
              <a:off x="3826576" y="2708920"/>
              <a:ext cx="5235264" cy="270079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 userDrawn="1"/>
          </p:nvPicPr>
          <p:blipFill rotWithShape="1">
            <a:blip r:embed="rId3"/>
            <a:srcRect r="6662"/>
            <a:stretch/>
          </p:blipFill>
          <p:spPr>
            <a:xfrm>
              <a:off x="467544" y="260648"/>
              <a:ext cx="3456384" cy="3024335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 userDrawn="1"/>
          </p:nvSpPr>
          <p:spPr>
            <a:xfrm>
              <a:off x="5364088" y="4614155"/>
              <a:ext cx="1939500" cy="612069"/>
            </a:xfrm>
            <a:prstGeom prst="rect">
              <a:avLst/>
            </a:prstGeom>
            <a:solidFill>
              <a:srgbClr val="F6D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7095424" y="2597931"/>
              <a:ext cx="1939500" cy="612069"/>
            </a:xfrm>
            <a:prstGeom prst="rect">
              <a:avLst/>
            </a:prstGeom>
            <a:solidFill>
              <a:srgbClr val="F6D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397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487E7D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/39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3470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6D5269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/39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8323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/39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5"/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78317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2_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/>
            <a:fld id="{4B2FD9B6-DC5A-4644-B01F-335E6DD2CDD1}" type="datetimeFigureOut">
              <a:rPr lang="ko-KR" altLang="en-US"/>
              <a:pPr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/>
            <a:fld id="{6BC740F2-65F4-46F1-8462-F5CEAE10BBF6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0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1.jpeg"  /><Relationship Id="rId3" Type="http://schemas.openxmlformats.org/officeDocument/2006/relationships/image" Target="../media/image12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3.jpeg"  /><Relationship Id="rId3" Type="http://schemas.openxmlformats.org/officeDocument/2006/relationships/image" Target="../media/image14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5.jpeg"  /><Relationship Id="rId3" Type="http://schemas.openxmlformats.org/officeDocument/2006/relationships/image" Target="../media/image16.jpeg"  /><Relationship Id="rId4" Type="http://schemas.openxmlformats.org/officeDocument/2006/relationships/image" Target="../media/image17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8.jpeg"  /><Relationship Id="rId3" Type="http://schemas.openxmlformats.org/officeDocument/2006/relationships/image" Target="../media/image19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0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1.jpeg"  /><Relationship Id="rId3" Type="http://schemas.openxmlformats.org/officeDocument/2006/relationships/image" Target="../media/image22.jpeg"  /><Relationship Id="rId4" Type="http://schemas.openxmlformats.org/officeDocument/2006/relationships/image" Target="../media/image23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4.jpeg"  /><Relationship Id="rId3" Type="http://schemas.openxmlformats.org/officeDocument/2006/relationships/image" Target="../media/image25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6.jpeg"  /><Relationship Id="rId3" Type="http://schemas.openxmlformats.org/officeDocument/2006/relationships/image" Target="../media/image27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8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9.jpeg"  /><Relationship Id="rId3" Type="http://schemas.openxmlformats.org/officeDocument/2006/relationships/image" Target="../media/image30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1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2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3.jpeg"  /><Relationship Id="rId3" Type="http://schemas.openxmlformats.org/officeDocument/2006/relationships/image" Target="../media/image34.jpe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5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6.jpeg"  /><Relationship Id="rId3" Type="http://schemas.openxmlformats.org/officeDocument/2006/relationships/image" Target="../media/image37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8.jpeg"  /><Relationship Id="rId3" Type="http://schemas.openxmlformats.org/officeDocument/2006/relationships/image" Target="../media/image39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0.jpeg"  /><Relationship Id="rId3" Type="http://schemas.openxmlformats.org/officeDocument/2006/relationships/image" Target="../media/image41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2.jpeg"  /><Relationship Id="rId3" Type="http://schemas.openxmlformats.org/officeDocument/2006/relationships/image" Target="../media/image43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4.jpeg"  /><Relationship Id="rId3" Type="http://schemas.openxmlformats.org/officeDocument/2006/relationships/image" Target="../media/image45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6.jpeg"  /><Relationship Id="rId3" Type="http://schemas.openxmlformats.org/officeDocument/2006/relationships/image" Target="../media/image47.jpe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8.jpe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9.jpe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0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1.jpe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2.jpeg"  /><Relationship Id="rId3" Type="http://schemas.openxmlformats.org/officeDocument/2006/relationships/image" Target="../media/image53.jpeg"  /><Relationship Id="rId4" Type="http://schemas.openxmlformats.org/officeDocument/2006/relationships/image" Target="../media/image54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5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6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7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9a5f3a"/>
              </a:solidFill>
              <a:latin typeface="맑은 고딕"/>
              <a:ea typeface="맑은 고딕"/>
              <a:cs typeface="+mj-cs"/>
            </a:endParaRPr>
          </a:p>
        </p:txBody>
      </p:sp>
      <p:pic>
        <p:nvPicPr>
          <p:cNvPr id="3" name="그림 29" descr="쿡북로고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" name="TextBox 6"/>
          <p:cNvSpPr txBox="1">
            <a:spLocks noChangeArrowheads="1"/>
          </p:cNvSpPr>
          <p:nvPr/>
        </p:nvSpPr>
        <p:spPr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1200">
                <a:latin typeface="HY견고딕"/>
                <a:ea typeface="HY견고딕"/>
              </a:rPr>
              <a:t>객체 지향 설계와 분석을 위한 </a:t>
            </a:r>
            <a:r>
              <a:rPr lang="en-US" altLang="ko-KR" sz="1800">
                <a:latin typeface="HY견고딕"/>
                <a:ea typeface="HY견고딕"/>
              </a:rPr>
              <a:t>UML </a:t>
            </a:r>
            <a:r>
              <a:rPr lang="ko-KR" altLang="en-US" sz="1800">
                <a:latin typeface="HY견고딕"/>
                <a:ea typeface="HY견고딕"/>
              </a:rPr>
              <a:t>기초와 응용</a:t>
            </a:r>
            <a:endParaRPr lang="de-DE" altLang="ko-KR" sz="1200" b="0">
              <a:solidFill>
                <a:srgbClr val="0070c0"/>
              </a:solidFill>
              <a:latin typeface="HY견고딕"/>
              <a:ea typeface="HY견고딕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612453" y="1700213"/>
            <a:ext cx="7991475" cy="11553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spcBef>
                <a:spcPct val="0"/>
              </a:spcBef>
              <a:spcAft>
                <a:spcPct val="0"/>
              </a:spcAft>
            </a:pPr>
            <a:endParaRPr lang="en-US" altLang="ko-KR" sz="1000">
              <a:solidFill>
                <a:srgbClr val="222222"/>
              </a:solidFill>
              <a:ea typeface="맑은 고딕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>
                <a:solidFill>
                  <a:srgbClr val="ff0000"/>
                </a:solidFill>
                <a:ea typeface="맑은 고딕"/>
              </a:rPr>
              <a:t>[</a:t>
            </a:r>
            <a:r>
              <a:rPr lang="ko-KR" altLang="en-US" sz="1400" b="1">
                <a:solidFill>
                  <a:srgbClr val="ff0000"/>
                </a:solidFill>
                <a:ea typeface="맑은 고딕"/>
              </a:rPr>
              <a:t>강의교안 이용 안내</a:t>
            </a:r>
            <a:r>
              <a:rPr lang="en-US" altLang="ko-KR" sz="1400" b="1">
                <a:solidFill>
                  <a:srgbClr val="ff0000"/>
                </a:solidFill>
                <a:ea typeface="맑은 고딕"/>
              </a:rPr>
              <a:t>]</a:t>
            </a:r>
            <a:endParaRPr lang="en-US" altLang="ko-KR" sz="1400" b="1">
              <a:solidFill>
                <a:srgbClr val="ff0000"/>
              </a:solidFill>
              <a:ea typeface="맑은 고딕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ko-KR" sz="1000">
              <a:ea typeface="맑은 고딕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ko-KR" altLang="en-US" sz="1000">
                <a:ea typeface="맑은 고딕"/>
              </a:rPr>
              <a:t>본 강의교안의 저작권은 한빛아카데미㈜에 있습니다</a:t>
            </a:r>
            <a:r>
              <a:rPr lang="en-US" altLang="ko-KR" sz="1000">
                <a:ea typeface="맑은 고딕"/>
              </a:rPr>
              <a:t>.</a:t>
            </a:r>
            <a:r>
              <a:rPr lang="ko-KR" altLang="en-US" sz="1000">
                <a:solidFill>
                  <a:srgbClr val="222222"/>
                </a:solidFill>
                <a:ea typeface="맑은 고딕"/>
              </a:rPr>
              <a:t> </a:t>
            </a:r>
            <a:endParaRPr lang="ko-KR" altLang="en-US" sz="1000">
              <a:solidFill>
                <a:srgbClr val="222222"/>
              </a:solidFill>
              <a:ea typeface="맑은 고딕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ko-KR" altLang="en-US" sz="1000">
                <a:solidFill>
                  <a:srgbClr val="222222"/>
                </a:solidFill>
                <a:ea typeface="맑은 고딕"/>
              </a:rPr>
              <a:t>이 자료는 강의 보조자료로 제공되는 것으로 무단으로 전제하거나 배포하는 것을 금합니다</a:t>
            </a:r>
            <a:r>
              <a:rPr lang="en-US" altLang="ko-KR" sz="1000" u="sng">
                <a:solidFill>
                  <a:srgbClr val="222222"/>
                </a:solidFill>
                <a:ea typeface="맑은 고딕"/>
              </a:rPr>
              <a:t>.</a:t>
            </a:r>
            <a:endParaRPr lang="en-US" altLang="ko-KR" sz="1000" u="sng">
              <a:solidFill>
                <a:srgbClr val="222222"/>
              </a:solidFill>
              <a:ea typeface="맑은 고딕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00">
              <a:ea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1. </a:t>
            </a:r>
            <a:r>
              <a:rPr lang="ko-KR" altLang="en-US"/>
              <a:t>클래스 다이어그램의 구성요소와 표현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클래스 추출</a:t>
            </a:r>
            <a:endParaRPr lang="ko-KR" altLang="en-US"/>
          </a:p>
          <a:p>
            <a:pPr lvl="1"/>
            <a:r>
              <a:rPr lang="ko-KR" altLang="en-US"/>
              <a:t>명사는 클래스나 속성</a:t>
            </a:r>
            <a:r>
              <a:rPr lang="en-US" altLang="ko-KR"/>
              <a:t>,</a:t>
            </a:r>
            <a:r>
              <a:rPr lang="ko-KR" altLang="en-US"/>
              <a:t> 동사는 메서드</a:t>
            </a:r>
            <a:endParaRPr lang="ko-KR" altLang="en-US"/>
          </a:p>
          <a:p>
            <a:pPr lvl="2"/>
            <a:r>
              <a:rPr lang="ko-KR" altLang="en-US"/>
              <a:t>명세서를 통한 클래스 추출 </a:t>
            </a:r>
            <a:endParaRPr lang="ko-KR" altLang="en-US"/>
          </a:p>
          <a:p>
            <a:pPr lvl="3"/>
            <a:r>
              <a:rPr lang="ko-KR" altLang="en-US"/>
              <a:t>배구 선수</a:t>
            </a:r>
            <a:r>
              <a:rPr lang="en-US" altLang="ko-KR"/>
              <a:t>, </a:t>
            </a:r>
            <a:r>
              <a:rPr lang="ko-KR" altLang="en-US"/>
              <a:t>점수</a:t>
            </a:r>
            <a:r>
              <a:rPr lang="en-US" altLang="ko-KR"/>
              <a:t>, </a:t>
            </a:r>
            <a:r>
              <a:rPr lang="ko-KR" altLang="en-US"/>
              <a:t>세트</a:t>
            </a:r>
            <a:r>
              <a:rPr lang="en-US" altLang="ko-KR"/>
              <a:t>, </a:t>
            </a:r>
            <a:r>
              <a:rPr lang="ko-KR" altLang="en-US"/>
              <a:t>경기</a:t>
            </a:r>
            <a:r>
              <a:rPr lang="en-US" altLang="ko-KR"/>
              <a:t>, </a:t>
            </a:r>
            <a:r>
              <a:rPr lang="ko-KR" altLang="en-US"/>
              <a:t>리베로</a:t>
            </a:r>
            <a:r>
              <a:rPr lang="en-US" altLang="ko-KR"/>
              <a:t>, </a:t>
            </a:r>
            <a:r>
              <a:rPr lang="ko-KR" altLang="en-US"/>
              <a:t>센터</a:t>
            </a:r>
            <a:r>
              <a:rPr lang="en-US" altLang="ko-KR"/>
              <a:t>, </a:t>
            </a:r>
            <a:r>
              <a:rPr lang="ko-KR" altLang="en-US"/>
              <a:t>공격수</a:t>
            </a:r>
            <a:endParaRPr lang="ko-KR" altLang="en-US"/>
          </a:p>
          <a:p>
            <a:pPr lvl="2"/>
            <a:r>
              <a:rPr lang="ko-KR" altLang="en-US"/>
              <a:t>명세서를 통한 메서드 추출 </a:t>
            </a:r>
            <a:endParaRPr lang="ko-KR" altLang="en-US"/>
          </a:p>
          <a:p>
            <a:pPr lvl="3"/>
            <a:r>
              <a:rPr lang="ko-KR" altLang="en-US"/>
              <a:t>토스</a:t>
            </a:r>
            <a:r>
              <a:rPr lang="en-US" altLang="ko-KR"/>
              <a:t>, </a:t>
            </a:r>
            <a:r>
              <a:rPr lang="ko-KR" altLang="en-US"/>
              <a:t>스파이크</a:t>
            </a:r>
            <a:r>
              <a:rPr lang="en-US" altLang="ko-KR"/>
              <a:t>, </a:t>
            </a:r>
            <a:r>
              <a:rPr lang="ko-KR" altLang="en-US"/>
              <a:t>리시브</a:t>
            </a:r>
            <a:r>
              <a:rPr lang="en-US" altLang="ko-KR"/>
              <a:t>, </a:t>
            </a:r>
            <a:r>
              <a:rPr lang="ko-KR" altLang="en-US"/>
              <a:t>이긴다</a:t>
            </a:r>
            <a:r>
              <a:rPr lang="en-US" altLang="ko-KR"/>
              <a:t>, </a:t>
            </a:r>
            <a:r>
              <a:rPr lang="ko-KR" altLang="en-US"/>
              <a:t>진다</a:t>
            </a:r>
            <a:r>
              <a:rPr lang="en-US" altLang="ko-KR"/>
              <a:t>, </a:t>
            </a:r>
            <a:r>
              <a:rPr lang="ko-KR" altLang="en-US"/>
              <a:t>올라간다</a:t>
            </a:r>
            <a:endParaRPr lang="ko-KR" altLang="en-US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2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 rot="0">
            <a:off x="1547664" y="2765829"/>
            <a:ext cx="5686869" cy="4040385"/>
            <a:chOff x="1547664" y="2765829"/>
            <a:chExt cx="5686869" cy="4040385"/>
          </a:xfrm>
        </p:grpSpPr>
        <p:pic>
          <p:nvPicPr>
            <p:cNvPr id="5" name="그림 4" descr="스크린샷이(가) 표시된 사진  자동 생성된 설명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1547664" y="2765829"/>
              <a:ext cx="5686869" cy="4040385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800200" y="3816456"/>
              <a:ext cx="936000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맑은 고딕"/>
                  <a:ea typeface="맑은 고딕"/>
                  <a:cs typeface="+mj-cs"/>
                </a:rPr>
                <a:t>libero</a:t>
              </a:r>
              <a:endParaRPr lang="en-US" altLang="ko-KR" sz="1200">
                <a:solidFill>
                  <a:schemeClr val="tx1"/>
                </a:solidFill>
                <a:latin typeface="맑은 고딕"/>
                <a:ea typeface="맑은 고딕"/>
                <a:cs typeface="+mj-c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2. </a:t>
            </a:r>
            <a:r>
              <a:rPr lang="ko-KR" altLang="en-US"/>
              <a:t>클래스 사이의 관계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연관 관계</a:t>
            </a:r>
            <a:endParaRPr lang="ko-KR" altLang="en-US"/>
          </a:p>
          <a:p>
            <a:pPr lvl="1"/>
            <a:r>
              <a:rPr lang="ko-KR" altLang="en-US"/>
              <a:t>연관 관계는 클래스 간에 서로 개념적으로 연결된 선으로 표현</a:t>
            </a:r>
            <a:endParaRPr lang="ko-KR" altLang="en-US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각 클래스에는 각각의 역할 </a:t>
            </a:r>
            <a:r>
              <a:rPr lang="en-US" altLang="ko-KR" sz="1200"/>
              <a:t>role</a:t>
            </a:r>
            <a:r>
              <a:rPr lang="ko-KR" altLang="en-US"/>
              <a:t>이 존재</a:t>
            </a:r>
            <a:endParaRPr lang="ko-KR" altLang="en-US"/>
          </a:p>
          <a:p>
            <a:pPr lvl="1"/>
            <a:r>
              <a:rPr lang="ko-KR" altLang="en-US"/>
              <a:t>선수와 팀의 역할은 각각 피고용인 </a:t>
            </a:r>
            <a:r>
              <a:rPr lang="en-US" altLang="ko-KR" sz="1200"/>
              <a:t>Employee</a:t>
            </a:r>
            <a:r>
              <a:rPr lang="ko-KR" altLang="en-US"/>
              <a:t>과 고용인 </a:t>
            </a:r>
            <a:r>
              <a:rPr lang="en-US" altLang="ko-KR" sz="1200"/>
              <a:t>Employer</a:t>
            </a:r>
            <a:endParaRPr lang="en-US" altLang="ko-KR" sz="1200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2"/>
            <a:endParaRPr lang="ko-KR" altLang="en-US"/>
          </a:p>
        </p:txBody>
      </p:sp>
      <p:pic>
        <p:nvPicPr>
          <p:cNvPr id="6" name="그림 5" descr="스크린샷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83568" y="1772816"/>
            <a:ext cx="4502252" cy="1404492"/>
          </a:xfrm>
          <a:prstGeom prst="rect">
            <a:avLst/>
          </a:prstGeom>
        </p:spPr>
      </p:pic>
      <p:pic>
        <p:nvPicPr>
          <p:cNvPr id="8" name="그림 7" descr="스크린샷이(가) 표시된 사진  자동 생성된 설명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663547" y="4509120"/>
            <a:ext cx="4535066" cy="14438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860032" y="3645024"/>
            <a:ext cx="3902098" cy="28803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2. </a:t>
            </a:r>
            <a:r>
              <a:rPr lang="ko-KR" altLang="en-US"/>
              <a:t>클래스 사이의 관계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연관 관계</a:t>
            </a:r>
            <a:endParaRPr lang="ko-KR" altLang="en-US"/>
          </a:p>
          <a:p>
            <a:pPr lvl="2"/>
            <a:r>
              <a:rPr lang="ko-KR" altLang="en-US"/>
              <a:t>하나의 클래스는 여러 개의 클래스와 연관 관계를</a:t>
            </a:r>
            <a:endParaRPr lang="ko-KR" altLang="en-US"/>
          </a:p>
          <a:p>
            <a:pPr marL="534987" lvl="2" indent="0">
              <a:buNone/>
            </a:pPr>
            <a:r>
              <a:rPr lang="en-US" altLang="ko-KR"/>
              <a:t>  </a:t>
            </a:r>
            <a:r>
              <a:rPr lang="ko-KR" altLang="en-US"/>
              <a:t> 가질 수 있음</a:t>
            </a:r>
            <a:endParaRPr lang="ko-KR" altLang="en-US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marL="357188" lvl="1" indent="0">
              <a:buNone/>
            </a:pPr>
            <a:endParaRPr lang="en-US" altLang="ko-KR"/>
          </a:p>
          <a:p>
            <a:pPr lvl="2"/>
            <a:r>
              <a:rPr lang="ko-KR" altLang="en-US"/>
              <a:t>그림 </a:t>
            </a:r>
            <a:r>
              <a:rPr lang="en-US" altLang="ko-KR"/>
              <a:t>(a)</a:t>
            </a:r>
            <a:endParaRPr lang="en-US" altLang="ko-KR"/>
          </a:p>
          <a:p>
            <a:pPr lvl="3"/>
            <a:r>
              <a:rPr lang="ko-KR" altLang="en-US"/>
              <a:t> 사원과 회사가 서로 연관 관계로 연결될 수 있음</a:t>
            </a:r>
            <a:endParaRPr lang="ko-KR" altLang="en-US"/>
          </a:p>
          <a:p>
            <a:pPr lvl="2"/>
            <a:r>
              <a:rPr lang="ko-KR" altLang="en-US"/>
              <a:t>그림 </a:t>
            </a:r>
            <a:r>
              <a:rPr lang="en-US" altLang="ko-KR"/>
              <a:t>(b)</a:t>
            </a:r>
            <a:endParaRPr lang="en-US" altLang="ko-KR"/>
          </a:p>
          <a:p>
            <a:pPr lvl="3"/>
            <a:r>
              <a:rPr lang="ko-KR" altLang="en-US"/>
              <a:t>학생</a:t>
            </a:r>
            <a:r>
              <a:rPr lang="en-US" altLang="ko-KR"/>
              <a:t>, </a:t>
            </a:r>
            <a:r>
              <a:rPr lang="ko-KR" altLang="en-US"/>
              <a:t>교사</a:t>
            </a:r>
            <a:r>
              <a:rPr lang="en-US" altLang="ko-KR"/>
              <a:t>, </a:t>
            </a:r>
            <a:r>
              <a:rPr lang="ko-KR" altLang="en-US"/>
              <a:t>학교가 각각 다른 두 개체와 연관 관계에 놓임</a:t>
            </a:r>
            <a:endParaRPr lang="ko-KR" altLang="en-US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marL="534987" lvl="2" indent="0">
              <a:buNone/>
            </a:pPr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2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5436096" y="1190916"/>
            <a:ext cx="3384376" cy="236858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2. </a:t>
            </a:r>
            <a:r>
              <a:rPr lang="ko-KR" altLang="en-US"/>
              <a:t>클래스 사이의 관계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연관 관계의 다중성</a:t>
            </a:r>
            <a:endParaRPr lang="ko-KR" altLang="en-US"/>
          </a:p>
          <a:p>
            <a:pPr lvl="1"/>
            <a:r>
              <a:rPr lang="ko-KR" altLang="en-US"/>
              <a:t>다중성</a:t>
            </a:r>
            <a:r>
              <a:rPr lang="en-US" altLang="ko-KR" sz="1200"/>
              <a:t>multiplicity</a:t>
            </a:r>
            <a:endParaRPr lang="en-US" altLang="ko-KR" sz="1200"/>
          </a:p>
          <a:p>
            <a:pPr lvl="2"/>
            <a:r>
              <a:rPr lang="ko-KR" altLang="en-US"/>
              <a:t>클래스 사이에 연관 관계를 맺는 객체의 수가 </a:t>
            </a:r>
            <a:r>
              <a:rPr lang="en-US" altLang="ko-KR"/>
              <a:t>1</a:t>
            </a:r>
            <a:r>
              <a:rPr lang="ko-KR" altLang="en-US"/>
              <a:t>개 이상인 경우</a:t>
            </a:r>
            <a:endParaRPr lang="ko-KR" altLang="en-US"/>
          </a:p>
          <a:p>
            <a:pPr lvl="2"/>
            <a:r>
              <a:rPr lang="ko-KR" altLang="en-US"/>
              <a:t>팀 쪽에 붙은 </a:t>
            </a:r>
            <a:r>
              <a:rPr lang="en-US" altLang="ko-KR"/>
              <a:t>1</a:t>
            </a:r>
            <a:r>
              <a:rPr lang="ko-KR" altLang="en-US"/>
              <a:t>은 기본값이므로 표현하지 않아도 무방</a:t>
            </a:r>
            <a:endParaRPr lang="ko-KR" altLang="en-US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marL="534987" lvl="2" indent="0">
              <a:buNone/>
            </a:pPr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2"/>
            <a:endParaRPr lang="ko-KR" altLang="en-US"/>
          </a:p>
        </p:txBody>
      </p:sp>
      <p:pic>
        <p:nvPicPr>
          <p:cNvPr id="6" name="그림 5" descr="스크린샷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95536" y="3185346"/>
            <a:ext cx="3528392" cy="1107750"/>
          </a:xfrm>
          <a:prstGeom prst="rect">
            <a:avLst/>
          </a:prstGeom>
        </p:spPr>
      </p:pic>
      <p:pic>
        <p:nvPicPr>
          <p:cNvPr id="8" name="그림 7" descr="스크린샷이(가) 표시된 사진  자동 생성된 설명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395536" y="4293096"/>
            <a:ext cx="3528392" cy="1068358"/>
          </a:xfrm>
          <a:prstGeom prst="rect">
            <a:avLst/>
          </a:prstGeom>
        </p:spPr>
      </p:pic>
      <p:pic>
        <p:nvPicPr>
          <p:cNvPr id="11" name="그림 10" descr="스크린샷이(가) 표시된 사진  자동 생성된 설명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4111947" y="2852936"/>
            <a:ext cx="4522606" cy="300041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2. </a:t>
            </a:r>
            <a:r>
              <a:rPr lang="ko-KR" altLang="en-US"/>
              <a:t>클래스 사이의 관계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집합 관계의 복합 관계</a:t>
            </a:r>
            <a:endParaRPr lang="ko-KR" altLang="en-US"/>
          </a:p>
          <a:p>
            <a:pPr lvl="1"/>
            <a:r>
              <a:rPr lang="ko-KR" altLang="en-US"/>
              <a:t>집합 관계와 복합 관계는 연관관계에 포함</a:t>
            </a:r>
            <a:endParaRPr lang="ko-KR" altLang="en-US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marL="357188" lvl="1" indent="0">
              <a:buNone/>
            </a:pPr>
            <a:endParaRPr lang="en-US" altLang="ko-KR"/>
          </a:p>
          <a:p>
            <a:pPr lvl="1"/>
            <a:r>
              <a:rPr lang="ko-KR" altLang="en-US"/>
              <a:t>집합 관계는 하나의 객체가 독립적인 객체 여러 개로 구성되는 경우</a:t>
            </a:r>
            <a:endParaRPr lang="ko-KR" altLang="en-US"/>
          </a:p>
          <a:p>
            <a:pPr lvl="1"/>
            <a:r>
              <a:rPr lang="ko-KR" altLang="en-US"/>
              <a:t>복합 관계는 집합 관계보다 좀더 더 강한 관계로 구성되는 경우</a:t>
            </a:r>
            <a:endParaRPr lang="ko-KR" altLang="en-US"/>
          </a:p>
          <a:p>
            <a:pPr lvl="1"/>
            <a:r>
              <a:rPr lang="ko-KR" altLang="en-US"/>
              <a:t>복합 관계는 단독 사용이 불가능하며 반드시 슈퍼 클래스와 함께 사용</a:t>
            </a:r>
            <a:endParaRPr lang="ko-KR" altLang="en-US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marL="534987" lvl="2" indent="0">
              <a:buNone/>
            </a:pPr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2"/>
            <a:endParaRPr lang="ko-KR" altLang="en-US"/>
          </a:p>
        </p:txBody>
      </p:sp>
      <p:pic>
        <p:nvPicPr>
          <p:cNvPr id="5" name="그림 4" descr="스크린샷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763688" y="1556792"/>
            <a:ext cx="4394503" cy="17929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619672" y="4564240"/>
            <a:ext cx="5009917" cy="226521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 rot="2695059">
            <a:off x="7920372" y="1808820"/>
            <a:ext cx="72008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grpSp>
        <p:nvGrpSpPr>
          <p:cNvPr id="22" name="그룹 21"/>
          <p:cNvGrpSpPr/>
          <p:nvPr/>
        </p:nvGrpSpPr>
        <p:grpSpPr>
          <a:xfrm rot="0">
            <a:off x="7078919" y="1907043"/>
            <a:ext cx="1027845" cy="307777"/>
            <a:chOff x="7013376" y="1546649"/>
            <a:chExt cx="1027845" cy="307777"/>
          </a:xfrm>
        </p:grpSpPr>
        <p:cxnSp>
          <p:nvCxnSpPr>
            <p:cNvPr id="15" name="직선 화살표 연결선 14"/>
            <p:cNvCxnSpPr/>
            <p:nvPr/>
          </p:nvCxnSpPr>
          <p:spPr>
            <a:xfrm>
              <a:off x="7020272" y="1844824"/>
              <a:ext cx="936104" cy="0"/>
            </a:xfrm>
            <a:prstGeom prst="straightConnector1">
              <a:avLst/>
            </a:prstGeom>
            <a:ln>
              <a:headEnd type="arrow" w="med" len="med"/>
              <a:tailEnd type="diamond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7013376" y="1546649"/>
              <a:ext cx="10039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ko-KR" altLang="en-US" sz="1400">
                  <a:solidFill>
                    <a:prstClr val="black"/>
                  </a:solidFill>
                  <a:latin typeface="맑은 고딕"/>
                </a:rPr>
                <a:t>집합 관계 </a:t>
              </a:r>
              <a:endParaRPr lang="ko-KR" altLang="en-US" sz="1200">
                <a:latin typeface="맑은 고딕"/>
                <a:ea typeface="맑은 고딕"/>
                <a:cs typeface="+mj-cs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 rot="0">
            <a:off x="7078920" y="2451364"/>
            <a:ext cx="1027845" cy="338237"/>
            <a:chOff x="7017571" y="2010643"/>
            <a:chExt cx="1027845" cy="338237"/>
          </a:xfrm>
        </p:grpSpPr>
        <p:cxnSp>
          <p:nvCxnSpPr>
            <p:cNvPr id="17" name="직선 화살표 연결선 16"/>
            <p:cNvCxnSpPr/>
            <p:nvPr/>
          </p:nvCxnSpPr>
          <p:spPr>
            <a:xfrm>
              <a:off x="7020272" y="2348880"/>
              <a:ext cx="936104" cy="0"/>
            </a:xfrm>
            <a:prstGeom prst="straightConnector1">
              <a:avLst/>
            </a:prstGeom>
            <a:ln>
              <a:headEnd type="arrow" w="med" len="med"/>
              <a:tailEnd type="diamond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7017571" y="2010643"/>
              <a:ext cx="10039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ko-KR" altLang="en-US" sz="1400">
                  <a:solidFill>
                    <a:prstClr val="black"/>
                  </a:solidFill>
                  <a:latin typeface="맑은 고딕"/>
                </a:rPr>
                <a:t>복합 관계 </a:t>
              </a:r>
              <a:endParaRPr lang="ko-KR" altLang="en-US" sz="1200">
                <a:latin typeface="맑은 고딕"/>
                <a:ea typeface="맑은 고딕"/>
                <a:cs typeface="+mj-cs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 rot="2724361">
            <a:off x="7981721" y="2753597"/>
            <a:ext cx="72008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맑은 고딕"/>
              <a:ea typeface="맑은 고딕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2. </a:t>
            </a:r>
            <a:r>
              <a:rPr lang="ko-KR" altLang="en-US"/>
              <a:t>클래스 사이의 관계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집합 관계의 복합 관계</a:t>
            </a:r>
            <a:endParaRPr lang="ko-KR" altLang="en-US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marL="534987" lvl="2" indent="0">
              <a:buNone/>
            </a:pPr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2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rcRect t="1300"/>
          <a:stretch>
            <a:fillRect/>
          </a:stretch>
        </p:blipFill>
        <p:spPr>
          <a:xfrm>
            <a:off x="2014162" y="1192413"/>
            <a:ext cx="5222134" cy="566558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2. </a:t>
            </a:r>
            <a:r>
              <a:rPr lang="ko-KR" altLang="en-US"/>
              <a:t>클래스 사이의 관계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일반화 관계</a:t>
            </a:r>
            <a:endParaRPr lang="ko-KR" altLang="en-US"/>
          </a:p>
          <a:p>
            <a:pPr lvl="1"/>
            <a:r>
              <a:rPr lang="ko-KR" altLang="en-US"/>
              <a:t>한 종류로 묶을 수 있는 관계 즉</a:t>
            </a:r>
            <a:r>
              <a:rPr lang="en-US" altLang="ko-KR"/>
              <a:t>, a_kind_of</a:t>
            </a:r>
            <a:r>
              <a:rPr lang="ko-KR" altLang="en-US"/>
              <a:t>의 관계를 의미</a:t>
            </a:r>
            <a:endParaRPr lang="ko-KR" altLang="en-US"/>
          </a:p>
          <a:p>
            <a:pPr lvl="1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marL="534987" lvl="2" indent="0">
              <a:buNone/>
            </a:pPr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2"/>
            <a:endParaRPr lang="ko-KR" altLang="en-US"/>
          </a:p>
        </p:txBody>
      </p:sp>
      <p:pic>
        <p:nvPicPr>
          <p:cNvPr id="5" name="그림 4" descr="텍스트, 지도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92781" y="1715000"/>
            <a:ext cx="4741054" cy="42350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5020379" y="1587600"/>
            <a:ext cx="3584446" cy="2244946"/>
          </a:xfrm>
          <a:prstGeom prst="rect">
            <a:avLst/>
          </a:prstGeom>
        </p:spPr>
      </p:pic>
      <p:pic>
        <p:nvPicPr>
          <p:cNvPr id="10" name="그림 9" descr="스크린샷이(가) 표시된 사진  자동 생성된 설명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4995592" y="3979680"/>
            <a:ext cx="4032448" cy="24746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2. </a:t>
            </a:r>
            <a:r>
              <a:rPr lang="ko-KR" altLang="en-US"/>
              <a:t>클래스 사이의 관계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일반화 관계</a:t>
            </a:r>
            <a:endParaRPr lang="ko-KR" altLang="en-US"/>
          </a:p>
          <a:p>
            <a:pPr lvl="1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marL="534987" lvl="2" indent="0">
              <a:buNone/>
            </a:pPr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2"/>
            <a:endParaRPr lang="ko-KR" altLang="en-US"/>
          </a:p>
        </p:txBody>
      </p:sp>
      <p:pic>
        <p:nvPicPr>
          <p:cNvPr id="6" name="그림 5" descr="스크린샷, 텍스트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716016" y="620688"/>
            <a:ext cx="4248472" cy="6026902"/>
          </a:xfrm>
          <a:prstGeom prst="rect">
            <a:avLst/>
          </a:prstGeom>
        </p:spPr>
      </p:pic>
      <p:pic>
        <p:nvPicPr>
          <p:cNvPr id="9" name="그림 8" descr="텍스트이(가) 표시된 사진  자동 생성된 설명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395536" y="1484784"/>
            <a:ext cx="4108889" cy="431499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2. </a:t>
            </a:r>
            <a:r>
              <a:rPr lang="ko-KR" altLang="en-US"/>
              <a:t>클래스 사이의 관계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일반화 관계</a:t>
            </a:r>
            <a:endParaRPr lang="ko-KR" altLang="en-US"/>
          </a:p>
          <a:p>
            <a:pPr lvl="1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marL="534987" lvl="2" indent="0">
              <a:buNone/>
            </a:pPr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2"/>
            <a:endParaRPr lang="ko-KR" altLang="en-US"/>
          </a:p>
        </p:txBody>
      </p:sp>
      <p:pic>
        <p:nvPicPr>
          <p:cNvPr id="6" name="그림 5" descr="스크린샷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7602" y="1163252"/>
            <a:ext cx="5029865" cy="2852410"/>
          </a:xfrm>
          <a:prstGeom prst="rect">
            <a:avLst/>
          </a:prstGeom>
        </p:spPr>
      </p:pic>
      <p:pic>
        <p:nvPicPr>
          <p:cNvPr id="7" name="그림 6" descr="텍스트, 스크린샷이(가) 표시된 사진  자동 생성된 설명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3419872" y="620687"/>
            <a:ext cx="5112568" cy="60964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2. </a:t>
            </a:r>
            <a:r>
              <a:rPr lang="ko-KR" altLang="en-US"/>
              <a:t>클래스 사이의 관계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의존 관계</a:t>
            </a:r>
            <a:endParaRPr lang="ko-KR" altLang="en-US"/>
          </a:p>
          <a:p>
            <a:pPr lvl="1"/>
            <a:r>
              <a:rPr lang="ko-KR" altLang="en-US"/>
              <a:t>하나의 클래스가 또 다른 클래스를 사용해 영향을 미치는 관계</a:t>
            </a:r>
            <a:endParaRPr lang="ko-KR" altLang="en-US"/>
          </a:p>
          <a:p>
            <a:pPr lvl="1"/>
            <a:r>
              <a:rPr lang="ko-KR" altLang="en-US"/>
              <a:t>영향을 일으키는 쪽에 화살표</a:t>
            </a:r>
            <a:endParaRPr lang="ko-KR" altLang="en-US"/>
          </a:p>
          <a:p>
            <a:pPr marL="357188" lvl="1" indent="0">
              <a:buNone/>
            </a:pPr>
            <a:r>
              <a:rPr lang="en-US" altLang="ko-KR"/>
              <a:t>  Class A			Class B</a:t>
            </a:r>
            <a:endParaRPr lang="en-US" altLang="ko-KR"/>
          </a:p>
          <a:p>
            <a:pPr lvl="1"/>
            <a:r>
              <a:rPr lang="ko-KR" altLang="en-US"/>
              <a:t>의존관계의 조건</a:t>
            </a:r>
            <a:endParaRPr lang="ko-KR" altLang="en-US"/>
          </a:p>
          <a:p>
            <a:pPr lvl="2"/>
            <a:r>
              <a:rPr lang="ko-KR" altLang="en-US"/>
              <a:t>한 클래스의 메서드가 다른 클래스의 객체를 인자로 받아 메서드를 사용하는 경우</a:t>
            </a:r>
            <a:endParaRPr lang="ko-KR" altLang="en-US"/>
          </a:p>
          <a:p>
            <a:pPr lvl="2"/>
            <a:r>
              <a:rPr lang="ko-KR" altLang="en-US"/>
              <a:t>한 클래스의 메서드 내부에서 다른 클래스의 객체를 생성하여 그 메서드를 사용하는 경우</a:t>
            </a:r>
            <a:endParaRPr lang="ko-KR" altLang="en-US"/>
          </a:p>
          <a:p>
            <a:pPr lvl="2"/>
            <a:r>
              <a:rPr lang="ko-KR" altLang="en-US"/>
              <a:t>다른 클래스의 메서드가 또 다른 클래스의 객체를 반환하는 경우</a:t>
            </a:r>
            <a:endParaRPr lang="ko-KR" altLang="en-US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marL="534987" lvl="2" indent="0">
              <a:buNone/>
            </a:pPr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2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547664" y="2132856"/>
            <a:ext cx="216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그림 18" descr="테이블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187624" y="4229850"/>
            <a:ext cx="6439817" cy="18231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4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클래스 다이어그램</a:t>
            </a:r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2. </a:t>
            </a:r>
            <a:r>
              <a:rPr lang="ko-KR" altLang="en-US"/>
              <a:t>클래스 사이의 관계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의존 관계</a:t>
            </a:r>
            <a:endParaRPr lang="ko-KR" altLang="en-US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marL="534987" lvl="2" indent="0">
              <a:buNone/>
            </a:pPr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2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619672" y="1553012"/>
            <a:ext cx="3744416" cy="1730723"/>
          </a:xfrm>
          <a:prstGeom prst="rect">
            <a:avLst/>
          </a:prstGeom>
        </p:spPr>
      </p:pic>
      <p:pic>
        <p:nvPicPr>
          <p:cNvPr id="9" name="그림 8" descr="스크린샷이(가) 표시된 사진  자동 생성된 설명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33453" y="3501008"/>
            <a:ext cx="6493119" cy="212739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2. </a:t>
            </a:r>
            <a:r>
              <a:rPr lang="ko-KR" altLang="en-US"/>
              <a:t>클래스 사이의 관계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의존 관계</a:t>
            </a:r>
            <a:endParaRPr lang="ko-KR" altLang="en-US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marL="534987" lvl="2" indent="0">
              <a:buNone/>
            </a:pPr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2"/>
            <a:endParaRPr lang="ko-KR" altLang="en-US"/>
          </a:p>
        </p:txBody>
      </p:sp>
      <p:pic>
        <p:nvPicPr>
          <p:cNvPr id="6" name="그림 5" descr="스크린샷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547664" y="2060848"/>
            <a:ext cx="5112568" cy="329626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2. </a:t>
            </a:r>
            <a:r>
              <a:rPr lang="ko-KR" altLang="en-US"/>
              <a:t>클래스 사이의 관계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의존 관계</a:t>
            </a:r>
            <a:endParaRPr lang="ko-KR" altLang="en-US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marL="534987" lvl="2" indent="0">
              <a:buNone/>
            </a:pPr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2"/>
            <a:endParaRPr lang="ko-KR" altLang="en-US"/>
          </a:p>
        </p:txBody>
      </p:sp>
      <p:pic>
        <p:nvPicPr>
          <p:cNvPr id="5" name="그림 4" descr="스크린샷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907704" y="1052736"/>
            <a:ext cx="5544616" cy="547747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2. </a:t>
            </a:r>
            <a:r>
              <a:rPr lang="ko-KR" altLang="en-US"/>
              <a:t>클래스 사이의 관계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의존 관계</a:t>
            </a:r>
            <a:endParaRPr lang="ko-KR" altLang="en-US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marL="534987" lvl="2" indent="0">
              <a:buNone/>
            </a:pPr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2"/>
            <a:endParaRPr lang="ko-KR" altLang="en-US"/>
          </a:p>
        </p:txBody>
      </p:sp>
      <p:pic>
        <p:nvPicPr>
          <p:cNvPr id="5" name="그림 4" descr="텍스트, 스크린샷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971600" y="1273682"/>
            <a:ext cx="3816424" cy="55778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788024" y="1273682"/>
            <a:ext cx="3516647" cy="207723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2. </a:t>
            </a:r>
            <a:r>
              <a:rPr lang="ko-KR" altLang="en-US"/>
              <a:t>클래스 사이의 관계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의존 관계</a:t>
            </a:r>
            <a:endParaRPr lang="ko-KR" altLang="en-US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marL="534987" lvl="2" indent="0">
              <a:buNone/>
            </a:pPr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2"/>
            <a:endParaRPr lang="ko-KR" altLang="en-US"/>
          </a:p>
        </p:txBody>
      </p:sp>
      <p:pic>
        <p:nvPicPr>
          <p:cNvPr id="6" name="그림 5" descr="스크린샷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39552" y="1453766"/>
            <a:ext cx="5621227" cy="430983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2. </a:t>
            </a:r>
            <a:r>
              <a:rPr lang="ko-KR" altLang="en-US"/>
              <a:t>클래스 사이의 관계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의존 관계</a:t>
            </a:r>
            <a:endParaRPr lang="ko-KR" altLang="en-US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marL="534987" lvl="2" indent="0">
              <a:buNone/>
            </a:pPr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2"/>
            <a:endParaRPr lang="ko-KR" altLang="en-US"/>
          </a:p>
        </p:txBody>
      </p:sp>
      <p:pic>
        <p:nvPicPr>
          <p:cNvPr id="5" name="그림 4" descr="스크린샷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164042" y="1196752"/>
            <a:ext cx="3986622" cy="3000945"/>
          </a:xfrm>
          <a:prstGeom prst="rect">
            <a:avLst/>
          </a:prstGeom>
        </p:spPr>
      </p:pic>
      <p:pic>
        <p:nvPicPr>
          <p:cNvPr id="8" name="그림 7" descr="텍스트이(가) 표시된 사진  자동 생성된 설명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79512" y="1196752"/>
            <a:ext cx="3931526" cy="560206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2. </a:t>
            </a:r>
            <a:r>
              <a:rPr lang="ko-KR" altLang="en-US"/>
              <a:t>클래스 사이의 관계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실체화 관계</a:t>
            </a:r>
            <a:endParaRPr lang="ko-KR" altLang="en-US"/>
          </a:p>
          <a:p>
            <a:pPr lvl="1"/>
            <a:r>
              <a:rPr lang="ko-KR" altLang="en-US"/>
              <a:t>추상 클래스나 인터페이스를 상속받아 자식 클래스가 추상 메서드를 구현할 때 사용</a:t>
            </a:r>
            <a:endParaRPr lang="ko-KR" altLang="en-US"/>
          </a:p>
          <a:p>
            <a:pPr lvl="1"/>
            <a:r>
              <a:rPr lang="ko-KR" altLang="en-US"/>
              <a:t>클래스 이름을 이탤릭체로 표시하며 </a:t>
            </a:r>
            <a:r>
              <a:rPr lang="en-US" altLang="ko-KR"/>
              <a:t>&lt;&lt;abstract&gt;&gt;</a:t>
            </a:r>
            <a:r>
              <a:rPr lang="ko-KR" altLang="en-US"/>
              <a:t>로 표기</a:t>
            </a:r>
            <a:endParaRPr lang="ko-KR" altLang="en-US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marL="534987" lvl="2" indent="0">
              <a:buNone/>
            </a:pPr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2"/>
            <a:endParaRPr lang="ko-KR" altLang="en-US"/>
          </a:p>
        </p:txBody>
      </p:sp>
      <p:pic>
        <p:nvPicPr>
          <p:cNvPr id="6" name="그림 5" descr="스크린샷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39552" y="2204864"/>
            <a:ext cx="3282422" cy="1270615"/>
          </a:xfrm>
          <a:prstGeom prst="rect">
            <a:avLst/>
          </a:prstGeom>
        </p:spPr>
      </p:pic>
      <p:pic>
        <p:nvPicPr>
          <p:cNvPr id="9" name="그림 8" descr="스크린샷이(가) 표시된 사진  자동 생성된 설명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537942" y="2311895"/>
            <a:ext cx="3310658" cy="41224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3. </a:t>
            </a:r>
            <a:r>
              <a:rPr lang="ko-KR" altLang="en-US"/>
              <a:t>클래스 다이어그램의 단계별 모델링</a:t>
            </a:r>
            <a:r>
              <a:rPr lang="en-US" altLang="ko-KR"/>
              <a:t> :</a:t>
            </a:r>
            <a:r>
              <a:rPr lang="ko-KR" altLang="en-US"/>
              <a:t> 다양한 관계 구현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단방향 연관 관계</a:t>
            </a:r>
            <a:endParaRPr lang="ko-KR" altLang="en-US"/>
          </a:p>
          <a:p>
            <a:pPr lvl="1"/>
            <a:r>
              <a:rPr lang="ko-KR" altLang="en-US"/>
              <a:t> </a:t>
            </a:r>
            <a:r>
              <a:rPr lang="en-US" altLang="ko-KR"/>
              <a:t>Laboratory</a:t>
            </a:r>
            <a:r>
              <a:rPr lang="ko-KR" altLang="en-US" sz="1200"/>
              <a:t>연구실</a:t>
            </a:r>
            <a:r>
              <a:rPr lang="ko-KR" altLang="en-US"/>
              <a:t> 클래스</a:t>
            </a:r>
            <a:endParaRPr lang="ko-KR" altLang="en-US"/>
          </a:p>
          <a:p>
            <a:pPr lvl="2"/>
            <a:r>
              <a:rPr lang="ko-KR" altLang="en-US"/>
              <a:t>층수와 방 번호를 속성으로 함</a:t>
            </a:r>
            <a:endParaRPr lang="ko-KR" altLang="en-US"/>
          </a:p>
          <a:p>
            <a:pPr lvl="2"/>
            <a:r>
              <a:rPr lang="ko-KR" altLang="en-US"/>
              <a:t>층수와 방 번호를 출력하는 멤버변수와 매개변수를 갖는 생성자를 가짐</a:t>
            </a:r>
            <a:endParaRPr lang="ko-KR" altLang="en-US"/>
          </a:p>
          <a:p>
            <a:pPr lvl="1"/>
            <a:r>
              <a:rPr lang="en-US" altLang="ko-KR"/>
              <a:t>Professor</a:t>
            </a:r>
            <a:r>
              <a:rPr lang="ko-KR" altLang="en-US" sz="1200"/>
              <a:t>교수</a:t>
            </a:r>
            <a:r>
              <a:rPr lang="ko-KR" altLang="en-US"/>
              <a:t> 클래스</a:t>
            </a:r>
            <a:endParaRPr lang="ko-KR" altLang="en-US"/>
          </a:p>
          <a:p>
            <a:pPr lvl="2"/>
            <a:r>
              <a:rPr lang="ko-KR" altLang="en-US"/>
              <a:t>이름과 학과를 속성으로 함</a:t>
            </a:r>
            <a:r>
              <a:rPr lang="en-US" altLang="ko-KR"/>
              <a:t>,</a:t>
            </a:r>
            <a:endParaRPr lang="en-US" altLang="ko-KR"/>
          </a:p>
          <a:p>
            <a:pPr lvl="2"/>
            <a:r>
              <a:rPr lang="ko-KR" altLang="en-US"/>
              <a:t>매개변수를 갖는 생성자를 가짐</a:t>
            </a:r>
            <a:endParaRPr lang="ko-KR" altLang="en-US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marL="534987" lvl="2" indent="0">
              <a:buNone/>
            </a:pPr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2"/>
            <a:endParaRPr lang="ko-KR" altLang="en-US"/>
          </a:p>
        </p:txBody>
      </p:sp>
      <p:pic>
        <p:nvPicPr>
          <p:cNvPr id="5" name="그림 4" descr="스크린샷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260479" y="2492896"/>
            <a:ext cx="3603362" cy="1748534"/>
          </a:xfrm>
          <a:prstGeom prst="rect">
            <a:avLst/>
          </a:prstGeom>
        </p:spPr>
      </p:pic>
      <p:pic>
        <p:nvPicPr>
          <p:cNvPr id="7" name="그림 6" descr="스크린샷이(가) 표시된 사진  자동 생성된 설명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265793" y="4869160"/>
            <a:ext cx="3598048" cy="166881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3. </a:t>
            </a:r>
            <a:r>
              <a:rPr lang="ko-KR" altLang="en-US"/>
              <a:t>클래스 다이어그램의 단계별 모델링</a:t>
            </a:r>
            <a:r>
              <a:rPr lang="en-US" altLang="ko-KR"/>
              <a:t> :</a:t>
            </a:r>
            <a:r>
              <a:rPr lang="ko-KR" altLang="en-US"/>
              <a:t> 다양한 관계 구현</a:t>
            </a:r>
            <a:endParaRPr lang="ko-KR" altLang="en-US"/>
          </a:p>
        </p:txBody>
      </p:sp>
      <p:pic>
        <p:nvPicPr>
          <p:cNvPr id="5" name="그림 4" descr="스크린샷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66051" y="4539480"/>
            <a:ext cx="3744416" cy="2101819"/>
          </a:xfrm>
          <a:prstGeom prst="rect">
            <a:avLst/>
          </a:prstGeom>
        </p:spPr>
      </p:pic>
      <p:pic>
        <p:nvPicPr>
          <p:cNvPr id="8" name="그림 7" descr="스크린샷이(가) 표시된 사진  자동 생성된 설명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361418" y="3425702"/>
            <a:ext cx="4515671" cy="3190995"/>
          </a:xfrm>
          <a:prstGeom prst="rect">
            <a:avLst/>
          </a:prstGeom>
        </p:spPr>
      </p:pic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양방향 연관 관계</a:t>
            </a:r>
            <a:endParaRPr lang="ko-KR" altLang="en-US"/>
          </a:p>
          <a:p>
            <a:pPr lvl="1"/>
            <a:r>
              <a:rPr lang="en-US" altLang="ko-KR"/>
              <a:t>Professor</a:t>
            </a:r>
            <a:r>
              <a:rPr lang="ko-KR" altLang="en-US" sz="1200"/>
              <a:t>교수</a:t>
            </a:r>
            <a:r>
              <a:rPr lang="ko-KR" altLang="en-US"/>
              <a:t> 클래스</a:t>
            </a:r>
            <a:endParaRPr lang="ko-KR" altLang="en-US"/>
          </a:p>
          <a:p>
            <a:pPr lvl="2"/>
            <a:r>
              <a:rPr lang="ko-KR" altLang="en-US"/>
              <a:t>이름과 학과를 속성으로 함</a:t>
            </a:r>
            <a:r>
              <a:rPr lang="en-US" altLang="ko-KR"/>
              <a:t>,</a:t>
            </a:r>
            <a:endParaRPr lang="en-US" altLang="ko-KR"/>
          </a:p>
          <a:p>
            <a:pPr lvl="2"/>
            <a:r>
              <a:rPr lang="ko-KR" altLang="en-US"/>
              <a:t>교수명을 반환하는 메서드를 가짐</a:t>
            </a:r>
            <a:endParaRPr lang="ko-KR" altLang="en-US"/>
          </a:p>
          <a:p>
            <a:pPr lvl="1"/>
            <a:r>
              <a:rPr lang="en-US" altLang="ko-KR"/>
              <a:t> Student</a:t>
            </a:r>
            <a:r>
              <a:rPr lang="ko-KR" altLang="en-US" sz="1200"/>
              <a:t>학생</a:t>
            </a:r>
            <a:r>
              <a:rPr lang="ko-KR" altLang="en-US"/>
              <a:t> 클래스</a:t>
            </a:r>
            <a:endParaRPr lang="ko-KR" altLang="en-US"/>
          </a:p>
          <a:p>
            <a:pPr lvl="2"/>
            <a:r>
              <a:rPr lang="ko-KR" altLang="en-US"/>
              <a:t>이름</a:t>
            </a:r>
            <a:r>
              <a:rPr lang="en-US" altLang="ko-KR"/>
              <a:t>, </a:t>
            </a:r>
            <a:r>
              <a:rPr lang="ko-KR" altLang="en-US"/>
              <a:t>학번</a:t>
            </a:r>
            <a:r>
              <a:rPr lang="en-US" altLang="ko-KR"/>
              <a:t>, </a:t>
            </a:r>
            <a:r>
              <a:rPr lang="ko-KR" altLang="en-US"/>
              <a:t>주소를 속성으로 함</a:t>
            </a:r>
            <a:endParaRPr lang="ko-KR" altLang="en-US"/>
          </a:p>
          <a:p>
            <a:pPr lvl="2"/>
            <a:r>
              <a:rPr lang="ko-KR" altLang="en-US"/>
              <a:t>학생 이름을 반환하는 메서드</a:t>
            </a:r>
            <a:r>
              <a:rPr lang="en-US" altLang="ko-KR"/>
              <a:t>,</a:t>
            </a:r>
            <a:r>
              <a:rPr lang="ko-KR" altLang="en-US"/>
              <a:t> 지도교수명을 출력하는 메서드를 가짐</a:t>
            </a:r>
            <a:endParaRPr lang="ko-KR" altLang="en-US"/>
          </a:p>
          <a:p>
            <a:pPr lvl="2"/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3. </a:t>
            </a:r>
            <a:r>
              <a:rPr lang="ko-KR" altLang="en-US"/>
              <a:t>클래스 다이어그램의 단계별 모델링</a:t>
            </a:r>
            <a:r>
              <a:rPr lang="en-US" altLang="ko-KR"/>
              <a:t> :</a:t>
            </a:r>
            <a:r>
              <a:rPr lang="ko-KR" altLang="en-US"/>
              <a:t> 다양한 관계 구현</a:t>
            </a:r>
            <a:endParaRPr lang="ko-KR" altLang="en-US"/>
          </a:p>
        </p:txBody>
      </p:sp>
      <p:pic>
        <p:nvPicPr>
          <p:cNvPr id="6" name="그림 5" descr="스크린샷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16329" y="2874270"/>
            <a:ext cx="3947920" cy="27897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441565" y="2883268"/>
            <a:ext cx="4450915" cy="3692684"/>
          </a:xfrm>
          <a:prstGeom prst="rect">
            <a:avLst/>
          </a:prstGeom>
        </p:spPr>
      </p:pic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집합 관계와 복합 관계</a:t>
            </a:r>
            <a:endParaRPr lang="ko-KR" altLang="en-US"/>
          </a:p>
          <a:p>
            <a:pPr lvl="1"/>
            <a:r>
              <a:rPr lang="ko-KR" altLang="en-US"/>
              <a:t> 스마트폰</a:t>
            </a:r>
            <a:endParaRPr lang="ko-KR" altLang="en-US"/>
          </a:p>
          <a:p>
            <a:pPr lvl="2"/>
            <a:r>
              <a:rPr lang="ko-KR" altLang="en-US"/>
              <a:t>메인보드</a:t>
            </a:r>
            <a:r>
              <a:rPr lang="en-US" altLang="ko-KR"/>
              <a:t>, </a:t>
            </a:r>
            <a:r>
              <a:rPr lang="ko-KR" altLang="en-US"/>
              <a:t>충전기</a:t>
            </a:r>
            <a:r>
              <a:rPr lang="en-US" altLang="ko-KR"/>
              <a:t>, </a:t>
            </a:r>
            <a:r>
              <a:rPr lang="ko-KR" altLang="en-US"/>
              <a:t>스피커로 구성</a:t>
            </a:r>
            <a:r>
              <a:rPr lang="en-US" altLang="ko-KR"/>
              <a:t>,</a:t>
            </a:r>
            <a:r>
              <a:rPr lang="ko-KR" altLang="en-US"/>
              <a:t> 이들은 집합 관계</a:t>
            </a:r>
            <a:endParaRPr lang="ko-KR" altLang="en-US"/>
          </a:p>
          <a:p>
            <a:pPr lvl="2"/>
            <a:r>
              <a:rPr lang="ko-KR" altLang="en-US"/>
              <a:t>메인보드</a:t>
            </a:r>
            <a:r>
              <a:rPr lang="en-US" altLang="ko-KR"/>
              <a:t>, </a:t>
            </a:r>
            <a:r>
              <a:rPr lang="ko-KR" altLang="en-US"/>
              <a:t>충전기</a:t>
            </a:r>
            <a:r>
              <a:rPr lang="en-US" altLang="ko-KR"/>
              <a:t>, </a:t>
            </a:r>
            <a:r>
              <a:rPr lang="ko-KR" altLang="en-US"/>
              <a:t>스피커를 이루는 부품과 이들은 복합 관계</a:t>
            </a:r>
            <a:endParaRPr lang="ko-KR" altLang="en-US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Contents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주요 내용</a:t>
            </a:r>
            <a:endParaRPr lang="ko-KR" altLang="en-US"/>
          </a:p>
          <a:p>
            <a:pPr lvl="1"/>
            <a:r>
              <a:rPr lang="en-US" altLang="ko-KR"/>
              <a:t>01 </a:t>
            </a:r>
            <a:r>
              <a:rPr lang="ko-KR" altLang="en-US"/>
              <a:t>클래스 다이어그램의 구성 요소와 표현 </a:t>
            </a:r>
            <a:endParaRPr lang="ko-KR" altLang="en-US"/>
          </a:p>
          <a:p>
            <a:pPr lvl="1"/>
            <a:r>
              <a:rPr lang="en-US" altLang="ko-KR"/>
              <a:t>02 </a:t>
            </a:r>
            <a:r>
              <a:rPr lang="ko-KR" altLang="en-US"/>
              <a:t>클래스 사이의 관계 </a:t>
            </a:r>
            <a:endParaRPr lang="ko-KR" altLang="en-US"/>
          </a:p>
          <a:p>
            <a:pPr lvl="1"/>
            <a:r>
              <a:rPr lang="en-US" altLang="ko-KR"/>
              <a:t>03 </a:t>
            </a:r>
            <a:r>
              <a:rPr lang="ko-KR" altLang="en-US"/>
              <a:t>클래스 다이어그램의 단계별 모델링 </a:t>
            </a:r>
            <a:r>
              <a:rPr lang="en-US" altLang="ko-KR"/>
              <a:t>: </a:t>
            </a:r>
            <a:r>
              <a:rPr lang="ko-KR" altLang="en-US"/>
              <a:t>다양한 관계 구현 </a:t>
            </a:r>
            <a:endParaRPr lang="ko-KR" altLang="en-US"/>
          </a:p>
          <a:p>
            <a:pPr lvl="1"/>
            <a:r>
              <a:rPr lang="en-US" altLang="ko-KR"/>
              <a:t>04 </a:t>
            </a:r>
            <a:r>
              <a:rPr lang="ko-KR" altLang="en-US"/>
              <a:t>클래스 다이어그램 모델링 연습</a:t>
            </a:r>
            <a:endParaRPr lang="ko-KR" altLang="en-US"/>
          </a:p>
          <a:p>
            <a:pPr lvl="1"/>
            <a:endParaRPr lang="en-US" altLang="ko-KR"/>
          </a:p>
          <a:p>
            <a:pPr lvl="0"/>
            <a:r>
              <a:rPr lang="ko-KR" altLang="en-US"/>
              <a:t>학습목표</a:t>
            </a:r>
            <a:endParaRPr lang="ko-KR" altLang="en-US"/>
          </a:p>
          <a:p>
            <a:pPr lvl="1"/>
            <a:r>
              <a:rPr lang="ko-KR" altLang="en-US"/>
              <a:t>클래스의 개념과 구성 요소를 이해한다</a:t>
            </a:r>
            <a:r>
              <a:rPr lang="en-US" altLang="ko-KR"/>
              <a:t>. </a:t>
            </a:r>
            <a:endParaRPr lang="en-US" altLang="ko-KR"/>
          </a:p>
          <a:p>
            <a:pPr lvl="1"/>
            <a:r>
              <a:rPr lang="ko-KR" altLang="en-US"/>
              <a:t>클래스 추출과 관계를 학습한다</a:t>
            </a:r>
            <a:r>
              <a:rPr lang="en-US" altLang="ko-KR"/>
              <a:t>. </a:t>
            </a:r>
            <a:endParaRPr lang="en-US" altLang="ko-KR"/>
          </a:p>
          <a:p>
            <a:pPr lvl="1"/>
            <a:r>
              <a:rPr lang="ko-KR" altLang="en-US"/>
              <a:t>다양한 예제를 통해 클래스 다이어그램을 모델링하는 연습을 해본다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3. </a:t>
            </a:r>
            <a:r>
              <a:rPr lang="ko-KR" altLang="en-US"/>
              <a:t>클래스 다이어그램의 단계별 모델링</a:t>
            </a:r>
            <a:r>
              <a:rPr lang="en-US" altLang="ko-KR"/>
              <a:t> :</a:t>
            </a:r>
            <a:r>
              <a:rPr lang="ko-KR" altLang="en-US"/>
              <a:t> 다양한 관계 구현</a:t>
            </a:r>
            <a:endParaRPr lang="ko-KR" altLang="en-US"/>
          </a:p>
        </p:txBody>
      </p:sp>
      <p:pic>
        <p:nvPicPr>
          <p:cNvPr id="22" name="그림 21" descr="스크린샷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6359" y="3126339"/>
            <a:ext cx="4495430" cy="3154775"/>
          </a:xfrm>
          <a:prstGeom prst="rect">
            <a:avLst/>
          </a:prstGeom>
        </p:spPr>
      </p:pic>
      <p:pic>
        <p:nvPicPr>
          <p:cNvPr id="24" name="그림 23" descr="스크린샷이(가) 표시된 사진  자동 생성된 설명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647426" y="4005064"/>
            <a:ext cx="4480478" cy="2088232"/>
          </a:xfrm>
          <a:prstGeom prst="rect">
            <a:avLst/>
          </a:prstGeom>
        </p:spPr>
      </p:pic>
      <p:sp>
        <p:nvSpPr>
          <p:cNvPr id="27" name="내용 개체 틀 2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일반화 관계</a:t>
            </a:r>
            <a:endParaRPr lang="ko-KR" altLang="en-US"/>
          </a:p>
          <a:p>
            <a:pPr lvl="1"/>
            <a:r>
              <a:rPr lang="ko-KR" altLang="en-US"/>
              <a:t> 스마트폰</a:t>
            </a:r>
            <a:endParaRPr lang="ko-KR" altLang="en-US"/>
          </a:p>
          <a:p>
            <a:pPr lvl="2"/>
            <a:r>
              <a:rPr lang="ko-KR" altLang="en-US"/>
              <a:t>아이폰</a:t>
            </a:r>
            <a:r>
              <a:rPr lang="en-US" altLang="ko-KR"/>
              <a:t>, V</a:t>
            </a:r>
            <a:r>
              <a:rPr lang="ko-KR" altLang="en-US"/>
              <a:t>시리즈폰</a:t>
            </a:r>
            <a:r>
              <a:rPr lang="en-US" altLang="ko-KR"/>
              <a:t>, </a:t>
            </a:r>
            <a:r>
              <a:rPr lang="ko-KR" altLang="en-US"/>
              <a:t>갤럭시폰은 모두 스마트폰의 한 종류</a:t>
            </a:r>
            <a:endParaRPr lang="ko-KR" altLang="en-US"/>
          </a:p>
          <a:p>
            <a:pPr lvl="2"/>
            <a:r>
              <a:rPr lang="ko-KR" altLang="en-US"/>
              <a:t>스마트폰과 각 클래스의 관계는 일반화 관계</a:t>
            </a:r>
            <a:endParaRPr lang="ko-KR" altLang="en-US"/>
          </a:p>
          <a:p>
            <a:pPr lvl="2"/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3. </a:t>
            </a:r>
            <a:r>
              <a:rPr lang="ko-KR" altLang="en-US"/>
              <a:t>클래스 다이어그램의 단계별 모델링</a:t>
            </a:r>
            <a:r>
              <a:rPr lang="en-US" altLang="ko-KR"/>
              <a:t> :</a:t>
            </a:r>
            <a:r>
              <a:rPr lang="ko-KR" altLang="en-US"/>
              <a:t> 다양한 관계 구현</a:t>
            </a:r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의존 관계</a:t>
            </a:r>
            <a:endParaRPr lang="ko-KR" altLang="en-US"/>
          </a:p>
          <a:p>
            <a:pPr lvl="1"/>
            <a:r>
              <a:rPr lang="ko-KR" altLang="en-US"/>
              <a:t> 연구실</a:t>
            </a:r>
            <a:endParaRPr lang="ko-KR" altLang="en-US"/>
          </a:p>
          <a:p>
            <a:pPr lvl="2"/>
            <a:r>
              <a:rPr lang="ko-KR" altLang="en-US"/>
              <a:t>연구실 관리자라는 메서드를 가짐</a:t>
            </a:r>
            <a:endParaRPr lang="ko-KR" altLang="en-US"/>
          </a:p>
          <a:p>
            <a:pPr lvl="2"/>
            <a:r>
              <a:rPr lang="ko-KR" altLang="en-US"/>
              <a:t>교수 객체를 이용하여 멤버 함수를 이용</a:t>
            </a:r>
            <a:endParaRPr lang="ko-KR" altLang="en-US"/>
          </a:p>
          <a:p>
            <a:pPr lvl="1"/>
            <a:r>
              <a:rPr lang="ko-KR" altLang="en-US"/>
              <a:t>교수</a:t>
            </a:r>
            <a:endParaRPr lang="ko-KR" altLang="en-US"/>
          </a:p>
          <a:p>
            <a:pPr lvl="2"/>
            <a:r>
              <a:rPr lang="ko-KR" altLang="en-US"/>
              <a:t>교수명을 할당 받기 위해 객체를 생성</a:t>
            </a:r>
            <a:endParaRPr lang="ko-KR" altLang="en-US"/>
          </a:p>
          <a:p>
            <a:pPr lvl="2"/>
            <a:r>
              <a:rPr lang="en-US" altLang="ko-KR"/>
              <a:t>get </a:t>
            </a:r>
            <a:r>
              <a:rPr lang="ko-KR" altLang="en-US"/>
              <a:t>메서드를 이용해 교수를 등록</a:t>
            </a:r>
            <a:endParaRPr lang="ko-KR" altLang="en-US"/>
          </a:p>
          <a:p>
            <a:pPr lvl="2"/>
            <a:r>
              <a:rPr lang="ko-KR" altLang="en-US"/>
              <a:t>연구실의 정보를 받기 위해 연구실 객체를 생성하여 해당 값을 할당</a:t>
            </a:r>
            <a:endParaRPr lang="ko-KR" altLang="en-US"/>
          </a:p>
          <a:p>
            <a:pPr lvl="2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55576" y="3498828"/>
            <a:ext cx="4747260" cy="309372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3. </a:t>
            </a:r>
            <a:r>
              <a:rPr lang="ko-KR" altLang="en-US"/>
              <a:t>클래스 다이어그램의 단계별 모델링</a:t>
            </a:r>
            <a:r>
              <a:rPr lang="en-US" altLang="ko-KR"/>
              <a:t> :</a:t>
            </a:r>
            <a:r>
              <a:rPr lang="ko-KR" altLang="en-US"/>
              <a:t> 다양한 관계 구현</a:t>
            </a:r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의존 관계</a:t>
            </a:r>
            <a:endParaRPr lang="ko-KR" altLang="en-US"/>
          </a:p>
          <a:p>
            <a:pPr lvl="1"/>
            <a:r>
              <a:rPr lang="ko-KR" altLang="en-US"/>
              <a:t>스마트폰</a:t>
            </a:r>
            <a:endParaRPr lang="ko-KR" altLang="en-US"/>
          </a:p>
          <a:p>
            <a:pPr lvl="2"/>
            <a:r>
              <a:rPr lang="ko-KR" altLang="en-US"/>
              <a:t>사용자 정보를 반환하는 메서드</a:t>
            </a:r>
            <a:endParaRPr lang="ko-KR" altLang="en-US"/>
          </a:p>
          <a:p>
            <a:pPr lvl="2"/>
            <a:r>
              <a:rPr lang="en-US" altLang="ko-KR"/>
              <a:t> </a:t>
            </a:r>
            <a:r>
              <a:rPr lang="ko-KR" altLang="en-US"/>
              <a:t>학생 객체를 이용하여 학생 클래스의 이름을 반환하는 메서드를 이용</a:t>
            </a:r>
            <a:endParaRPr lang="ko-KR" altLang="en-US"/>
          </a:p>
          <a:p>
            <a:pPr lvl="1"/>
            <a:r>
              <a:rPr lang="ko-KR" altLang="en-US"/>
              <a:t>학생</a:t>
            </a:r>
            <a:endParaRPr lang="ko-KR" altLang="en-US"/>
          </a:p>
          <a:p>
            <a:pPr lvl="2"/>
            <a:r>
              <a:rPr lang="ko-KR" altLang="en-US"/>
              <a:t>학생 클래스에서는 스마트폰 객체를 생성 </a:t>
            </a:r>
            <a:endParaRPr lang="ko-KR" altLang="en-US"/>
          </a:p>
          <a:p>
            <a:pPr lvl="2"/>
            <a:r>
              <a:rPr lang="ko-KR" altLang="en-US"/>
              <a:t>스마트폰의 사용자 정보를 반환하는 멤버 변수를 이용</a:t>
            </a:r>
            <a:endParaRPr lang="ko-KR" altLang="en-US"/>
          </a:p>
          <a:p>
            <a:pPr lvl="2"/>
            <a:r>
              <a:rPr lang="ko-KR" altLang="en-US"/>
              <a:t>매개변수 값으로 학생 객체를 생성하여 할당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11560" y="3501008"/>
            <a:ext cx="47244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3. </a:t>
            </a:r>
            <a:r>
              <a:rPr lang="ko-KR" altLang="en-US"/>
              <a:t>클래스 다이어그램의 단계별 모델링</a:t>
            </a:r>
            <a:r>
              <a:rPr lang="en-US" altLang="ko-KR"/>
              <a:t> :</a:t>
            </a:r>
            <a:r>
              <a:rPr lang="ko-KR" altLang="en-US"/>
              <a:t> 다양한 관계 구현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pPr lvl="0"/>
            <a:r>
              <a:rPr lang="ko-KR" altLang="en-US"/>
              <a:t>실체화 관계</a:t>
            </a:r>
            <a:endParaRPr lang="ko-KR" altLang="en-US"/>
          </a:p>
          <a:p>
            <a:pPr lvl="2"/>
            <a:r>
              <a:rPr lang="ko-KR" altLang="en-US"/>
              <a:t>충전기의 인터페이스를 실체화하여 충전 상태를 체크</a:t>
            </a:r>
            <a:endParaRPr lang="ko-KR" altLang="en-US"/>
          </a:p>
        </p:txBody>
      </p:sp>
      <p:pic>
        <p:nvPicPr>
          <p:cNvPr id="8" name="그림 7" descr="스크린샷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475656" y="1916832"/>
            <a:ext cx="3281751" cy="41338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3. </a:t>
            </a:r>
            <a:r>
              <a:rPr lang="ko-KR" altLang="en-US"/>
              <a:t>클래스 다이어그램의 모델링</a:t>
            </a:r>
            <a:r>
              <a:rPr lang="en-US" altLang="ko-KR"/>
              <a:t> </a:t>
            </a:r>
            <a:r>
              <a:rPr lang="ko-KR" altLang="en-US"/>
              <a:t>연습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pPr lvl="0"/>
            <a:r>
              <a:rPr lang="ko-KR" altLang="en-US"/>
              <a:t>날씨 관련 시스템</a:t>
            </a:r>
            <a:endParaRPr lang="ko-KR" altLang="en-US"/>
          </a:p>
          <a:p>
            <a:pPr lvl="1"/>
            <a:r>
              <a:rPr lang="ko-KR" altLang="en-US"/>
              <a:t>클래스 추출</a:t>
            </a:r>
            <a:endParaRPr lang="ko-KR" altLang="en-US"/>
          </a:p>
          <a:p>
            <a:pPr lvl="2"/>
            <a:r>
              <a:rPr lang="ko-KR" altLang="en-US"/>
              <a:t>에어컨은 온도가 </a:t>
            </a:r>
            <a:r>
              <a:rPr lang="en-US" altLang="ko-KR"/>
              <a:t>30</a:t>
            </a:r>
            <a:r>
              <a:rPr lang="ko-KR" altLang="en-US"/>
              <a:t>도 이상일 경우 작동하고 </a:t>
            </a:r>
            <a:r>
              <a:rPr lang="en-US" altLang="ko-KR"/>
              <a:t>20</a:t>
            </a:r>
            <a:r>
              <a:rPr lang="ko-KR" altLang="en-US"/>
              <a:t>도 이하일 경우 정지</a:t>
            </a:r>
            <a:endParaRPr lang="ko-KR" altLang="en-US"/>
          </a:p>
          <a:p>
            <a:pPr lvl="2"/>
            <a:r>
              <a:rPr lang="ko-KR" altLang="en-US"/>
              <a:t>제습기는 습도가 </a:t>
            </a:r>
            <a:r>
              <a:rPr lang="en-US" altLang="ko-KR"/>
              <a:t>70% </a:t>
            </a:r>
            <a:r>
              <a:rPr lang="ko-KR" altLang="en-US"/>
              <a:t>이상이면 작동하고 </a:t>
            </a:r>
            <a:r>
              <a:rPr lang="en-US" altLang="ko-KR"/>
              <a:t>30% </a:t>
            </a:r>
            <a:r>
              <a:rPr lang="ko-KR" altLang="en-US"/>
              <a:t>이하이면 정지</a:t>
            </a:r>
            <a:endParaRPr lang="ko-KR" altLang="en-US"/>
          </a:p>
          <a:p>
            <a:pPr lvl="2"/>
            <a:r>
              <a:rPr lang="ko-KR" altLang="en-US"/>
              <a:t>강수량이 </a:t>
            </a:r>
            <a:r>
              <a:rPr lang="en-US" altLang="ko-KR"/>
              <a:t>200mm </a:t>
            </a:r>
            <a:r>
              <a:rPr lang="ko-KR" altLang="en-US"/>
              <a:t>이상일 경우 알림 경보가 울림</a:t>
            </a:r>
            <a:endParaRPr lang="ko-KR" altLang="en-US"/>
          </a:p>
          <a:p>
            <a:pPr lvl="2"/>
            <a:endParaRPr lang="en-US" altLang="ko-KR"/>
          </a:p>
        </p:txBody>
      </p:sp>
      <p:pic>
        <p:nvPicPr>
          <p:cNvPr id="4" name="그림 3" descr="스크린샷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907704" y="2852936"/>
            <a:ext cx="4522357" cy="335488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3. </a:t>
            </a:r>
            <a:r>
              <a:rPr lang="ko-KR" altLang="en-US"/>
              <a:t>클래스 다이어그램의 모델링</a:t>
            </a:r>
            <a:r>
              <a:rPr lang="en-US" altLang="ko-KR"/>
              <a:t> </a:t>
            </a:r>
            <a:r>
              <a:rPr lang="ko-KR" altLang="en-US"/>
              <a:t>연습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5516066" cy="5669958"/>
          </a:xfrm>
        </p:spPr>
        <p:txBody>
          <a:bodyPr>
            <a:normAutofit lnSpcReduction="0"/>
          </a:bodyPr>
          <a:lstStyle/>
          <a:p>
            <a:pPr lvl="0"/>
            <a:r>
              <a:rPr lang="ko-KR" altLang="en-US"/>
              <a:t>날씨 관련 시스템</a:t>
            </a:r>
            <a:endParaRPr lang="ko-KR" altLang="en-US"/>
          </a:p>
          <a:p>
            <a:pPr lvl="1"/>
            <a:r>
              <a:rPr lang="ko-KR" altLang="en-US"/>
              <a:t>각 센서 클래스를 재정의하여 사용</a:t>
            </a:r>
            <a:endParaRPr lang="ko-KR" altLang="en-US"/>
          </a:p>
          <a:p>
            <a:pPr lvl="2"/>
            <a:r>
              <a:rPr lang="en-US" altLang="ko-KR"/>
              <a:t>Sensor </a:t>
            </a:r>
            <a:r>
              <a:rPr lang="ko-KR" altLang="en-US"/>
              <a:t>인터페이스의 객체를 생성하여 </a:t>
            </a:r>
            <a:r>
              <a:rPr lang="en-US" altLang="ko-KR"/>
              <a:t>MySensorBroker </a:t>
            </a:r>
            <a:r>
              <a:rPr lang="ko-KR" altLang="en-US"/>
              <a:t>메인 클래스에서 프로그램을 실행</a:t>
            </a:r>
            <a:endParaRPr lang="ko-KR" altLang="en-US"/>
          </a:p>
          <a:p>
            <a:pPr lvl="2"/>
            <a:endParaRPr lang="en-US" altLang="ko-KR"/>
          </a:p>
          <a:p>
            <a:pPr marL="357188" lvl="1" indent="0">
              <a:buNone/>
            </a:pPr>
            <a:endParaRPr lang="en-US" altLang="ko-KR"/>
          </a:p>
          <a:p>
            <a:pPr marL="357188" lvl="1" indent="0">
              <a:buNone/>
            </a:pPr>
            <a:endParaRPr lang="en-US" altLang="ko-KR"/>
          </a:p>
          <a:p>
            <a:pPr lvl="2"/>
            <a:r>
              <a:rPr lang="ko-KR" altLang="en-US"/>
              <a:t>추상 클래스의 메인 클래스는 </a:t>
            </a:r>
            <a:r>
              <a:rPr lang="en-US" altLang="ko-KR"/>
              <a:t>Broker</a:t>
            </a:r>
            <a:r>
              <a:rPr lang="ko-KR" altLang="en-US"/>
              <a:t>로 </a:t>
            </a:r>
            <a:r>
              <a:rPr lang="en-US" altLang="ko-KR"/>
              <a:t>Actor</a:t>
            </a:r>
            <a:r>
              <a:rPr lang="ko-KR" altLang="en-US"/>
              <a:t>를 객체 생성하여 프로그램을 실행</a:t>
            </a:r>
            <a:endParaRPr lang="ko-KR" altLang="en-US"/>
          </a:p>
          <a:p>
            <a:pPr lvl="2"/>
            <a:endParaRPr lang="en-US" altLang="ko-KR"/>
          </a:p>
          <a:p>
            <a:pPr marL="534987" lvl="2" indent="0">
              <a:buNone/>
            </a:pP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en-US" altLang="ko-KR"/>
              <a:t>GUI </a:t>
            </a:r>
            <a:r>
              <a:rPr lang="ko-KR" altLang="en-US"/>
              <a:t>프로그래밍 환경을 구성하는 </a:t>
            </a:r>
            <a:r>
              <a:rPr lang="en-US" altLang="ko-KR"/>
              <a:t>Frame </a:t>
            </a:r>
            <a:r>
              <a:rPr lang="ko-KR" altLang="en-US"/>
              <a:t>클래스와 </a:t>
            </a:r>
            <a:r>
              <a:rPr lang="en-US" altLang="ko-KR"/>
              <a:t>Graphics </a:t>
            </a:r>
            <a:r>
              <a:rPr lang="ko-KR" altLang="en-US"/>
              <a:t>클래스를 상속받아</a:t>
            </a:r>
            <a:r>
              <a:rPr lang="en-US" altLang="ko-KR"/>
              <a:t> Warning </a:t>
            </a:r>
            <a:r>
              <a:rPr lang="ko-KR" altLang="en-US"/>
              <a:t>에서 </a:t>
            </a:r>
            <a:r>
              <a:rPr lang="en-US" altLang="ko-KR"/>
              <a:t>paint() </a:t>
            </a:r>
            <a:r>
              <a:rPr lang="ko-KR" altLang="en-US"/>
              <a:t>메서드를 통하여 프로그램을 실행</a:t>
            </a:r>
            <a:endParaRPr lang="ko-KR" altLang="en-US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2"/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599017" y="739407"/>
            <a:ext cx="2541072" cy="17453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5604039" y="2796257"/>
            <a:ext cx="2832824" cy="1835484"/>
          </a:xfrm>
          <a:prstGeom prst="rect">
            <a:avLst/>
          </a:prstGeom>
        </p:spPr>
      </p:pic>
      <p:pic>
        <p:nvPicPr>
          <p:cNvPr id="7" name="그림 6" descr="스크린샷이(가) 표시된 사진  자동 생성된 설명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6516216" y="4943210"/>
            <a:ext cx="1554712" cy="164058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3. </a:t>
            </a:r>
            <a:r>
              <a:rPr lang="ko-KR" altLang="en-US"/>
              <a:t>클래스 다이어그램의 모델링</a:t>
            </a:r>
            <a:r>
              <a:rPr lang="en-US" altLang="ko-KR"/>
              <a:t> </a:t>
            </a:r>
            <a:r>
              <a:rPr lang="ko-KR" altLang="en-US"/>
              <a:t>연습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pPr lvl="0"/>
            <a:r>
              <a:rPr lang="ko-KR" altLang="en-US"/>
              <a:t>날씨 관련 시스템</a:t>
            </a:r>
            <a:endParaRPr lang="ko-KR" altLang="en-US"/>
          </a:p>
          <a:p>
            <a:pPr lvl="2"/>
            <a:endParaRPr lang="en-US" altLang="ko-KR"/>
          </a:p>
        </p:txBody>
      </p:sp>
      <p:pic>
        <p:nvPicPr>
          <p:cNvPr id="7" name="그림 6" descr="텍스트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691680" y="1329530"/>
            <a:ext cx="5962519" cy="5476684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3. </a:t>
            </a:r>
            <a:r>
              <a:rPr lang="ko-KR" altLang="en-US"/>
              <a:t>클래스 다이어그램의 모델링</a:t>
            </a:r>
            <a:r>
              <a:rPr lang="en-US" altLang="ko-KR"/>
              <a:t> </a:t>
            </a:r>
            <a:r>
              <a:rPr lang="ko-KR" altLang="en-US"/>
              <a:t>연습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pPr lvl="0"/>
            <a:r>
              <a:rPr lang="ko-KR" altLang="en-US"/>
              <a:t>가전제품</a:t>
            </a:r>
            <a:endParaRPr lang="ko-KR" altLang="en-US"/>
          </a:p>
          <a:p>
            <a:pPr lvl="1"/>
            <a:r>
              <a:rPr lang="ko-KR" altLang="en-US"/>
              <a:t>가전제품</a:t>
            </a:r>
            <a:r>
              <a:rPr lang="en-US" altLang="ko-KR" sz="1200"/>
              <a:t>Appliance </a:t>
            </a:r>
            <a:r>
              <a:rPr lang="ko-KR" altLang="en-US"/>
              <a:t>클래스</a:t>
            </a:r>
            <a:endParaRPr lang="ko-KR" altLang="en-US"/>
          </a:p>
          <a:p>
            <a:pPr lvl="2"/>
            <a:r>
              <a:rPr lang="ko-KR" altLang="en-US"/>
              <a:t>에어컨과 냉장고의 공통 내용을 포함하는 상위 클래스</a:t>
            </a:r>
            <a:endParaRPr lang="ko-KR" altLang="en-US"/>
          </a:p>
          <a:p>
            <a:pPr lvl="2"/>
            <a:r>
              <a:rPr lang="ko-KR" altLang="en-US"/>
              <a:t> 에어컨</a:t>
            </a:r>
            <a:r>
              <a:rPr lang="en-US" altLang="ko-KR" sz="1200"/>
              <a:t>AirConditioner</a:t>
            </a:r>
            <a:r>
              <a:rPr lang="ko-KR" altLang="en-US"/>
              <a:t>과 냉장고</a:t>
            </a:r>
            <a:r>
              <a:rPr lang="en-US" altLang="ko-KR" sz="1200"/>
              <a:t>Refrigerator</a:t>
            </a:r>
            <a:r>
              <a:rPr lang="ko-KR" altLang="en-US"/>
              <a:t>를 하위 클래스를 두 개씩 갖는 추상 클래스</a:t>
            </a:r>
            <a:endParaRPr lang="en-US" altLang="ko-KR"/>
          </a:p>
        </p:txBody>
      </p:sp>
      <p:pic>
        <p:nvPicPr>
          <p:cNvPr id="5" name="그림 4" descr="지도, 텍스트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547664" y="2492896"/>
            <a:ext cx="5688632" cy="398541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3. </a:t>
            </a:r>
            <a:r>
              <a:rPr lang="ko-KR" altLang="en-US"/>
              <a:t>클래스 다이어그램의 모델링</a:t>
            </a:r>
            <a:r>
              <a:rPr lang="en-US" altLang="ko-KR"/>
              <a:t> </a:t>
            </a:r>
            <a:r>
              <a:rPr lang="ko-KR" altLang="en-US"/>
              <a:t>연습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/>
          <a:lstStyle/>
          <a:p>
            <a:pPr lvl="0"/>
            <a:r>
              <a:rPr lang="ko-KR" altLang="en-US"/>
              <a:t>가전제품</a:t>
            </a:r>
            <a:endParaRPr lang="en-US" altLang="ko-KR"/>
          </a:p>
        </p:txBody>
      </p:sp>
      <p:pic>
        <p:nvPicPr>
          <p:cNvPr id="4" name="그림 3" descr="텍스트, 지도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619672" y="1268760"/>
            <a:ext cx="5624149" cy="545408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1. </a:t>
            </a:r>
            <a:r>
              <a:rPr lang="ko-KR" altLang="en-US"/>
              <a:t>클래스 다이어그램의 구성요소와 표현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클래스의 구성 요소</a:t>
            </a:r>
            <a:endParaRPr lang="ko-KR" altLang="en-US"/>
          </a:p>
          <a:p>
            <a:pPr lvl="1"/>
            <a:r>
              <a:rPr lang="ko-KR" altLang="en-US"/>
              <a:t>클래스는 클래스 이름</a:t>
            </a:r>
            <a:r>
              <a:rPr lang="en-US" altLang="ko-KR"/>
              <a:t>, </a:t>
            </a:r>
            <a:r>
              <a:rPr lang="ko-KR" altLang="en-US"/>
              <a:t>속성</a:t>
            </a:r>
            <a:r>
              <a:rPr lang="en-US" altLang="ko-KR"/>
              <a:t>, </a:t>
            </a:r>
            <a:r>
              <a:rPr lang="ko-KR" altLang="en-US"/>
              <a:t>메서드로 구성</a:t>
            </a:r>
            <a:endParaRPr lang="ko-KR" altLang="en-US"/>
          </a:p>
          <a:p>
            <a:pPr lvl="2"/>
            <a:r>
              <a:rPr lang="ko-KR" altLang="en-US"/>
              <a:t>클래스</a:t>
            </a:r>
            <a:r>
              <a:rPr lang="en-US" altLang="ko-KR" sz="1000"/>
              <a:t>class</a:t>
            </a:r>
            <a:r>
              <a:rPr lang="en-US" altLang="ko-KR"/>
              <a:t> </a:t>
            </a:r>
            <a:endParaRPr lang="en-US" altLang="ko-KR"/>
          </a:p>
          <a:p>
            <a:pPr lvl="3"/>
            <a:r>
              <a:rPr lang="ko-KR" altLang="en-US"/>
              <a:t>공통의 속성</a:t>
            </a:r>
            <a:r>
              <a:rPr lang="en-US" altLang="ko-KR"/>
              <a:t>, </a:t>
            </a:r>
            <a:r>
              <a:rPr lang="ko-KR" altLang="en-US"/>
              <a:t>메서드</a:t>
            </a:r>
            <a:r>
              <a:rPr lang="en-US" altLang="ko-KR"/>
              <a:t>(</a:t>
            </a:r>
            <a:r>
              <a:rPr lang="ko-KR" altLang="en-US"/>
              <a:t>오퍼레이션</a:t>
            </a:r>
            <a:r>
              <a:rPr lang="en-US" altLang="ko-KR"/>
              <a:t>), </a:t>
            </a:r>
            <a:r>
              <a:rPr lang="ko-KR" altLang="en-US"/>
              <a:t>관계</a:t>
            </a:r>
            <a:r>
              <a:rPr lang="en-US" altLang="ko-KR"/>
              <a:t>, </a:t>
            </a:r>
            <a:r>
              <a:rPr lang="ko-KR" altLang="en-US"/>
              <a:t>의미를 공유하는 객체 집합에 대한 기술</a:t>
            </a:r>
            <a:endParaRPr lang="ko-KR" altLang="en-US"/>
          </a:p>
          <a:p>
            <a:pPr lvl="2"/>
            <a:r>
              <a:rPr lang="ko-KR" altLang="en-US"/>
              <a:t>속성</a:t>
            </a:r>
            <a:r>
              <a:rPr lang="en-US" altLang="ko-KR" sz="1000"/>
              <a:t>attribute</a:t>
            </a:r>
            <a:r>
              <a:rPr lang="en-US" altLang="ko-KR"/>
              <a:t> </a:t>
            </a:r>
            <a:endParaRPr lang="en-US" altLang="ko-KR"/>
          </a:p>
          <a:p>
            <a:pPr lvl="3"/>
            <a:r>
              <a:rPr lang="ko-KR" altLang="en-US"/>
              <a:t>클래스의 구조적 특성에 이름을 붙인 것</a:t>
            </a:r>
            <a:endParaRPr lang="ko-KR" altLang="en-US"/>
          </a:p>
          <a:p>
            <a:pPr lvl="3"/>
            <a:r>
              <a:rPr lang="ko-KR" altLang="en-US"/>
              <a:t>구조적 특성에 해당하는 인스턴스가 보유할 수 있는 값의 범위를 기술</a:t>
            </a:r>
            <a:endParaRPr lang="ko-KR" altLang="en-US"/>
          </a:p>
          <a:p>
            <a:pPr lvl="3"/>
            <a:r>
              <a:rPr lang="ko-KR" altLang="en-US"/>
              <a:t>영문 소문자로 시작함</a:t>
            </a:r>
            <a:endParaRPr lang="ko-KR" altLang="en-US"/>
          </a:p>
          <a:p>
            <a:pPr lvl="2"/>
            <a:endParaRPr lang="ko-KR" altLang="en-US"/>
          </a:p>
        </p:txBody>
      </p:sp>
      <p:pic>
        <p:nvPicPr>
          <p:cNvPr id="5" name="그림 4" descr="스크린샷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547664" y="3356992"/>
            <a:ext cx="5544616" cy="3239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1. </a:t>
            </a:r>
            <a:r>
              <a:rPr lang="ko-KR" altLang="en-US"/>
              <a:t>클래스 다이어그램의 구성요소와 표현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클래스의 구성 요소</a:t>
            </a:r>
            <a:endParaRPr lang="ko-KR" altLang="en-US"/>
          </a:p>
          <a:p>
            <a:pPr lvl="2"/>
            <a:r>
              <a:rPr lang="ko-KR" altLang="en-US"/>
              <a:t>메서드</a:t>
            </a:r>
            <a:r>
              <a:rPr lang="en-US" altLang="ko-KR" sz="1000"/>
              <a:t>method</a:t>
            </a:r>
            <a:r>
              <a:rPr lang="en-US" altLang="ko-KR"/>
              <a:t> </a:t>
            </a:r>
            <a:endParaRPr lang="en-US" altLang="ko-KR"/>
          </a:p>
          <a:p>
            <a:pPr lvl="3"/>
            <a:r>
              <a:rPr lang="ko-KR" altLang="en-US"/>
              <a:t>오퍼레이션이라고도 함</a:t>
            </a:r>
            <a:endParaRPr lang="ko-KR" altLang="en-US"/>
          </a:p>
          <a:p>
            <a:pPr lvl="3"/>
            <a:r>
              <a:rPr lang="ko-KR" altLang="en-US"/>
              <a:t>이름</a:t>
            </a:r>
            <a:r>
              <a:rPr lang="en-US" altLang="ko-KR"/>
              <a:t>, </a:t>
            </a:r>
            <a:r>
              <a:rPr lang="ko-KR" altLang="en-US"/>
              <a:t>타입</a:t>
            </a:r>
            <a:r>
              <a:rPr lang="en-US" altLang="ko-KR"/>
              <a:t>, </a:t>
            </a:r>
            <a:r>
              <a:rPr lang="ko-KR" altLang="en-US"/>
              <a:t>매개변수들과 연관된 행위를 호출할 때 제약사항이 요구되는데</a:t>
            </a:r>
            <a:r>
              <a:rPr lang="en-US" altLang="ko-KR"/>
              <a:t>, </a:t>
            </a:r>
            <a:r>
              <a:rPr lang="ko-KR" altLang="en-US"/>
              <a:t>이 제약사항을 명세하는 클래스의      행위적 특징</a:t>
            </a:r>
            <a:endParaRPr lang="ko-KR" altLang="en-US"/>
          </a:p>
          <a:p>
            <a:pPr lvl="2"/>
            <a:endParaRPr lang="ko-KR" altLang="en-US"/>
          </a:p>
        </p:txBody>
      </p:sp>
      <p:pic>
        <p:nvPicPr>
          <p:cNvPr id="7" name="그림 6" descr="스크린샷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971600" y="2420888"/>
            <a:ext cx="6982503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1. </a:t>
            </a:r>
            <a:r>
              <a:rPr lang="ko-KR" altLang="en-US"/>
              <a:t>클래스 다이어그램의 구성요소와 표현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객체와 클래스 사이의 관계와 표현</a:t>
            </a:r>
            <a:endParaRPr lang="ko-KR" altLang="en-US"/>
          </a:p>
          <a:p>
            <a:pPr lvl="1"/>
            <a:r>
              <a:rPr lang="ko-KR" altLang="en-US"/>
              <a:t>클래스</a:t>
            </a:r>
            <a:endParaRPr lang="ko-KR" altLang="en-US"/>
          </a:p>
          <a:p>
            <a:pPr lvl="2"/>
            <a:r>
              <a:rPr lang="ko-KR" altLang="en-US"/>
              <a:t>객체를 생성할 수 있는 구조와 정보를 갖는 틀</a:t>
            </a:r>
            <a:endParaRPr lang="ko-KR" altLang="en-US"/>
          </a:p>
          <a:p>
            <a:pPr lvl="2"/>
            <a:r>
              <a:rPr lang="ko-KR" altLang="en-US"/>
              <a:t>붕어빵</a:t>
            </a:r>
            <a:r>
              <a:rPr lang="en-US" altLang="ko-KR"/>
              <a:t> </a:t>
            </a:r>
            <a:r>
              <a:rPr lang="ko-KR" altLang="en-US"/>
              <a:t>기계 </a:t>
            </a:r>
            <a:r>
              <a:rPr lang="en-US" altLang="ko-KR"/>
              <a:t>= </a:t>
            </a:r>
            <a:r>
              <a:rPr lang="ko-KR" altLang="en-US"/>
              <a:t>클래스 </a:t>
            </a:r>
            <a:r>
              <a:rPr lang="en-US" altLang="ko-KR"/>
              <a:t>/ </a:t>
            </a:r>
            <a:r>
              <a:rPr lang="ko-KR" altLang="en-US"/>
              <a:t>붕어빵 </a:t>
            </a:r>
            <a:r>
              <a:rPr lang="en-US" altLang="ko-KR"/>
              <a:t>= </a:t>
            </a:r>
            <a:r>
              <a:rPr lang="ko-KR" altLang="en-US"/>
              <a:t>객체</a:t>
            </a:r>
            <a:endParaRPr lang="ko-KR" altLang="en-US"/>
          </a:p>
          <a:p>
            <a:pPr lvl="2"/>
            <a:r>
              <a:rPr lang="ko-KR" altLang="en-US"/>
              <a:t>객체는 클래스의 인스턴스</a:t>
            </a:r>
            <a:endParaRPr lang="ko-KR" altLang="en-US"/>
          </a:p>
          <a:p>
            <a:pPr lvl="1"/>
            <a:endParaRPr lang="en-US" altLang="ko-KR"/>
          </a:p>
          <a:p>
            <a:pPr lvl="2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963354" y="3140968"/>
            <a:ext cx="7164288" cy="27090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1. </a:t>
            </a:r>
            <a:r>
              <a:rPr lang="ko-KR" altLang="en-US"/>
              <a:t>클래스 다이어그램의 구성요소와 표현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객체와 클래스 사이의 관계와 표현</a:t>
            </a:r>
            <a:endParaRPr lang="ko-KR" altLang="en-US"/>
          </a:p>
          <a:p>
            <a:pPr lvl="1"/>
            <a:r>
              <a:rPr lang="en-US" altLang="ko-KR"/>
              <a:t>Account </a:t>
            </a:r>
            <a:r>
              <a:rPr lang="ko-KR" altLang="en-US"/>
              <a:t>클래스와 </a:t>
            </a:r>
            <a:r>
              <a:rPr lang="en-US" altLang="ko-KR"/>
              <a:t>Application </a:t>
            </a:r>
            <a:r>
              <a:rPr lang="ko-KR" altLang="en-US"/>
              <a:t>클래스로 구성된 객체 생성 다이어그램</a:t>
            </a:r>
            <a:endParaRPr lang="ko-KR" altLang="en-US"/>
          </a:p>
          <a:p>
            <a:pPr lvl="1"/>
            <a:r>
              <a:rPr lang="en-US" altLang="ko-KR"/>
              <a:t>Application </a:t>
            </a:r>
            <a:r>
              <a:rPr lang="ko-KR" altLang="en-US"/>
              <a:t>클래스는</a:t>
            </a:r>
            <a:r>
              <a:rPr lang="en-US" altLang="ko-KR"/>
              <a:t> Account </a:t>
            </a:r>
            <a:r>
              <a:rPr lang="ko-KR" altLang="en-US"/>
              <a:t>클래스와 객체를 생성하여 실행하는 메인 메서드 포함</a:t>
            </a:r>
            <a:endParaRPr lang="ko-KR" altLang="en-US"/>
          </a:p>
          <a:p>
            <a:pPr lvl="1"/>
            <a:endParaRPr lang="en-US" altLang="ko-KR"/>
          </a:p>
          <a:p>
            <a:pPr lvl="2"/>
            <a:endParaRPr lang="ko-KR" altLang="en-US"/>
          </a:p>
        </p:txBody>
      </p:sp>
      <p:pic>
        <p:nvPicPr>
          <p:cNvPr id="5" name="그림 4" descr="스크린샷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412269" y="2852936"/>
            <a:ext cx="6266457" cy="23091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1. </a:t>
            </a:r>
            <a:r>
              <a:rPr lang="ko-KR" altLang="en-US"/>
              <a:t>클래스 다이어그램의 구성요소와 표현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객체와 클래스 사이의 관계와 표현</a:t>
            </a:r>
            <a:endParaRPr lang="ko-KR" altLang="en-US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2"/>
            <a:endParaRPr lang="ko-KR" altLang="en-US"/>
          </a:p>
        </p:txBody>
      </p:sp>
      <p:pic>
        <p:nvPicPr>
          <p:cNvPr id="5" name="그림 4" descr="스크린샷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31640" y="1266498"/>
            <a:ext cx="6803632" cy="55397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1. </a:t>
            </a:r>
            <a:r>
              <a:rPr lang="ko-KR" altLang="en-US"/>
              <a:t>클래스 다이어그램의 구성요소와 표현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객체와 클래스 사이의 관계와 표현</a:t>
            </a:r>
            <a:endParaRPr lang="ko-KR" altLang="en-US"/>
          </a:p>
          <a:p>
            <a:pPr lvl="1"/>
            <a:r>
              <a:rPr lang="ko-KR" altLang="en-US"/>
              <a:t>연관 관계는 의존 관계와 마찬가지로 객체를 생성하는 관계 </a:t>
            </a:r>
            <a:endParaRPr lang="ko-KR" altLang="en-US"/>
          </a:p>
          <a:p>
            <a:pPr lvl="1"/>
            <a:r>
              <a:rPr lang="ko-KR" altLang="en-US"/>
              <a:t>그러나 연관 관계는 멤버 변수로 참조하고</a:t>
            </a:r>
            <a:r>
              <a:rPr lang="en-US" altLang="ko-KR"/>
              <a:t>, </a:t>
            </a:r>
            <a:r>
              <a:rPr lang="ko-KR" altLang="en-US"/>
              <a:t>의존 관계는 메서드로 참조한다는 것이 다름</a:t>
            </a:r>
            <a:endParaRPr lang="ko-KR" altLang="en-US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2"/>
            <a:endParaRPr lang="ko-KR" altLang="en-US"/>
          </a:p>
        </p:txBody>
      </p:sp>
      <p:pic>
        <p:nvPicPr>
          <p:cNvPr id="6" name="그림 5" descr="스크린샷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92412" y="2869924"/>
            <a:ext cx="7906172" cy="3214154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R&amp;D</ep:Company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2006-10-05T04:04:58.000</dcterms:created>
  <dc:creator>한빛아카데미(주)</dc:creator>
  <dc:description/>
  <cp:keywords/>
  <cp:lastModifiedBy>daewo</cp:lastModifiedBy>
  <dcterms:modified xsi:type="dcterms:W3CDTF">2021-05-30T14:20:39.954</dcterms:modified>
  <cp:revision>284</cp:revision>
  <dc:subject/>
  <dc:title>PowerPoint 프레젠테이션</dc:title>
</cp:coreProperties>
</file>