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356" r:id="rId2"/>
    <p:sldId id="360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92" r:id="rId17"/>
    <p:sldId id="393" r:id="rId18"/>
    <p:sldId id="396" r:id="rId19"/>
    <p:sldId id="397" r:id="rId20"/>
    <p:sldId id="355" r:id="rId21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24"/>
    </p:embeddedFont>
    <p:embeddedFont>
      <p:font typeface="HY헤드라인M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견고딕" panose="02030600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94660"/>
  </p:normalViewPr>
  <p:slideViewPr>
    <p:cSldViewPr>
      <p:cViewPr varScale="1">
        <p:scale>
          <a:sx n="117" d="100"/>
          <a:sy n="117" d="100"/>
        </p:scale>
        <p:origin x="202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데이터 전송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sz="1200" dirty="0"/>
              <a:t>(Client)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sz="1200" dirty="0"/>
              <a:t>(Server)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데이터 전송 시 사용자가 클라이언트를 통해 데이터를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클라이언트는 입력된 데이터 </a:t>
            </a:r>
            <a:r>
              <a:rPr lang="ko-KR" altLang="en-US" dirty="0" err="1"/>
              <a:t>를</a:t>
            </a:r>
            <a:r>
              <a:rPr lang="ko-KR" altLang="en-US" dirty="0"/>
              <a:t> 서버에 전달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입력된 데이터에 대한 결과 값을 클라이언트에 반환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클라이언트는 이를 사용자에게 결과 메시지로 전달</a:t>
            </a:r>
            <a:r>
              <a:rPr lang="en-US" altLang="ko-KR" dirty="0"/>
              <a:t> </a:t>
            </a:r>
          </a:p>
          <a:p>
            <a:pPr lvl="3"/>
            <a:endParaRPr lang="ko-KR" altLang="en-US" dirty="0"/>
          </a:p>
          <a:p>
            <a:pPr lvl="3"/>
            <a:endParaRPr lang="en-US" altLang="ko-KR" sz="1000" dirty="0"/>
          </a:p>
          <a:p>
            <a:pPr lvl="2"/>
            <a:endParaRPr lang="en-US" altLang="ko-KR" sz="1000" dirty="0"/>
          </a:p>
          <a:p>
            <a:pPr lvl="2"/>
            <a:endParaRPr lang="en-US" altLang="ko-KR" dirty="0"/>
          </a:p>
        </p:txBody>
      </p:sp>
      <p:pic>
        <p:nvPicPr>
          <p:cNvPr id="6" name="그림 5" descr="스크린샷, 나무, 조류이(가) 표시된 사진&#10;&#10;자동 생성된 설명">
            <a:extLst>
              <a:ext uri="{FF2B5EF4-FFF2-40B4-BE49-F238E27FC236}">
                <a16:creationId xmlns:a16="http://schemas.microsoft.com/office/drawing/2014/main" xmlns="" id="{C798C064-E9C2-4AD6-8853-B290F640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74905"/>
            <a:ext cx="5688632" cy="31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2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전화 통화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발신자</a:t>
            </a:r>
            <a:r>
              <a:rPr lang="en-US" altLang="ko-KR" dirty="0"/>
              <a:t>(Caller), </a:t>
            </a:r>
            <a:r>
              <a:rPr lang="ko-KR" altLang="en-US" dirty="0"/>
              <a:t>교환기</a:t>
            </a:r>
            <a:r>
              <a:rPr lang="en-US" altLang="ko-KR" dirty="0"/>
              <a:t>(Exchange), </a:t>
            </a:r>
            <a:r>
              <a:rPr lang="ko-KR" altLang="en-US" dirty="0"/>
              <a:t>수신자</a:t>
            </a:r>
            <a:r>
              <a:rPr lang="en-US" altLang="ko-KR" dirty="0"/>
              <a:t>(Receiver)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발신자가 수신자와 통화하기 위해 수화기를 들면 전화기의 대기 신호가 전달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발신자가 전화번호를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모든 신호가 교환기에 전달되고 신호를 받은 교환기에서는 발신자에게 신호음을</a:t>
            </a:r>
            <a:r>
              <a:rPr lang="en-US" altLang="ko-KR" dirty="0"/>
              <a:t>, </a:t>
            </a:r>
            <a:r>
              <a:rPr lang="ko-KR" altLang="en-US" dirty="0"/>
              <a:t>수신자에게 </a:t>
            </a:r>
            <a:r>
              <a:rPr lang="ko-KR" altLang="en-US" dirty="0" err="1"/>
              <a:t>신호벨을</a:t>
            </a:r>
            <a:r>
              <a:rPr lang="ko-KR" altLang="en-US" dirty="0"/>
              <a:t> 각각 전달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통화가 끝나면 수신자와 발신자는 수화기를 내려놓는다</a:t>
            </a:r>
            <a:r>
              <a:rPr lang="en-US" altLang="ko-KR" dirty="0"/>
              <a:t>.</a:t>
            </a:r>
          </a:p>
          <a:p>
            <a:pPr lvl="2"/>
            <a:endParaRPr lang="en-US" altLang="ko-KR" sz="1000" dirty="0"/>
          </a:p>
          <a:p>
            <a:pPr lvl="2"/>
            <a:endParaRPr lang="en-US" altLang="ko-KR" dirty="0"/>
          </a:p>
        </p:txBody>
      </p:sp>
      <p:pic>
        <p:nvPicPr>
          <p:cNvPr id="4" name="그림 3" descr="스크린샷, 나무, 조류이(가) 표시된 사진&#10;&#10;자동 생성된 설명">
            <a:extLst>
              <a:ext uri="{FF2B5EF4-FFF2-40B4-BE49-F238E27FC236}">
                <a16:creationId xmlns:a16="http://schemas.microsoft.com/office/drawing/2014/main" xmlns="" id="{C607ED58-7291-4E2F-9C0B-544F4BE9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84984"/>
            <a:ext cx="613863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9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교육 신청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직원</a:t>
            </a:r>
            <a:r>
              <a:rPr lang="en-US" altLang="ko-KR" dirty="0"/>
              <a:t>(Employee), </a:t>
            </a:r>
            <a:r>
              <a:rPr lang="ko-KR" altLang="en-US" dirty="0"/>
              <a:t>교육 요청</a:t>
            </a:r>
            <a:r>
              <a:rPr lang="en-US" altLang="ko-KR" dirty="0"/>
              <a:t>(Training Request), </a:t>
            </a:r>
            <a:r>
              <a:rPr lang="ko-KR" altLang="en-US" dirty="0"/>
              <a:t>교육 훈련 기관</a:t>
            </a:r>
            <a:r>
              <a:rPr lang="en-US" altLang="ko-KR" dirty="0"/>
              <a:t>(Training Body)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직원이 교육을 신청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요청이 교육 훈련 기관에 교육과정을 주문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훈련 기관은 교육을 등록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요청은 직원에게 교육 등록을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직원은 교육 신청을 완료한</a:t>
            </a:r>
            <a:endParaRPr lang="en-US" altLang="ko-KR" dirty="0"/>
          </a:p>
          <a:p>
            <a:pPr lvl="2"/>
            <a:endParaRPr lang="en-US" altLang="ko-KR" sz="1000" dirty="0"/>
          </a:p>
          <a:p>
            <a:pPr lvl="2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1A27266-DA74-4C88-910D-0302976D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56992"/>
            <a:ext cx="4104456" cy="28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영화 예매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(User), </a:t>
            </a:r>
            <a:r>
              <a:rPr lang="ko-KR" altLang="en-US" dirty="0"/>
              <a:t>매표소</a:t>
            </a:r>
            <a:r>
              <a:rPr lang="en-US" altLang="ko-KR" dirty="0"/>
              <a:t>(Box Office), </a:t>
            </a:r>
            <a:r>
              <a:rPr lang="ko-KR" altLang="en-US" dirty="0"/>
              <a:t>신용카드 회사</a:t>
            </a:r>
            <a:r>
              <a:rPr lang="en-US" altLang="ko-KR" dirty="0"/>
              <a:t>(Credit Card Service)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매표소에 예매할 영화의 정보를 요구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사용자에게 이용 가능한 좌석을 보여줌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좌석을 선택해 매표소에 알림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사용자에게 결제 금액을 알림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카드를 삽입</a:t>
            </a:r>
            <a:endParaRPr lang="en-US" altLang="ko-KR" sz="1000" dirty="0"/>
          </a:p>
          <a:p>
            <a:pPr lvl="2"/>
            <a:endParaRPr lang="en-US" altLang="ko-KR" dirty="0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xmlns="" id="{9FAFA4E5-F778-4C11-85DE-710386050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84983"/>
            <a:ext cx="3960440" cy="32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(User), </a:t>
            </a:r>
            <a:r>
              <a:rPr lang="ko-KR" altLang="en-US" dirty="0"/>
              <a:t>클라우드 인터페이스</a:t>
            </a:r>
            <a:r>
              <a:rPr lang="en-US" altLang="ko-KR" dirty="0"/>
              <a:t>(Cloud Interface),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클라우드 인터페이스에서 파일 올리기를 선택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클라우드 인터페이스는 사용자에게 파일 선택을 요구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파일을 선택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클라우드 인터페이스는 서버로 파일 데이터를 전송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클라우드 인터페이스에 파일을 뷰로 보여줌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클라우드 인터페이스에 전송 완료 메시지를 전달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075D752-7DB9-472C-A91E-DC272C653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3645024"/>
            <a:ext cx="488491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0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물품 보관함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(User), </a:t>
            </a:r>
            <a:r>
              <a:rPr lang="ko-KR" altLang="en-US" dirty="0"/>
              <a:t>물품 보관함</a:t>
            </a:r>
            <a:r>
              <a:rPr lang="en-US" altLang="ko-KR" dirty="0"/>
              <a:t>(Locker)</a:t>
            </a:r>
          </a:p>
          <a:p>
            <a:pPr lvl="3"/>
            <a:r>
              <a:rPr lang="ko-KR" altLang="en-US" dirty="0"/>
              <a:t>	사용자가 사용할 사물함을 선택</a:t>
            </a:r>
            <a:endParaRPr lang="en-US" altLang="ko-KR" dirty="0"/>
          </a:p>
          <a:p>
            <a:pPr lvl="3"/>
            <a:r>
              <a:rPr lang="ko-KR" altLang="en-US" dirty="0"/>
              <a:t>물품 보관함이 사용자에게 비밀번호 설정을 요구</a:t>
            </a:r>
            <a:endParaRPr lang="en-US" altLang="ko-KR" dirty="0"/>
          </a:p>
          <a:p>
            <a:pPr lvl="3"/>
            <a:r>
              <a:rPr lang="ko-KR" altLang="en-US" dirty="0"/>
              <a:t>사용자가 비밀번호를 설정</a:t>
            </a:r>
            <a:endParaRPr lang="en-US" altLang="ko-KR" dirty="0"/>
          </a:p>
          <a:p>
            <a:pPr lvl="3"/>
            <a:r>
              <a:rPr lang="ko-KR" altLang="en-US" dirty="0"/>
              <a:t>물품 보관함이 사용자에게 결제를 요구</a:t>
            </a:r>
            <a:endParaRPr lang="en-US" altLang="ko-KR" dirty="0"/>
          </a:p>
          <a:p>
            <a:pPr lvl="3"/>
            <a:r>
              <a:rPr lang="ko-KR" altLang="en-US" dirty="0"/>
              <a:t>사용자가 결제</a:t>
            </a:r>
            <a:endParaRPr lang="en-US" altLang="ko-KR" dirty="0"/>
          </a:p>
          <a:p>
            <a:pPr lvl="3"/>
            <a:r>
              <a:rPr lang="ko-KR" altLang="en-US" dirty="0"/>
              <a:t>물품 보관함이 사용자에게 결제 완료 메시지를 전달</a:t>
            </a:r>
            <a:endParaRPr lang="en-US" altLang="ko-KR" dirty="0"/>
          </a:p>
          <a:p>
            <a:pPr lvl="3"/>
            <a:r>
              <a:rPr lang="ko-KR" altLang="en-US" dirty="0"/>
              <a:t>사용자가 물품을 보관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177BF51-CAE3-4AAF-A06B-B9C80EB57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30100"/>
            <a:ext cx="476811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1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 판매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sz="1200" dirty="0"/>
              <a:t>(Salesman)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고객에게 상품을 설명</a:t>
            </a:r>
            <a:r>
              <a:rPr lang="en-US" altLang="ko-KR" dirty="0"/>
              <a:t>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상품을 선택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고객의 가입 조건을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고객에게 요금을 알림</a:t>
            </a:r>
            <a:r>
              <a:rPr lang="en-US" altLang="ko-KR" dirty="0"/>
              <a:t>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보험에 가입</a:t>
            </a:r>
            <a:r>
              <a:rPr lang="en-US" altLang="ko-KR" dirty="0"/>
              <a:t> 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E86E6D7-7ABA-40F5-8FDF-85E2DCD6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933056"/>
            <a:ext cx="4896544" cy="20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카카오 택시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카카오택시 앱</a:t>
            </a:r>
            <a:r>
              <a:rPr lang="en-US" altLang="ko-KR" dirty="0"/>
              <a:t>(</a:t>
            </a:r>
            <a:r>
              <a:rPr lang="en-US" altLang="ko-KR" sz="1200" dirty="0"/>
              <a:t>App)</a:t>
            </a:r>
            <a:r>
              <a:rPr lang="en-US" altLang="ko-KR" dirty="0"/>
              <a:t>, </a:t>
            </a:r>
            <a:r>
              <a:rPr lang="ko-KR" altLang="en-US" dirty="0"/>
              <a:t>택시 기사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TaxiDriver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카카오택시에 출발지와 도착지를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카카오택시가 택시 기사를 호출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택시 기사가 출발지와 도착지를 확인한 후 호출을 수락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카카오택시가 고객에게 택시 기사의 정보를 전송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045368F-751D-4C3B-8333-C5C06071F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29991"/>
            <a:ext cx="4104456" cy="31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3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(Customer), </a:t>
            </a:r>
            <a:r>
              <a:rPr lang="ko-KR" altLang="en-US" dirty="0"/>
              <a:t>카운터</a:t>
            </a:r>
            <a:r>
              <a:rPr lang="en-US" altLang="ko-KR" dirty="0"/>
              <a:t>(Counter),</a:t>
            </a:r>
            <a:r>
              <a:rPr lang="ko-KR" altLang="en-US" dirty="0"/>
              <a:t>대기실</a:t>
            </a:r>
            <a:r>
              <a:rPr lang="en-US" altLang="ko-KR" dirty="0"/>
              <a:t>(</a:t>
            </a:r>
            <a:r>
              <a:rPr lang="en-US" altLang="ko-KR" dirty="0" err="1"/>
              <a:t>WaitPlace</a:t>
            </a:r>
            <a:r>
              <a:rPr lang="en-US" altLang="ko-KR" dirty="0"/>
              <a:t>), </a:t>
            </a:r>
            <a:r>
              <a:rPr lang="ko-KR" altLang="en-US" dirty="0"/>
              <a:t>지배인</a:t>
            </a:r>
            <a:r>
              <a:rPr lang="en-US" altLang="ko-KR" dirty="0"/>
              <a:t>(Mater), </a:t>
            </a:r>
            <a:r>
              <a:rPr lang="ko-KR" altLang="en-US" dirty="0"/>
              <a:t>종업원</a:t>
            </a:r>
            <a:r>
              <a:rPr lang="en-US" altLang="ko-KR" dirty="0"/>
              <a:t>(Server), </a:t>
            </a:r>
            <a:r>
              <a:rPr lang="ko-KR" altLang="en-US" dirty="0"/>
              <a:t>주방장</a:t>
            </a:r>
            <a:r>
              <a:rPr lang="en-US" altLang="ko-KR" dirty="0"/>
              <a:t>(Chef),   </a:t>
            </a:r>
            <a:r>
              <a:rPr lang="ko-KR" altLang="en-US" dirty="0"/>
              <a:t>보조 종업원</a:t>
            </a:r>
            <a:r>
              <a:rPr lang="en-US" altLang="ko-KR" dirty="0"/>
              <a:t>(Assistant)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식당에 들어오면 지배인은 고객의 예약 유무를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지배인은 고객을 테이블까지 안내한다</a:t>
            </a:r>
            <a:r>
              <a:rPr lang="en-US" altLang="ko-KR" dirty="0"/>
              <a:t>. </a:t>
            </a:r>
            <a:r>
              <a:rPr lang="ko-KR" altLang="en-US" dirty="0"/>
              <a:t>예약이 없으면 대기실로 안내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테이블에 앉으면 보조 종업원은 물</a:t>
            </a:r>
            <a:r>
              <a:rPr lang="en-US" altLang="ko-KR" dirty="0"/>
              <a:t>, 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버터를 세팅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종업원에게 음식을 주문</a:t>
            </a:r>
            <a:r>
              <a:rPr lang="en-US" altLang="ko-KR" dirty="0"/>
              <a:t>, </a:t>
            </a:r>
            <a:r>
              <a:rPr lang="ko-KR" altLang="en-US" dirty="0"/>
              <a:t>종업원은 고객에게 음식을 추천가능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주문 받은 음식을 주방장에게 전달</a:t>
            </a:r>
            <a:r>
              <a:rPr lang="en-US" altLang="ko-KR" dirty="0"/>
              <a:t>, </a:t>
            </a:r>
            <a:r>
              <a:rPr lang="ko-KR" altLang="en-US" dirty="0"/>
              <a:t>주방장은 주문 받은 요리 시작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종업원은 전채 요리를 고객에게 전달하고</a:t>
            </a:r>
            <a:r>
              <a:rPr lang="en-US" altLang="ko-KR" dirty="0"/>
              <a:t>, </a:t>
            </a:r>
            <a:r>
              <a:rPr lang="ko-KR" altLang="en-US" dirty="0"/>
              <a:t>이후 완성된 메인 요리를 전달한다</a:t>
            </a:r>
            <a:r>
              <a:rPr lang="en-US" altLang="ko-KR" dirty="0"/>
              <a:t>.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고객의 식사가 끝나면 종업원은 디저트를 준비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식사 후 종업원에게 팁을 줄 수 있으며</a:t>
            </a:r>
            <a:r>
              <a:rPr lang="en-US" altLang="ko-KR" dirty="0"/>
              <a:t>, </a:t>
            </a:r>
            <a:r>
              <a:rPr lang="ko-KR" altLang="en-US" dirty="0"/>
              <a:t>카운터에서 계산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보조 종업원은 식사가 끝난 자리를 청소</a:t>
            </a:r>
            <a:endParaRPr lang="en-US" altLang="ko-KR" dirty="0"/>
          </a:p>
          <a:p>
            <a:pPr marL="712787" lvl="3" indent="0">
              <a:buNone/>
            </a:pPr>
            <a:endParaRPr lang="en-US" altLang="ko-KR" dirty="0"/>
          </a:p>
          <a:p>
            <a:pPr marL="712787" lvl="3" indent="0">
              <a:buNone/>
            </a:pPr>
            <a:r>
              <a:rPr lang="en-US" altLang="ko-KR" dirty="0"/>
              <a:t>	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6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marL="712787" lvl="3" indent="0">
              <a:buNone/>
            </a:pPr>
            <a:endParaRPr lang="en-US" altLang="ko-KR" dirty="0"/>
          </a:p>
          <a:p>
            <a:pPr marL="712787" lvl="3" indent="0">
              <a:buNone/>
            </a:pPr>
            <a:r>
              <a:rPr lang="en-US" altLang="ko-KR" dirty="0"/>
              <a:t>	</a:t>
            </a:r>
          </a:p>
          <a:p>
            <a:pPr lvl="3"/>
            <a:endParaRPr lang="ko-KR" altLang="en-US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FECC98BA-8A3F-4C1F-9E2A-D3771646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2390"/>
            <a:ext cx="6981121" cy="48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통신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통신 다이어그램의 구성 요소와 변환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통신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r>
              <a:rPr lang="ko-KR" altLang="en-US" dirty="0"/>
              <a:t> </a:t>
            </a:r>
            <a:r>
              <a:rPr lang="en-US" altLang="ko-KR" dirty="0"/>
              <a:t>03 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통신 다이어그램 </a:t>
            </a:r>
            <a:r>
              <a:rPr lang="ko-KR" altLang="en-US"/>
              <a:t>모델링 </a:t>
            </a:r>
            <a:r>
              <a:rPr lang="ko-KR" altLang="en-US" smtClean="0"/>
              <a:t>연습</a:t>
            </a:r>
            <a:endParaRPr lang="en-US" altLang="ko-KR" smtClean="0"/>
          </a:p>
          <a:p>
            <a:pPr lvl="1"/>
            <a:endParaRPr lang="ko-KR" altLang="en-US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통신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통신 다이어그램의 </a:t>
            </a:r>
            <a:r>
              <a:rPr lang="en-US" altLang="ko-KR" dirty="0"/>
              <a:t>UML </a:t>
            </a:r>
            <a:r>
              <a:rPr lang="ko-KR" altLang="en-US" dirty="0"/>
              <a:t>표현을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통신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통신 다이어그램의 구성 요소와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733F7-AFA2-44AB-BA48-6D5BA3CAE1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통신 다이어그램의 구성 요소와 표현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메시지를 주고받는 주체</a:t>
            </a:r>
            <a:endParaRPr lang="en-US" altLang="ko-KR" dirty="0"/>
          </a:p>
          <a:p>
            <a:pPr lvl="2"/>
            <a:r>
              <a:rPr lang="ko-KR" altLang="en-US" dirty="0"/>
              <a:t>클래스 다이어그램에 표기된 클래스명과 매핑이 가능하도록 객체명을 표기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DCD9C91-BC70-40BD-8F71-EFC9AEE3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46324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통신 다이어그램의 구성 요소와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733F7-AFA2-44AB-BA48-6D5BA3CAE1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통신 다이어그램의 구성 요소와 표현</a:t>
            </a:r>
            <a:endParaRPr lang="en-US" altLang="ko-KR" dirty="0"/>
          </a:p>
          <a:p>
            <a:pPr lvl="1"/>
            <a:r>
              <a:rPr lang="ko-KR" altLang="en-US" dirty="0"/>
              <a:t>링크</a:t>
            </a:r>
            <a:endParaRPr lang="en-US" altLang="ko-KR" dirty="0"/>
          </a:p>
          <a:p>
            <a:pPr lvl="2"/>
            <a:r>
              <a:rPr lang="ko-KR" altLang="en-US" dirty="0"/>
              <a:t>통신 다이어그램에서 객체 사이를 연결</a:t>
            </a:r>
            <a:endParaRPr lang="en-US" altLang="ko-KR" dirty="0"/>
          </a:p>
          <a:p>
            <a:pPr lvl="2"/>
            <a:r>
              <a:rPr lang="ko-KR" altLang="en-US" dirty="0"/>
              <a:t>객체와 객체 간의 양방향 연관 관계를 의미</a:t>
            </a:r>
          </a:p>
          <a:p>
            <a:pPr lvl="2"/>
            <a:r>
              <a:rPr lang="ko-KR" altLang="en-US" dirty="0"/>
              <a:t>화살표가 없는 실선으로 표현</a:t>
            </a:r>
            <a:endParaRPr lang="en-US" altLang="ko-KR" dirty="0"/>
          </a:p>
          <a:p>
            <a:pPr lvl="2"/>
            <a:r>
              <a:rPr lang="ko-KR" altLang="en-US" dirty="0"/>
              <a:t>이름을 붙일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6DBA063-B02C-44DF-8820-514F9E7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2" y="3212976"/>
            <a:ext cx="341064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통신 다이어그램의 구성 요소와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733F7-AFA2-44AB-BA48-6D5BA3CAE1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통신 다이어그램의 구성 요소와 표현</a:t>
            </a:r>
            <a:endParaRPr lang="en-US" altLang="ko-KR" dirty="0"/>
          </a:p>
          <a:p>
            <a:pPr lvl="1"/>
            <a:r>
              <a:rPr lang="ko-KR" altLang="en-US" dirty="0"/>
              <a:t>메시지</a:t>
            </a:r>
            <a:endParaRPr lang="en-US" altLang="ko-KR" dirty="0"/>
          </a:p>
          <a:p>
            <a:pPr lvl="2"/>
            <a:r>
              <a:rPr lang="ko-KR" altLang="en-US" dirty="0"/>
              <a:t>링크를 통해서 다른 객체에 전하는 설명</a:t>
            </a:r>
            <a:r>
              <a:rPr lang="en-US" altLang="ko-KR" dirty="0"/>
              <a:t>, </a:t>
            </a:r>
            <a:r>
              <a:rPr lang="ko-KR" altLang="en-US" dirty="0"/>
              <a:t>링크 위에 표시</a:t>
            </a:r>
            <a:endParaRPr lang="en-US" altLang="ko-KR" dirty="0"/>
          </a:p>
          <a:p>
            <a:pPr lvl="2"/>
            <a:r>
              <a:rPr lang="ko-KR" altLang="en-US" dirty="0"/>
              <a:t>상대 객체별로 여러 정의가 가능</a:t>
            </a:r>
            <a:endParaRPr lang="en-US" altLang="ko-KR" dirty="0"/>
          </a:p>
          <a:p>
            <a:pPr lvl="2"/>
            <a:r>
              <a:rPr lang="ko-KR" altLang="en-US" dirty="0"/>
              <a:t>링크 하나를 통해 여러 개의 메시지가 전달 </a:t>
            </a:r>
            <a:endParaRPr lang="en-US" altLang="ko-KR" dirty="0"/>
          </a:p>
          <a:p>
            <a:pPr lvl="2"/>
            <a:r>
              <a:rPr lang="ko-KR" altLang="en-US" dirty="0"/>
              <a:t>통신 다이어그램에서는 메시지에 번호를 부여</a:t>
            </a:r>
            <a:r>
              <a:rPr lang="en-US" altLang="ko-KR" dirty="0"/>
              <a:t>,</a:t>
            </a:r>
            <a:r>
              <a:rPr lang="ko-KR" altLang="en-US" dirty="0"/>
              <a:t> 그 번호 순서에 따라 메시지를 해석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63F0398-1F57-4B30-806A-FC7D2303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12976"/>
            <a:ext cx="3600400" cy="11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통신 다이어그램의 구성 요소와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733F7-AFA2-44AB-BA48-6D5BA3CAE1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통신 다이어그램과 순차 다이어그램 간의 변환</a:t>
            </a:r>
            <a:endParaRPr lang="en-US" altLang="ko-KR" dirty="0"/>
          </a:p>
          <a:p>
            <a:pPr lvl="1"/>
            <a:r>
              <a:rPr lang="ko-KR" altLang="en-US" dirty="0"/>
              <a:t>통신 다이어그램은 순차 다이어그램으로 자동 변환해 표현가능</a:t>
            </a:r>
            <a:endParaRPr lang="en-US" altLang="ko-KR" dirty="0"/>
          </a:p>
          <a:p>
            <a:pPr lvl="2"/>
            <a:r>
              <a:rPr lang="ko-KR" altLang="en-US" dirty="0"/>
              <a:t>순차 다이어그램</a:t>
            </a:r>
            <a:endParaRPr lang="en-US" altLang="ko-KR" dirty="0"/>
          </a:p>
          <a:p>
            <a:pPr lvl="3"/>
            <a:r>
              <a:rPr lang="ko-KR" altLang="en-US" dirty="0"/>
              <a:t>메시지의 상하 배치 순서가 메시지의 전송 순서를 정의</a:t>
            </a:r>
            <a:endParaRPr lang="en-US" altLang="ko-KR" dirty="0"/>
          </a:p>
          <a:p>
            <a:pPr lvl="3"/>
            <a:r>
              <a:rPr lang="ko-KR" altLang="en-US" dirty="0"/>
              <a:t>객체 간 메시지의 순서를 파악할 때 매우 효과적</a:t>
            </a:r>
            <a:endParaRPr lang="en-US" altLang="ko-KR" dirty="0"/>
          </a:p>
          <a:p>
            <a:pPr lvl="3"/>
            <a:r>
              <a:rPr lang="ko-KR" altLang="en-US" dirty="0"/>
              <a:t>객체 간의 관계</a:t>
            </a:r>
            <a:r>
              <a:rPr lang="en-US" altLang="ko-KR" dirty="0"/>
              <a:t>(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  <a:r>
              <a:rPr lang="ko-KR" altLang="en-US" dirty="0"/>
              <a:t>는 파악할 </a:t>
            </a:r>
            <a:r>
              <a:rPr lang="ko-KR" altLang="en-US"/>
              <a:t>수 </a:t>
            </a:r>
            <a:r>
              <a:rPr lang="ko-KR" altLang="en-US" smtClean="0"/>
              <a:t>없음</a:t>
            </a:r>
            <a:endParaRPr lang="en-US" altLang="ko-KR" dirty="0"/>
          </a:p>
          <a:p>
            <a:pPr lvl="2"/>
            <a:r>
              <a:rPr lang="ko-KR" altLang="en-US" dirty="0"/>
              <a:t>통신 다이어그램</a:t>
            </a:r>
            <a:endParaRPr lang="en-US" altLang="ko-KR" dirty="0"/>
          </a:p>
          <a:p>
            <a:pPr lvl="3"/>
            <a:r>
              <a:rPr lang="ko-KR" altLang="en-US" dirty="0"/>
              <a:t>객체 간의 관계가 링크로 표현</a:t>
            </a:r>
            <a:endParaRPr lang="en-US" altLang="ko-KR" dirty="0"/>
          </a:p>
          <a:p>
            <a:pPr lvl="3"/>
            <a:r>
              <a:rPr lang="ko-KR" altLang="en-US" dirty="0"/>
              <a:t>메시지를 전달하고 수신하는 객체 간의 관계를 쉽게 파악</a:t>
            </a:r>
            <a:endParaRPr lang="en-US" altLang="ko-KR" dirty="0"/>
          </a:p>
          <a:p>
            <a:pPr lvl="3"/>
            <a:r>
              <a:rPr lang="ko-KR" altLang="en-US" dirty="0"/>
              <a:t>메시지의 위치에 따른 전송 순서를 가정할 수 없음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EE61384-138E-4E0C-8093-91D97FB09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7" b="55052"/>
          <a:stretch/>
        </p:blipFill>
        <p:spPr>
          <a:xfrm>
            <a:off x="56737" y="4033271"/>
            <a:ext cx="4104455" cy="218322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EE61384-138E-4E0C-8093-91D97FB09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4"/>
          <a:stretch/>
        </p:blipFill>
        <p:spPr>
          <a:xfrm>
            <a:off x="4168501" y="3934957"/>
            <a:ext cx="4896544" cy="24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통신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도어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r>
              <a:rPr lang="en-US" altLang="ko-KR" dirty="0"/>
              <a:t> </a:t>
            </a:r>
            <a:r>
              <a:rPr lang="ko-KR" altLang="en-US" dirty="0"/>
              <a:t>시스템 표현</a:t>
            </a:r>
            <a:endParaRPr lang="en-US" altLang="ko-KR" dirty="0"/>
          </a:p>
          <a:p>
            <a:pPr lvl="1"/>
            <a:r>
              <a:rPr lang="ko-KR" altLang="en-US" dirty="0"/>
              <a:t>클래스 다이어그램</a:t>
            </a:r>
            <a:endParaRPr lang="en-US" altLang="ko-KR" dirty="0"/>
          </a:p>
          <a:p>
            <a:pPr lvl="2"/>
            <a:r>
              <a:rPr lang="ko-KR" altLang="en-US" dirty="0"/>
              <a:t>감지 시스템에 스마트 카드를 접속</a:t>
            </a:r>
            <a:r>
              <a:rPr lang="en-US" altLang="ko-KR" dirty="0"/>
              <a:t>,</a:t>
            </a:r>
            <a:r>
              <a:rPr lang="ko-KR" altLang="en-US" dirty="0"/>
              <a:t> 비밀번호 </a:t>
            </a:r>
            <a:r>
              <a:rPr lang="ko-KR" altLang="en-US" dirty="0" err="1"/>
              <a:t>입력시</a:t>
            </a:r>
            <a:r>
              <a:rPr lang="ko-KR" altLang="en-US" dirty="0"/>
              <a:t> 자동으로 도어록이 해제되면서</a:t>
            </a:r>
            <a:r>
              <a:rPr lang="en-US" altLang="ko-KR" dirty="0"/>
              <a:t>	      </a:t>
            </a:r>
            <a:r>
              <a:rPr lang="ko-KR" altLang="en-US" dirty="0"/>
              <a:t> 문이 열리고</a:t>
            </a:r>
            <a:r>
              <a:rPr lang="en-US" altLang="ko-KR" dirty="0"/>
              <a:t> </a:t>
            </a:r>
            <a:r>
              <a:rPr lang="ko-KR" altLang="en-US" dirty="0"/>
              <a:t>문이 닫히면 자동으로 잠긴다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도어록이 해제되거나 잠기면 </a:t>
            </a:r>
            <a:r>
              <a:rPr lang="ko-KR" altLang="en-US" dirty="0" err="1"/>
              <a:t>삐리릭</a:t>
            </a:r>
            <a:r>
              <a:rPr lang="ko-KR" altLang="en-US" dirty="0"/>
              <a:t> 소리를 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User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SmartCard</a:t>
            </a:r>
            <a:r>
              <a:rPr lang="ko-KR" altLang="en-US" dirty="0"/>
              <a:t>를 사용하거나</a:t>
            </a:r>
            <a:r>
              <a:rPr lang="en-US" altLang="ko-KR" dirty="0"/>
              <a:t>, </a:t>
            </a:r>
            <a:r>
              <a:rPr lang="en-US" altLang="ko-KR" dirty="0" err="1"/>
              <a:t>DoorLook</a:t>
            </a:r>
            <a:r>
              <a:rPr lang="ko-KR" altLang="en-US" dirty="0"/>
              <a:t>에 직접 비밀번호 입력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err="1"/>
              <a:t>SmartCard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DoorLook</a:t>
            </a:r>
            <a:r>
              <a:rPr lang="ko-KR" altLang="en-US" dirty="0"/>
              <a:t>에 암호화한 메시지 전달</a:t>
            </a:r>
            <a:endParaRPr lang="en-US" altLang="ko-KR" dirty="0"/>
          </a:p>
          <a:p>
            <a:pPr lvl="3"/>
            <a:r>
              <a:rPr lang="en-US" altLang="ko-KR" dirty="0" err="1"/>
              <a:t>DoorLook</a:t>
            </a:r>
            <a:r>
              <a:rPr lang="ko-KR" altLang="en-US" dirty="0"/>
              <a:t> 클래스 </a:t>
            </a:r>
            <a:r>
              <a:rPr lang="en-US" altLang="ko-KR" dirty="0"/>
              <a:t>: </a:t>
            </a:r>
            <a:r>
              <a:rPr lang="en-US" altLang="ko-KR" dirty="0" err="1"/>
              <a:t>Lisencer</a:t>
            </a:r>
            <a:r>
              <a:rPr lang="ko-KR" altLang="en-US" dirty="0"/>
              <a:t>값 </a:t>
            </a:r>
            <a:r>
              <a:rPr lang="ko-KR" altLang="en-US" dirty="0" err="1"/>
              <a:t>전달시</a:t>
            </a:r>
            <a:r>
              <a:rPr lang="ko-KR" altLang="en-US" dirty="0"/>
              <a:t> </a:t>
            </a:r>
            <a:r>
              <a:rPr lang="ko-KR" altLang="en-US" dirty="0" err="1"/>
              <a:t>도어록</a:t>
            </a:r>
            <a:r>
              <a:rPr lang="ko-KR" altLang="en-US" dirty="0"/>
              <a:t> 해제</a:t>
            </a:r>
            <a:r>
              <a:rPr lang="en-US" altLang="ko-KR" dirty="0"/>
              <a:t>, </a:t>
            </a:r>
            <a:r>
              <a:rPr lang="ko-KR" altLang="en-US" dirty="0"/>
              <a:t>문 개방 </a:t>
            </a:r>
            <a:r>
              <a:rPr lang="ko-KR" altLang="en-US" dirty="0" err="1"/>
              <a:t>폐쇄시</a:t>
            </a:r>
            <a:r>
              <a:rPr lang="ko-KR" altLang="en-US" dirty="0"/>
              <a:t> </a:t>
            </a:r>
            <a:r>
              <a:rPr lang="ko-KR" altLang="en-US" dirty="0" err="1"/>
              <a:t>삐리릭소리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505FB0-037D-4E75-AF34-698B9A64C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7" y="4230156"/>
            <a:ext cx="4165616" cy="2052228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4D73BFA3-13AB-46D5-9DFC-7D65DB46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77" y="4094247"/>
            <a:ext cx="4104456" cy="21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D3699A-64BE-44D6-A09F-7FB80076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4680520" cy="32057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E5D76-F3DD-4FA4-97D9-3249512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통신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A75CAB6-A6C1-41A7-A9BC-7B29F405FF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r>
              <a:rPr lang="ko-KR" altLang="en-US" dirty="0"/>
              <a:t>식당 음식 주문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(Customer), </a:t>
            </a:r>
            <a:r>
              <a:rPr lang="ko-KR" altLang="en-US" dirty="0"/>
              <a:t>종업원</a:t>
            </a:r>
            <a:r>
              <a:rPr lang="en-US" altLang="ko-KR" dirty="0"/>
              <a:t>(Server), </a:t>
            </a:r>
            <a:r>
              <a:rPr lang="ko-KR" altLang="en-US" dirty="0"/>
              <a:t>요리사</a:t>
            </a:r>
            <a:r>
              <a:rPr lang="en-US" altLang="ko-KR" dirty="0"/>
              <a:t>(Chef)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식당에서 음식을 주문할 때 고객이 메뉴를 선택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종업원에게 주문 시</a:t>
            </a:r>
            <a:r>
              <a:rPr lang="en-US" altLang="ko-KR" dirty="0"/>
              <a:t>, </a:t>
            </a:r>
            <a:r>
              <a:rPr lang="ko-KR" altLang="en-US" dirty="0"/>
              <a:t>종업원은 주방장에게 주문서를 전달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주방장은 해당 주문을 요리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32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787</Words>
  <Application>Microsoft Office PowerPoint</Application>
  <PresentationFormat>화면 슬라이드 쇼(4:3)</PresentationFormat>
  <Paragraphs>159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HY견명조</vt:lpstr>
      <vt:lpstr>HY헤드라인M</vt:lpstr>
      <vt:lpstr>Wingdings</vt:lpstr>
      <vt:lpstr>Arial</vt:lpstr>
      <vt:lpstr>맑은 고딕</vt:lpstr>
      <vt:lpstr>HY견고딕</vt:lpstr>
      <vt:lpstr>2_Office 테마</vt:lpstr>
      <vt:lpstr>PowerPoint 프레젠테이션</vt:lpstr>
      <vt:lpstr>6장. 통신 다이어그램</vt:lpstr>
      <vt:lpstr>Contents</vt:lpstr>
      <vt:lpstr>1. 통신 다이어그램의 구성 요소와 변환</vt:lpstr>
      <vt:lpstr>1. 통신 다이어그램의 구성 요소와 변환</vt:lpstr>
      <vt:lpstr>1. 통신 다이어그램의 구성 요소와 변환</vt:lpstr>
      <vt:lpstr>1. 통신 다이어그램의 구성 요소와 변환</vt:lpstr>
      <vt:lpstr>2. 통신 다이어그램의 단계별 모델링 : 디지털 도어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3. 통신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302</cp:revision>
  <dcterms:created xsi:type="dcterms:W3CDTF">2006-10-05T04:04:58Z</dcterms:created>
  <dcterms:modified xsi:type="dcterms:W3CDTF">2020-02-03T02:55:59Z</dcterms:modified>
</cp:coreProperties>
</file>