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6" r:id="rId1"/>
  </p:sldMasterIdLst>
  <p:notesMasterIdLst>
    <p:notesMasterId r:id="rId36"/>
  </p:notesMasterIdLst>
  <p:handoutMasterIdLst>
    <p:handoutMasterId r:id="rId37"/>
  </p:handoutMasterIdLst>
  <p:sldIdLst>
    <p:sldId id="356" r:id="rId2"/>
    <p:sldId id="360" r:id="rId3"/>
    <p:sldId id="359" r:id="rId4"/>
    <p:sldId id="361" r:id="rId5"/>
    <p:sldId id="362" r:id="rId6"/>
    <p:sldId id="364" r:id="rId7"/>
    <p:sldId id="365" r:id="rId8"/>
    <p:sldId id="363" r:id="rId9"/>
    <p:sldId id="366" r:id="rId10"/>
    <p:sldId id="370" r:id="rId11"/>
    <p:sldId id="368" r:id="rId12"/>
    <p:sldId id="371" r:id="rId13"/>
    <p:sldId id="372" r:id="rId14"/>
    <p:sldId id="373" r:id="rId15"/>
    <p:sldId id="374" r:id="rId16"/>
    <p:sldId id="375" r:id="rId17"/>
    <p:sldId id="377" r:id="rId18"/>
    <p:sldId id="376" r:id="rId19"/>
    <p:sldId id="378" r:id="rId20"/>
    <p:sldId id="379" r:id="rId21"/>
    <p:sldId id="380" r:id="rId22"/>
    <p:sldId id="381" r:id="rId23"/>
    <p:sldId id="383" r:id="rId24"/>
    <p:sldId id="382" r:id="rId25"/>
    <p:sldId id="384" r:id="rId26"/>
    <p:sldId id="385" r:id="rId27"/>
    <p:sldId id="387" r:id="rId28"/>
    <p:sldId id="386" r:id="rId29"/>
    <p:sldId id="388" r:id="rId30"/>
    <p:sldId id="389" r:id="rId31"/>
    <p:sldId id="390" r:id="rId32"/>
    <p:sldId id="391" r:id="rId33"/>
    <p:sldId id="392" r:id="rId34"/>
    <p:sldId id="355" r:id="rId3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38"/>
      <p:bold r:id="rId39"/>
    </p:embeddedFont>
    <p:embeddedFont>
      <p:font typeface="HY견명조" panose="02030600000101010101" pitchFamily="18" charset="-127"/>
      <p:regular r:id="rId40"/>
    </p:embeddedFont>
    <p:embeddedFont>
      <p:font typeface="HY견고딕" panose="02030600000101010101" pitchFamily="18" charset="-127"/>
      <p:regular r:id="rId41"/>
    </p:embeddedFont>
    <p:embeddedFont>
      <p:font typeface="HY헤드라인M" panose="02030600000101010101" pitchFamily="18" charset="-127"/>
      <p:regular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7E7D"/>
    <a:srgbClr val="7D697B"/>
    <a:srgbClr val="F8D367"/>
    <a:srgbClr val="F6DFD7"/>
    <a:srgbClr val="6D5269"/>
    <a:srgbClr val="948A88"/>
    <a:srgbClr val="BC0606"/>
    <a:srgbClr val="1F497D"/>
    <a:srgbClr val="BAD2CD"/>
    <a:srgbClr val="004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1" autoAdjust="0"/>
    <p:restoredTop sz="94660"/>
  </p:normalViewPr>
  <p:slideViewPr>
    <p:cSldViewPr>
      <p:cViewPr varScale="1">
        <p:scale>
          <a:sx n="117" d="100"/>
          <a:sy n="117" d="100"/>
        </p:scale>
        <p:origin x="2021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3" d="100"/>
          <a:sy n="123" d="100"/>
        </p:scale>
        <p:origin x="497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B0E62-A92E-4A08-A69E-D98FED4D165B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6534-E75E-48C1-A1F5-3CED2A4BD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207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528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835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208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13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203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771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870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586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645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069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661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247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9860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826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5271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603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515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657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568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35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85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36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237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681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12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bg>
      <p:bgPr>
        <a:solidFill>
          <a:srgbClr val="F6DF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3"/>
          <p:cNvSpPr>
            <a:spLocks noGrp="1"/>
          </p:cNvSpPr>
          <p:nvPr>
            <p:ph type="title"/>
          </p:nvPr>
        </p:nvSpPr>
        <p:spPr>
          <a:xfrm>
            <a:off x="399085" y="5301208"/>
            <a:ext cx="8277371" cy="1125853"/>
          </a:xfrm>
        </p:spPr>
        <p:txBody>
          <a:bodyPr/>
          <a:lstStyle>
            <a:lvl1pPr algn="ctr">
              <a:defRPr sz="4000" b="0">
                <a:solidFill>
                  <a:srgbClr val="3F2E1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467544" y="260648"/>
            <a:ext cx="8594296" cy="5149066"/>
            <a:chOff x="467544" y="260648"/>
            <a:chExt cx="8594296" cy="5149066"/>
          </a:xfrm>
        </p:grpSpPr>
        <p:pic>
          <p:nvPicPr>
            <p:cNvPr id="7" name="그림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flipH="1">
              <a:off x="3826576" y="2708920"/>
              <a:ext cx="5235264" cy="270079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 userDrawn="1"/>
          </p:nvPicPr>
          <p:blipFill rotWithShape="1">
            <a:blip r:embed="rId3"/>
            <a:srcRect r="6662"/>
            <a:stretch/>
          </p:blipFill>
          <p:spPr>
            <a:xfrm>
              <a:off x="467544" y="260648"/>
              <a:ext cx="3456384" cy="3024335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 userDrawn="1"/>
          </p:nvSpPr>
          <p:spPr>
            <a:xfrm>
              <a:off x="5364088" y="4614155"/>
              <a:ext cx="1939500" cy="612069"/>
            </a:xfrm>
            <a:prstGeom prst="rect">
              <a:avLst/>
            </a:prstGeom>
            <a:solidFill>
              <a:srgbClr val="F6D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7095424" y="2597931"/>
              <a:ext cx="1939500" cy="612069"/>
            </a:xfrm>
            <a:prstGeom prst="rect">
              <a:avLst/>
            </a:prstGeom>
            <a:solidFill>
              <a:srgbClr val="F6D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397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487E7D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3470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6D5269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8323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/33</a:t>
            </a:r>
          </a:p>
        </p:txBody>
      </p:sp>
      <p:sp>
        <p:nvSpPr>
          <p:cNvPr id="4" name="모서리가 둥근 직사각형 8">
            <a:extLst>
              <a:ext uri="{FF2B5EF4-FFF2-40B4-BE49-F238E27FC236}">
                <a16:creationId xmlns:a16="http://schemas.microsoft.com/office/drawing/2014/main" xmlns="" id="{26F1430C-49FB-4AD5-AA22-8F8977DAB64A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5" name="그림 29" descr="쿡북로고.jpg">
            <a:extLst>
              <a:ext uri="{FF2B5EF4-FFF2-40B4-BE49-F238E27FC236}">
                <a16:creationId xmlns:a16="http://schemas.microsoft.com/office/drawing/2014/main" xmlns="" id="{1CD7B3A6-B4CF-4626-8069-F2946F6901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xmlns="" id="{4136E10C-702E-4343-8259-5B894E6CD0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HY견고딕" pitchFamily="18" charset="-127"/>
                <a:ea typeface="HY견고딕" pitchFamily="18" charset="-127"/>
              </a:rPr>
              <a:t>객체 지향 설계와 분석을 위한 </a:t>
            </a:r>
            <a:r>
              <a:rPr lang="en-US" altLang="ko-KR" sz="1800" dirty="0">
                <a:latin typeface="HY견고딕" pitchFamily="18" charset="-127"/>
                <a:ea typeface="HY견고딕" pitchFamily="18" charset="-127"/>
              </a:rPr>
              <a:t>UML </a:t>
            </a:r>
            <a:r>
              <a:rPr lang="ko-KR" altLang="en-US" sz="1800" dirty="0">
                <a:latin typeface="HY견고딕" pitchFamily="18" charset="-127"/>
                <a:ea typeface="HY견고딕" pitchFamily="18" charset="-127"/>
              </a:rPr>
              <a:t>기초와 응용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xmlns="" id="{9985215C-030C-42E4-8D0A-327688C28B14}"/>
              </a:ext>
            </a:extLst>
          </p:cNvPr>
          <p:cNvSpPr txBox="1"/>
          <p:nvPr userDrawn="1"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u="none" dirty="0" err="1">
                <a:ea typeface="맑은 고딕" pitchFamily="50" charset="-127"/>
              </a:rPr>
              <a:t>한빛아카데미</a:t>
            </a:r>
            <a:r>
              <a:rPr kumimoji="0" lang="ko-KR" altLang="en-US" sz="1000" u="none" dirty="0">
                <a:ea typeface="맑은 고딕" pitchFamily="50" charset="-127"/>
              </a:rPr>
              <a:t>㈜에 있습니다</a:t>
            </a:r>
            <a:r>
              <a:rPr kumimoji="0" lang="en-US" altLang="ko-KR" sz="1000" u="none" dirty="0">
                <a:ea typeface="맑은 고딕" pitchFamily="50" charset="-127"/>
              </a:rPr>
              <a:t>.</a:t>
            </a:r>
            <a:r>
              <a:rPr kumimoji="0" lang="ko-KR" altLang="en-US" sz="1000" u="none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5"/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78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7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95" r:id="rId3"/>
    <p:sldLayoutId id="2147483692" r:id="rId4"/>
    <p:sldLayoutId id="2147483694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3" name="그림 29" descr="쿡북로고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HY견고딕" pitchFamily="18" charset="-127"/>
                <a:ea typeface="HY견고딕" pitchFamily="18" charset="-127"/>
              </a:rPr>
              <a:t>객체 지향 설계와 분석을 위한 </a:t>
            </a:r>
            <a:r>
              <a:rPr lang="en-US" altLang="ko-KR" sz="1800" dirty="0">
                <a:latin typeface="HY견고딕" pitchFamily="18" charset="-127"/>
                <a:ea typeface="HY견고딕" pitchFamily="18" charset="-127"/>
              </a:rPr>
              <a:t>UML </a:t>
            </a:r>
            <a:r>
              <a:rPr lang="ko-KR" altLang="en-US" sz="1800" dirty="0">
                <a:latin typeface="HY견고딕" pitchFamily="18" charset="-127"/>
                <a:ea typeface="HY견고딕" pitchFamily="18" charset="-127"/>
              </a:rPr>
              <a:t>기초와 응용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u="none" dirty="0" err="1">
                <a:ea typeface="맑은 고딕" pitchFamily="50" charset="-127"/>
              </a:rPr>
              <a:t>한빛아카데미</a:t>
            </a:r>
            <a:r>
              <a:rPr kumimoji="0" lang="ko-KR" altLang="en-US" sz="1000" u="none" dirty="0">
                <a:ea typeface="맑은 고딕" pitchFamily="50" charset="-127"/>
              </a:rPr>
              <a:t>㈜에 있습니다</a:t>
            </a:r>
            <a:r>
              <a:rPr kumimoji="0" lang="en-US" altLang="ko-KR" sz="1000" u="none" dirty="0">
                <a:ea typeface="맑은 고딕" pitchFamily="50" charset="-127"/>
              </a:rPr>
              <a:t>.</a:t>
            </a:r>
            <a:r>
              <a:rPr kumimoji="0" lang="ko-KR" altLang="en-US" sz="1000" u="none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099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6F9E51-F5F9-438C-BCEA-71D8BED7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51786"/>
            <a:ext cx="9621068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상태 다이어그램의 단계별 모델링 </a:t>
            </a:r>
            <a:r>
              <a:rPr lang="en-US" altLang="ko-KR" dirty="0"/>
              <a:t>:  </a:t>
            </a:r>
            <a:r>
              <a:rPr lang="ko-KR" altLang="en-US" dirty="0"/>
              <a:t>온라인 진료 예약</a:t>
            </a:r>
            <a:r>
              <a:rPr lang="en-US" altLang="ko-KR" dirty="0"/>
              <a:t>, </a:t>
            </a:r>
            <a:r>
              <a:rPr lang="ko-KR" altLang="en-US" dirty="0"/>
              <a:t>재고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905064-448F-4264-819F-07AE1695FE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6016850"/>
          </a:xfrm>
        </p:spPr>
        <p:txBody>
          <a:bodyPr/>
          <a:lstStyle/>
          <a:p>
            <a:r>
              <a:rPr lang="ko-KR" altLang="en-US" dirty="0"/>
              <a:t>온라인 진료 예약</a:t>
            </a:r>
            <a:endParaRPr lang="en-US" altLang="ko-KR" dirty="0"/>
          </a:p>
          <a:p>
            <a:pPr lvl="1"/>
            <a:r>
              <a:rPr lang="ko-KR" altLang="en-US" dirty="0"/>
              <a:t>첫번째 단계</a:t>
            </a:r>
            <a:r>
              <a:rPr lang="en-US" altLang="ko-KR" dirty="0"/>
              <a:t>: </a:t>
            </a:r>
            <a:r>
              <a:rPr lang="ko-KR" altLang="en-US" dirty="0"/>
              <a:t>초기 상태 확인</a:t>
            </a:r>
            <a:endParaRPr lang="en-US" altLang="ko-KR" dirty="0"/>
          </a:p>
          <a:p>
            <a:pPr lvl="2"/>
            <a:r>
              <a:rPr lang="ko-KR" altLang="en-US" dirty="0"/>
              <a:t>시작 상태</a:t>
            </a:r>
            <a:r>
              <a:rPr lang="en-US" altLang="ko-KR" dirty="0"/>
              <a:t>, </a:t>
            </a:r>
            <a:r>
              <a:rPr lang="ko-KR" altLang="en-US" dirty="0"/>
              <a:t>전이</a:t>
            </a:r>
            <a:r>
              <a:rPr lang="en-US" altLang="ko-KR" dirty="0"/>
              <a:t>, </a:t>
            </a:r>
            <a:r>
              <a:rPr lang="ko-KR" altLang="en-US" dirty="0"/>
              <a:t>첫 번째 상태</a:t>
            </a:r>
            <a:r>
              <a:rPr lang="en-US" altLang="ko-KR" dirty="0"/>
              <a:t>(</a:t>
            </a:r>
            <a:r>
              <a:rPr lang="ko-KR" altLang="en-US" dirty="0"/>
              <a:t>관심</a:t>
            </a:r>
            <a:r>
              <a:rPr lang="en-US" altLang="ko-KR" dirty="0"/>
              <a:t>) </a:t>
            </a:r>
            <a:r>
              <a:rPr lang="ko-KR" altLang="en-US" dirty="0"/>
              <a:t>세 가지 요소</a:t>
            </a:r>
            <a:endParaRPr lang="en-US" altLang="ko-KR" dirty="0"/>
          </a:p>
          <a:p>
            <a:pPr lvl="2"/>
            <a:r>
              <a:rPr lang="ko-KR" altLang="en-US" dirty="0"/>
              <a:t>초기 상태에서 발생하는 이벤트는 한 번 이상 병원 방문이므로 </a:t>
            </a:r>
            <a:r>
              <a:rPr lang="en-US" altLang="ko-KR" dirty="0"/>
              <a:t>visit&gt;=1 </a:t>
            </a:r>
            <a:r>
              <a:rPr lang="ko-KR" altLang="en-US" dirty="0"/>
              <a:t>을 조건으로</a:t>
            </a:r>
            <a:r>
              <a:rPr lang="en-US" altLang="ko-KR" dirty="0"/>
              <a:t> </a:t>
            </a:r>
            <a:r>
              <a:rPr lang="ko-KR" altLang="en-US" dirty="0"/>
              <a:t>함</a:t>
            </a:r>
            <a:endParaRPr lang="en-US" altLang="ko-KR" dirty="0"/>
          </a:p>
          <a:p>
            <a:pPr lvl="3"/>
            <a:r>
              <a:rPr lang="ko-KR" altLang="en-US" dirty="0"/>
              <a:t>이벤트</a:t>
            </a:r>
            <a:r>
              <a:rPr lang="en-US" altLang="ko-KR" dirty="0"/>
              <a:t> ‘pain’</a:t>
            </a:r>
          </a:p>
          <a:p>
            <a:pPr lvl="3"/>
            <a:r>
              <a:rPr lang="ko-KR" altLang="en-US" dirty="0"/>
              <a:t>동작</a:t>
            </a:r>
            <a:r>
              <a:rPr lang="en-US" altLang="ko-KR" dirty="0"/>
              <a:t> ‘visit&gt;=1‘</a:t>
            </a:r>
          </a:p>
          <a:p>
            <a:pPr marL="534987" lvl="2" indent="0">
              <a:buNone/>
            </a:pPr>
            <a:endParaRPr lang="en-US" altLang="ko-KR" dirty="0"/>
          </a:p>
          <a:p>
            <a:pPr marL="534987" lvl="2" indent="0">
              <a:buNone/>
            </a:pPr>
            <a:endParaRPr lang="en-US" altLang="ko-KR" sz="700" dirty="0"/>
          </a:p>
          <a:p>
            <a:pPr marL="534987" lvl="2" indent="0">
              <a:buNone/>
            </a:pPr>
            <a:endParaRPr lang="en-US" altLang="ko-KR" sz="700" dirty="0"/>
          </a:p>
          <a:p>
            <a:pPr marL="534987" lvl="2" indent="0">
              <a:buNone/>
            </a:pPr>
            <a:endParaRPr lang="en-US" altLang="ko-KR" sz="700" dirty="0"/>
          </a:p>
          <a:p>
            <a:pPr lvl="1"/>
            <a:r>
              <a:rPr lang="ko-KR" altLang="en-US" dirty="0"/>
              <a:t>두번째 단계</a:t>
            </a:r>
            <a:r>
              <a:rPr lang="en-US" altLang="ko-KR" dirty="0"/>
              <a:t>: </a:t>
            </a:r>
            <a:r>
              <a:rPr lang="ko-KR" altLang="en-US" dirty="0"/>
              <a:t>상태를 바꾸는 이벤트 확인</a:t>
            </a:r>
            <a:endParaRPr lang="en-US" altLang="ko-KR" dirty="0"/>
          </a:p>
          <a:p>
            <a:pPr lvl="2"/>
            <a:r>
              <a:rPr lang="ko-KR" altLang="en-US" dirty="0"/>
              <a:t> 변화의 방향을 나타내는 전이</a:t>
            </a:r>
            <a:r>
              <a:rPr lang="en-US" altLang="ko-KR" dirty="0"/>
              <a:t>, </a:t>
            </a:r>
            <a:r>
              <a:rPr lang="ko-KR" altLang="en-US" dirty="0"/>
              <a:t>변화를 시작하게 만드는 이벤트</a:t>
            </a:r>
            <a:r>
              <a:rPr lang="en-US" altLang="ko-KR"/>
              <a:t>, </a:t>
            </a:r>
            <a:r>
              <a:rPr lang="ko-KR" altLang="en-US"/>
              <a:t>객체가 전이할 </a:t>
            </a:r>
            <a:r>
              <a:rPr lang="ko-KR" altLang="en-US" dirty="0"/>
              <a:t>새로운 상태를 추가</a:t>
            </a:r>
            <a:endParaRPr lang="en-US" altLang="ko-KR" dirty="0"/>
          </a:p>
          <a:p>
            <a:pPr lvl="2"/>
            <a:r>
              <a:rPr lang="ko-KR" altLang="en-US" dirty="0"/>
              <a:t> 지속적인 통원 진료를 요하는 환자는 진료 상태로 전이 시키는 병원 재방문 이벤트 추가</a:t>
            </a:r>
            <a:endParaRPr lang="en-US" altLang="ko-KR" dirty="0"/>
          </a:p>
          <a:p>
            <a:pPr lvl="3"/>
            <a:r>
              <a:rPr lang="ko-KR" altLang="en-US" dirty="0"/>
              <a:t>이벤트</a:t>
            </a:r>
            <a:r>
              <a:rPr lang="en-US" altLang="ko-KR" dirty="0"/>
              <a:t> ‘continue medical’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xmlns="" id="{18B597E1-DEAF-4345-AF78-1A752FB37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919" y="2432870"/>
            <a:ext cx="2232248" cy="1025474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60DE91D7-A0CA-4836-87B9-88A631CD83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5014740"/>
            <a:ext cx="4432169" cy="111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37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6F9E51-F5F9-438C-BCEA-71D8BED7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51786"/>
            <a:ext cx="9621068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상태 다이어그램의 단계별 모델링 </a:t>
            </a:r>
            <a:r>
              <a:rPr lang="en-US" altLang="ko-KR" dirty="0"/>
              <a:t>:  </a:t>
            </a:r>
            <a:r>
              <a:rPr lang="ko-KR" altLang="en-US" dirty="0"/>
              <a:t>온라인 진료 예약</a:t>
            </a:r>
            <a:r>
              <a:rPr lang="en-US" altLang="ko-KR" dirty="0"/>
              <a:t>, </a:t>
            </a:r>
            <a:r>
              <a:rPr lang="ko-KR" altLang="en-US" dirty="0"/>
              <a:t>재고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905064-448F-4264-819F-07AE1695FE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6016850"/>
          </a:xfrm>
        </p:spPr>
        <p:txBody>
          <a:bodyPr/>
          <a:lstStyle/>
          <a:p>
            <a:r>
              <a:rPr lang="ko-KR" altLang="en-US" dirty="0"/>
              <a:t>온라인 진료 예약</a:t>
            </a:r>
            <a:endParaRPr lang="en-US" altLang="ko-KR" dirty="0"/>
          </a:p>
          <a:p>
            <a:pPr lvl="1"/>
            <a:r>
              <a:rPr lang="ko-KR" altLang="en-US" dirty="0"/>
              <a:t>두번째 단계</a:t>
            </a:r>
            <a:r>
              <a:rPr lang="en-US" altLang="ko-KR" dirty="0"/>
              <a:t>: </a:t>
            </a:r>
            <a:r>
              <a:rPr lang="ko-KR" altLang="en-US" dirty="0"/>
              <a:t>상태를 바꾸는 이벤트 확인</a:t>
            </a:r>
            <a:endParaRPr lang="en-US" altLang="ko-KR" dirty="0"/>
          </a:p>
          <a:p>
            <a:pPr lvl="2"/>
            <a:r>
              <a:rPr lang="ko-KR" altLang="en-US" dirty="0"/>
              <a:t>진료 상태에서 의사의 결정에 따라 입원이 결정되면 입원 상태로 전이 시키는</a:t>
            </a:r>
            <a:r>
              <a:rPr lang="en-US" altLang="ko-KR" dirty="0"/>
              <a:t> </a:t>
            </a:r>
            <a:r>
              <a:rPr lang="ko-KR" altLang="en-US" dirty="0"/>
              <a:t>입원 결정 이벤트 추가</a:t>
            </a:r>
            <a:endParaRPr lang="en-US" altLang="ko-KR" dirty="0"/>
          </a:p>
          <a:p>
            <a:pPr lvl="3"/>
            <a:r>
              <a:rPr lang="ko-KR" altLang="en-US" dirty="0"/>
              <a:t>이벤트 </a:t>
            </a:r>
            <a:r>
              <a:rPr lang="en-US" altLang="ko-KR" dirty="0"/>
              <a:t>‘decision hospitalization’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입원 상태에서 퇴원이 결정되면 진료나 진료 종료 상태로 전이 시키는 퇴원 이벤트 추가</a:t>
            </a:r>
            <a:endParaRPr lang="en-US" altLang="ko-KR" dirty="0"/>
          </a:p>
          <a:p>
            <a:pPr lvl="3"/>
            <a:r>
              <a:rPr lang="ko-KR" altLang="en-US" dirty="0"/>
              <a:t>이벤트</a:t>
            </a:r>
            <a:r>
              <a:rPr lang="en-US" altLang="ko-KR" dirty="0"/>
              <a:t> ‘leaving’ </a:t>
            </a:r>
            <a:r>
              <a:rPr lang="ko-KR" altLang="en-US" dirty="0"/>
              <a:t>추가</a:t>
            </a:r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EB419FD-14FB-45FF-83EA-F028E895F477}"/>
              </a:ext>
            </a:extLst>
          </p:cNvPr>
          <p:cNvSpPr txBox="1"/>
          <p:nvPr/>
        </p:nvSpPr>
        <p:spPr>
          <a:xfrm>
            <a:off x="1403648" y="49411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11ABA844-14BC-4F5F-BCEA-F9EC238BB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207" y="2276872"/>
            <a:ext cx="6135145" cy="948454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5ACE3CD6-D283-4515-BD4B-D1D7807D5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372280"/>
            <a:ext cx="6135145" cy="187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6F9E51-F5F9-438C-BCEA-71D8BED7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51786"/>
            <a:ext cx="9621068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상태 다이어그램의 단계별 모델링 </a:t>
            </a:r>
            <a:r>
              <a:rPr lang="en-US" altLang="ko-KR" dirty="0"/>
              <a:t>:  </a:t>
            </a:r>
            <a:r>
              <a:rPr lang="ko-KR" altLang="en-US" dirty="0"/>
              <a:t>온라인 진료 예약</a:t>
            </a:r>
            <a:r>
              <a:rPr lang="en-US" altLang="ko-KR" dirty="0"/>
              <a:t>, </a:t>
            </a:r>
            <a:r>
              <a:rPr lang="ko-KR" altLang="en-US" dirty="0"/>
              <a:t>재고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905064-448F-4264-819F-07AE1695FE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6016850"/>
          </a:xfrm>
        </p:spPr>
        <p:txBody>
          <a:bodyPr/>
          <a:lstStyle/>
          <a:p>
            <a:r>
              <a:rPr lang="ko-KR" altLang="en-US" dirty="0"/>
              <a:t>온라인 진료 예약</a:t>
            </a:r>
            <a:endParaRPr lang="en-US" altLang="ko-KR" dirty="0"/>
          </a:p>
          <a:p>
            <a:pPr lvl="1"/>
            <a:r>
              <a:rPr lang="ko-KR" altLang="en-US" dirty="0"/>
              <a:t>두번째 단계</a:t>
            </a:r>
            <a:r>
              <a:rPr lang="en-US" altLang="ko-KR" dirty="0"/>
              <a:t>: </a:t>
            </a:r>
            <a:r>
              <a:rPr lang="ko-KR" altLang="en-US" dirty="0"/>
              <a:t>상태를 바꾸는 이벤트 확인</a:t>
            </a:r>
            <a:endParaRPr lang="en-US" altLang="ko-KR" dirty="0"/>
          </a:p>
          <a:p>
            <a:pPr lvl="2"/>
            <a:r>
              <a:rPr lang="ko-KR" altLang="en-US" dirty="0"/>
              <a:t>관심</a:t>
            </a:r>
            <a:r>
              <a:rPr lang="en-US" altLang="ko-KR" dirty="0"/>
              <a:t>, </a:t>
            </a:r>
            <a:r>
              <a:rPr lang="ko-KR" altLang="en-US" dirty="0"/>
              <a:t>진료 상태에서 의사의 결정에 따라 진료가 종료되면 진료 종료 상태로 전이 시키는 이벤트 추가</a:t>
            </a:r>
            <a:endParaRPr lang="en-US" altLang="ko-KR" dirty="0"/>
          </a:p>
          <a:p>
            <a:pPr lvl="3"/>
            <a:r>
              <a:rPr lang="ko-KR" altLang="en-US" dirty="0"/>
              <a:t>이벤트 </a:t>
            </a:r>
            <a:r>
              <a:rPr lang="en-US" altLang="ko-KR" dirty="0"/>
              <a:t>‘end’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EB419FD-14FB-45FF-83EA-F028E895F477}"/>
              </a:ext>
            </a:extLst>
          </p:cNvPr>
          <p:cNvSpPr txBox="1"/>
          <p:nvPr/>
        </p:nvSpPr>
        <p:spPr>
          <a:xfrm>
            <a:off x="1403648" y="49411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xmlns="" id="{D1772147-E93D-4D31-A183-B3926C40C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76872"/>
            <a:ext cx="7148060" cy="309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87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6F9E51-F5F9-438C-BCEA-71D8BED7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51786"/>
            <a:ext cx="9621068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상태 다이어그램의 단계별 모델링 </a:t>
            </a:r>
            <a:r>
              <a:rPr lang="en-US" altLang="ko-KR" dirty="0"/>
              <a:t>:  </a:t>
            </a:r>
            <a:r>
              <a:rPr lang="ko-KR" altLang="en-US" dirty="0"/>
              <a:t>온라인 진료 예약</a:t>
            </a:r>
            <a:r>
              <a:rPr lang="en-US" altLang="ko-KR" dirty="0"/>
              <a:t>, </a:t>
            </a:r>
            <a:r>
              <a:rPr lang="ko-KR" altLang="en-US" dirty="0"/>
              <a:t>재고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905064-448F-4264-819F-07AE1695FE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6016850"/>
          </a:xfrm>
        </p:spPr>
        <p:txBody>
          <a:bodyPr/>
          <a:lstStyle/>
          <a:p>
            <a:r>
              <a:rPr lang="ko-KR" altLang="en-US" dirty="0"/>
              <a:t>재고관리</a:t>
            </a:r>
            <a:endParaRPr lang="en-US" altLang="ko-KR" dirty="0"/>
          </a:p>
          <a:p>
            <a:pPr lvl="1"/>
            <a:r>
              <a:rPr lang="ko-KR" altLang="en-US" dirty="0"/>
              <a:t>첫번째 단계</a:t>
            </a:r>
            <a:r>
              <a:rPr lang="en-US" altLang="ko-KR" dirty="0"/>
              <a:t>: </a:t>
            </a:r>
            <a:r>
              <a:rPr lang="ko-KR" altLang="en-US" dirty="0"/>
              <a:t>초기 상태 확인</a:t>
            </a:r>
            <a:endParaRPr lang="en-US" altLang="ko-KR" dirty="0"/>
          </a:p>
          <a:p>
            <a:pPr lvl="2"/>
            <a:r>
              <a:rPr lang="ko-KR" altLang="en-US" dirty="0"/>
              <a:t>매입 처리 중</a:t>
            </a:r>
            <a:r>
              <a:rPr lang="en-US" altLang="ko-KR" dirty="0"/>
              <a:t>, </a:t>
            </a:r>
            <a:r>
              <a:rPr lang="ko-KR" altLang="en-US" dirty="0"/>
              <a:t>매입 주문을 기록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sz="1050" dirty="0"/>
          </a:p>
          <a:p>
            <a:pPr marL="534987" lvl="2" indent="0">
              <a:buNone/>
            </a:pPr>
            <a:endParaRPr lang="en-US" altLang="ko-KR" sz="1000" dirty="0"/>
          </a:p>
          <a:p>
            <a:pPr lvl="1"/>
            <a:r>
              <a:rPr lang="ko-KR" altLang="en-US" dirty="0"/>
              <a:t>두번째 단계</a:t>
            </a:r>
            <a:r>
              <a:rPr lang="en-US" altLang="ko-KR" dirty="0"/>
              <a:t>: </a:t>
            </a:r>
            <a:r>
              <a:rPr lang="ko-KR" altLang="en-US" dirty="0"/>
              <a:t>상태를 바꾸는 이벤트 확인</a:t>
            </a:r>
            <a:endParaRPr lang="en-US" altLang="ko-KR" dirty="0"/>
          </a:p>
          <a:p>
            <a:pPr lvl="2"/>
            <a:r>
              <a:rPr lang="ko-KR" altLang="en-US" dirty="0"/>
              <a:t>매입 처리 중 상태에서 재고 반영 상태로 전이 시키는 물품 접수 이벤트 추가</a:t>
            </a:r>
            <a:endParaRPr lang="en-US" altLang="ko-KR" dirty="0"/>
          </a:p>
          <a:p>
            <a:pPr lvl="3"/>
            <a:r>
              <a:rPr lang="ko-KR" altLang="en-US" dirty="0"/>
              <a:t>이벤트 </a:t>
            </a:r>
            <a:r>
              <a:rPr lang="en-US" altLang="ko-KR" dirty="0"/>
              <a:t>‘</a:t>
            </a:r>
            <a:r>
              <a:rPr lang="en-US" altLang="ko-KR" dirty="0" err="1"/>
              <a:t>itemreceive</a:t>
            </a:r>
            <a:r>
              <a:rPr lang="en-US" altLang="ko-KR" dirty="0"/>
              <a:t>’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3"/>
            <a:r>
              <a:rPr lang="ko-KR" altLang="en-US" dirty="0"/>
              <a:t>동작 </a:t>
            </a:r>
            <a:r>
              <a:rPr lang="en-US" altLang="ko-KR" dirty="0"/>
              <a:t>‘list(location)’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EB419FD-14FB-45FF-83EA-F028E895F477}"/>
              </a:ext>
            </a:extLst>
          </p:cNvPr>
          <p:cNvSpPr txBox="1"/>
          <p:nvPr/>
        </p:nvSpPr>
        <p:spPr>
          <a:xfrm>
            <a:off x="1403648" y="49411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 descr="그리기, 시계이(가) 표시된 사진&#10;&#10;자동 생성된 설명">
            <a:extLst>
              <a:ext uri="{FF2B5EF4-FFF2-40B4-BE49-F238E27FC236}">
                <a16:creationId xmlns:a16="http://schemas.microsoft.com/office/drawing/2014/main" xmlns="" id="{C291FFB5-8901-4311-B2EE-91B8FAB68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485425"/>
            <a:ext cx="2232248" cy="17719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C2A8BFD-C8C4-464E-8D94-7715214919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077072"/>
            <a:ext cx="3711374" cy="230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12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6F9E51-F5F9-438C-BCEA-71D8BED7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51786"/>
            <a:ext cx="9621068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상태 다이어그램의 단계별 모델링 </a:t>
            </a:r>
            <a:r>
              <a:rPr lang="en-US" altLang="ko-KR" dirty="0"/>
              <a:t>:  </a:t>
            </a:r>
            <a:r>
              <a:rPr lang="ko-KR" altLang="en-US" dirty="0"/>
              <a:t>온라인 진료 예약</a:t>
            </a:r>
            <a:r>
              <a:rPr lang="en-US" altLang="ko-KR" dirty="0"/>
              <a:t>, </a:t>
            </a:r>
            <a:r>
              <a:rPr lang="ko-KR" altLang="en-US" dirty="0"/>
              <a:t>재고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905064-448F-4264-819F-07AE1695FE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6016850"/>
          </a:xfrm>
        </p:spPr>
        <p:txBody>
          <a:bodyPr/>
          <a:lstStyle/>
          <a:p>
            <a:r>
              <a:rPr lang="ko-KR" altLang="en-US" dirty="0"/>
              <a:t>재고관리</a:t>
            </a:r>
            <a:endParaRPr lang="en-US" altLang="ko-KR" sz="1000" dirty="0"/>
          </a:p>
          <a:p>
            <a:pPr lvl="1"/>
            <a:r>
              <a:rPr lang="ko-KR" altLang="en-US" dirty="0"/>
              <a:t>두번째 단계</a:t>
            </a:r>
            <a:r>
              <a:rPr lang="en-US" altLang="ko-KR" dirty="0"/>
              <a:t>: </a:t>
            </a:r>
            <a:r>
              <a:rPr lang="ko-KR" altLang="en-US" dirty="0"/>
              <a:t>상태를 바꾸는 이벤트 확인</a:t>
            </a:r>
            <a:endParaRPr lang="en-US" altLang="ko-KR" dirty="0"/>
          </a:p>
          <a:p>
            <a:pPr lvl="2"/>
            <a:r>
              <a:rPr lang="ko-KR" altLang="en-US" dirty="0"/>
              <a:t>매입 처리 중 상태에서 재고 반영 상태로 전이 시키는 물품 접수 이벤트 추가</a:t>
            </a:r>
            <a:endParaRPr lang="en-US" altLang="ko-KR" dirty="0"/>
          </a:p>
          <a:p>
            <a:pPr lvl="3"/>
            <a:r>
              <a:rPr lang="ko-KR" altLang="en-US" dirty="0"/>
              <a:t>이벤트 </a:t>
            </a:r>
            <a:r>
              <a:rPr lang="en-US" altLang="ko-KR" dirty="0"/>
              <a:t>‘sell’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3"/>
            <a:r>
              <a:rPr lang="ko-KR" altLang="en-US" dirty="0"/>
              <a:t>동작 </a:t>
            </a:r>
            <a:r>
              <a:rPr lang="en-US" altLang="ko-KR" dirty="0"/>
              <a:t>‘</a:t>
            </a:r>
            <a:r>
              <a:rPr lang="en-US" altLang="ko-KR" dirty="0" err="1"/>
              <a:t>sellorder</a:t>
            </a:r>
            <a:r>
              <a:rPr lang="en-US" altLang="ko-KR" dirty="0"/>
              <a:t>(order)’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sz="700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marL="534987" lvl="2" indent="0">
              <a:buNone/>
            </a:pPr>
            <a:endParaRPr lang="en-US" altLang="ko-KR" dirty="0"/>
          </a:p>
          <a:p>
            <a:pPr marL="534987" lvl="2" indent="0">
              <a:buNone/>
            </a:pPr>
            <a:endParaRPr lang="en-US" altLang="ko-KR" sz="900" dirty="0"/>
          </a:p>
          <a:p>
            <a:pPr lvl="2"/>
            <a:r>
              <a:rPr lang="ko-KR" altLang="en-US" dirty="0"/>
              <a:t>판매 상태에서 포장 상태로 전이 시키는</a:t>
            </a:r>
            <a:r>
              <a:rPr lang="en-US" altLang="ko-KR" dirty="0"/>
              <a:t> </a:t>
            </a:r>
            <a:r>
              <a:rPr lang="ko-KR" altLang="en-US" dirty="0"/>
              <a:t>포장 이벤트 추가</a:t>
            </a:r>
            <a:endParaRPr lang="en-US" altLang="ko-KR" dirty="0"/>
          </a:p>
          <a:p>
            <a:pPr lvl="3"/>
            <a:r>
              <a:rPr lang="ko-KR" altLang="en-US" dirty="0"/>
              <a:t>이벤트 </a:t>
            </a:r>
            <a:r>
              <a:rPr lang="en-US" altLang="ko-KR" dirty="0"/>
              <a:t>‘</a:t>
            </a:r>
            <a:r>
              <a:rPr lang="en-US" altLang="ko-KR" dirty="0" err="1"/>
              <a:t>packing_item</a:t>
            </a:r>
            <a:r>
              <a:rPr lang="en-US" altLang="ko-KR" dirty="0"/>
              <a:t>’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3"/>
            <a:r>
              <a:rPr lang="ko-KR" altLang="en-US" dirty="0"/>
              <a:t>동작 </a:t>
            </a:r>
            <a:r>
              <a:rPr lang="en-US" altLang="ko-KR" dirty="0"/>
              <a:t> ‘</a:t>
            </a:r>
            <a:r>
              <a:rPr lang="en-US" altLang="ko-KR" dirty="0" err="1"/>
              <a:t>setcarryinfo</a:t>
            </a:r>
            <a:r>
              <a:rPr lang="en-US" altLang="ko-KR" dirty="0"/>
              <a:t>(</a:t>
            </a:r>
            <a:r>
              <a:rPr lang="en-US" altLang="ko-KR" dirty="0" err="1"/>
              <a:t>carryinfo</a:t>
            </a:r>
            <a:r>
              <a:rPr lang="en-US" altLang="ko-KR" dirty="0"/>
              <a:t>)’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EB419FD-14FB-45FF-83EA-F028E895F477}"/>
              </a:ext>
            </a:extLst>
          </p:cNvPr>
          <p:cNvSpPr txBox="1"/>
          <p:nvPr/>
        </p:nvSpPr>
        <p:spPr>
          <a:xfrm>
            <a:off x="1403648" y="49411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A214F48-AC57-4599-81F0-79E05AB1A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584" y="1963745"/>
            <a:ext cx="2920366" cy="21403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0764F36-738F-47DD-9200-2D1F35C1A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509250"/>
            <a:ext cx="3205182" cy="230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81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6F9E51-F5F9-438C-BCEA-71D8BED7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51786"/>
            <a:ext cx="9621068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상태 다이어그램의 단계별 모델링 </a:t>
            </a:r>
            <a:r>
              <a:rPr lang="en-US" altLang="ko-KR" dirty="0"/>
              <a:t>:  </a:t>
            </a:r>
            <a:r>
              <a:rPr lang="ko-KR" altLang="en-US" dirty="0"/>
              <a:t>온라인 진료 예약</a:t>
            </a:r>
            <a:r>
              <a:rPr lang="en-US" altLang="ko-KR" dirty="0"/>
              <a:t>, </a:t>
            </a:r>
            <a:r>
              <a:rPr lang="ko-KR" altLang="en-US" dirty="0"/>
              <a:t>재고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905064-448F-4264-819F-07AE1695FE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6016850"/>
          </a:xfrm>
        </p:spPr>
        <p:txBody>
          <a:bodyPr/>
          <a:lstStyle/>
          <a:p>
            <a:r>
              <a:rPr lang="ko-KR" altLang="en-US" dirty="0"/>
              <a:t>재고관리</a:t>
            </a:r>
            <a:endParaRPr lang="en-US" altLang="ko-KR" sz="1000" dirty="0"/>
          </a:p>
          <a:p>
            <a:pPr lvl="1"/>
            <a:r>
              <a:rPr lang="ko-KR" altLang="en-US" dirty="0"/>
              <a:t>두번째 단계</a:t>
            </a:r>
            <a:r>
              <a:rPr lang="en-US" altLang="ko-KR" dirty="0"/>
              <a:t>: </a:t>
            </a:r>
            <a:r>
              <a:rPr lang="ko-KR" altLang="en-US" dirty="0"/>
              <a:t>상태를 바꾸는 이벤트 확인</a:t>
            </a:r>
            <a:endParaRPr lang="en-US" altLang="ko-KR" dirty="0"/>
          </a:p>
          <a:p>
            <a:pPr lvl="2"/>
            <a:r>
              <a:rPr lang="ko-KR" altLang="en-US" dirty="0"/>
              <a:t>포장 상태에서 운송 상태로 전이 시키는 운송 이벤트 추가</a:t>
            </a:r>
            <a:endParaRPr lang="en-US" altLang="ko-KR" dirty="0"/>
          </a:p>
          <a:p>
            <a:pPr lvl="3"/>
            <a:r>
              <a:rPr lang="ko-KR" altLang="en-US" dirty="0"/>
              <a:t>이벤트 </a:t>
            </a:r>
            <a:r>
              <a:rPr lang="en-US" altLang="ko-KR" dirty="0"/>
              <a:t>‘carry’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3"/>
            <a:r>
              <a:rPr lang="ko-KR" altLang="en-US" dirty="0"/>
              <a:t>동작 </a:t>
            </a:r>
            <a:r>
              <a:rPr lang="en-US" altLang="ko-KR" dirty="0"/>
              <a:t>‘</a:t>
            </a:r>
            <a:r>
              <a:rPr lang="en-US" altLang="ko-KR" dirty="0" err="1"/>
              <a:t>setcarry</a:t>
            </a:r>
            <a:r>
              <a:rPr lang="en-US" altLang="ko-KR" dirty="0"/>
              <a:t>(date, carrier)’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sz="700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marL="534987" lvl="2" indent="0">
              <a:buNone/>
            </a:pPr>
            <a:endParaRPr lang="en-US" altLang="ko-KR" dirty="0"/>
          </a:p>
          <a:p>
            <a:pPr marL="534987" lvl="2" indent="0">
              <a:buNone/>
            </a:pPr>
            <a:endParaRPr lang="en-US" altLang="ko-KR" sz="900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EB419FD-14FB-45FF-83EA-F028E895F477}"/>
              </a:ext>
            </a:extLst>
          </p:cNvPr>
          <p:cNvSpPr txBox="1"/>
          <p:nvPr/>
        </p:nvSpPr>
        <p:spPr>
          <a:xfrm>
            <a:off x="1403648" y="49411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A412823-25E8-409F-A479-AAF0546D1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844824"/>
            <a:ext cx="2823042" cy="21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85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6F9E51-F5F9-438C-BCEA-71D8BED7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51786"/>
            <a:ext cx="9621068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상태 다이어그램의 단계별 모델링 </a:t>
            </a:r>
            <a:r>
              <a:rPr lang="en-US" altLang="ko-KR" dirty="0"/>
              <a:t>:  </a:t>
            </a:r>
            <a:r>
              <a:rPr lang="ko-KR" altLang="en-US" dirty="0"/>
              <a:t>온라인 진료 예약</a:t>
            </a:r>
            <a:r>
              <a:rPr lang="en-US" altLang="ko-KR" dirty="0"/>
              <a:t>, </a:t>
            </a:r>
            <a:r>
              <a:rPr lang="ko-KR" altLang="en-US" dirty="0"/>
              <a:t>재고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905064-448F-4264-819F-07AE1695FE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6016850"/>
          </a:xfrm>
        </p:spPr>
        <p:txBody>
          <a:bodyPr/>
          <a:lstStyle/>
          <a:p>
            <a:r>
              <a:rPr lang="ko-KR" altLang="en-US" dirty="0"/>
              <a:t>재고관리</a:t>
            </a:r>
            <a:endParaRPr lang="en-US" altLang="ko-KR" sz="1000" dirty="0"/>
          </a:p>
          <a:p>
            <a:pPr lvl="1"/>
            <a:r>
              <a:rPr lang="ko-KR" altLang="en-US" dirty="0"/>
              <a:t>두번째 단계</a:t>
            </a:r>
            <a:r>
              <a:rPr lang="en-US" altLang="ko-KR" dirty="0"/>
              <a:t>: </a:t>
            </a:r>
            <a:r>
              <a:rPr lang="ko-KR" altLang="en-US" dirty="0"/>
              <a:t>상태를 바꾸는 이벤트 확인</a:t>
            </a:r>
            <a:endParaRPr lang="en-US" altLang="ko-KR" dirty="0"/>
          </a:p>
          <a:p>
            <a:pPr lvl="2"/>
            <a:r>
              <a:rPr lang="ko-KR" altLang="en-US" dirty="0"/>
              <a:t>운송 상태에서 재고 반영 상태로 전이 시키는 반송 이벤트 추가</a:t>
            </a:r>
            <a:endParaRPr lang="en-US" altLang="ko-KR" dirty="0"/>
          </a:p>
          <a:p>
            <a:pPr lvl="3"/>
            <a:r>
              <a:rPr lang="ko-KR" altLang="en-US" dirty="0"/>
              <a:t>이벤트 </a:t>
            </a:r>
            <a:r>
              <a:rPr lang="en-US" altLang="ko-KR" dirty="0"/>
              <a:t>‘return’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3"/>
            <a:r>
              <a:rPr lang="ko-KR" altLang="en-US" dirty="0"/>
              <a:t>동작 </a:t>
            </a:r>
            <a:r>
              <a:rPr lang="en-US" altLang="ko-KR" dirty="0"/>
              <a:t>‘</a:t>
            </a:r>
            <a:r>
              <a:rPr lang="en-US" altLang="ko-KR" dirty="0" err="1"/>
              <a:t>itemReceive</a:t>
            </a:r>
            <a:r>
              <a:rPr lang="en-US" altLang="ko-KR" dirty="0"/>
              <a:t>’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sz="700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marL="534987" lvl="2" indent="0">
              <a:buNone/>
            </a:pPr>
            <a:endParaRPr lang="en-US" altLang="ko-KR" dirty="0"/>
          </a:p>
          <a:p>
            <a:pPr marL="534987" lvl="2" indent="0">
              <a:buNone/>
            </a:pPr>
            <a:endParaRPr lang="en-US" altLang="ko-KR" sz="900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EB419FD-14FB-45FF-83EA-F028E895F477}"/>
              </a:ext>
            </a:extLst>
          </p:cNvPr>
          <p:cNvSpPr txBox="1"/>
          <p:nvPr/>
        </p:nvSpPr>
        <p:spPr>
          <a:xfrm>
            <a:off x="1403648" y="49411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78F4A673-FEE0-41F6-B43A-566ECB27D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882006"/>
            <a:ext cx="3168352" cy="483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15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6F9E51-F5F9-438C-BCEA-71D8BED7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51786"/>
            <a:ext cx="9621068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상태 다이어그램의 슈퍼 상태와 서브 상태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905064-448F-4264-819F-07AE1695FE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6016850"/>
          </a:xfrm>
        </p:spPr>
        <p:txBody>
          <a:bodyPr/>
          <a:lstStyle/>
          <a:p>
            <a:r>
              <a:rPr lang="ko-KR" altLang="en-US" dirty="0"/>
              <a:t>슈퍼 상태와 서브 상태</a:t>
            </a:r>
            <a:endParaRPr lang="en-US" altLang="ko-KR" dirty="0"/>
          </a:p>
          <a:p>
            <a:pPr lvl="1"/>
            <a:r>
              <a:rPr lang="ko-KR" altLang="en-US" dirty="0"/>
              <a:t>슈퍼 상태와 서브 상태</a:t>
            </a:r>
            <a:r>
              <a:rPr lang="en-US" altLang="ko-KR" dirty="0"/>
              <a:t>: </a:t>
            </a:r>
            <a:r>
              <a:rPr lang="ko-KR" altLang="en-US" dirty="0"/>
              <a:t>개념</a:t>
            </a:r>
            <a:endParaRPr lang="en-US" altLang="ko-KR" dirty="0"/>
          </a:p>
          <a:p>
            <a:pPr lvl="2"/>
            <a:r>
              <a:rPr lang="ko-KR" altLang="en-US" dirty="0"/>
              <a:t>상태 다이어그램에선 높은 관점과 낮은 관점을 각각 슈퍼 상태와 서브 상태로 표현</a:t>
            </a:r>
            <a:endParaRPr lang="en-US" altLang="ko-KR" dirty="0"/>
          </a:p>
          <a:p>
            <a:pPr lvl="3"/>
            <a:r>
              <a:rPr lang="ko-KR" altLang="en-US" dirty="0"/>
              <a:t>높은 관점</a:t>
            </a:r>
            <a:r>
              <a:rPr lang="en-US" altLang="ko-KR" dirty="0"/>
              <a:t>: </a:t>
            </a:r>
            <a:r>
              <a:rPr lang="ko-KR" altLang="en-US" dirty="0"/>
              <a:t>모델의</a:t>
            </a:r>
            <a:r>
              <a:rPr lang="en-US" altLang="ko-KR" dirty="0"/>
              <a:t> </a:t>
            </a:r>
            <a:r>
              <a:rPr lang="ko-KR" altLang="en-US" dirty="0"/>
              <a:t>단순화                                    </a:t>
            </a:r>
            <a:r>
              <a:rPr lang="en-US" altLang="ko-KR" dirty="0"/>
              <a:t>- </a:t>
            </a:r>
            <a:r>
              <a:rPr lang="ko-KR" altLang="en-US" dirty="0"/>
              <a:t>낮은 관점</a:t>
            </a:r>
            <a:r>
              <a:rPr lang="en-US" altLang="ko-KR" dirty="0"/>
              <a:t>: </a:t>
            </a:r>
            <a:r>
              <a:rPr lang="ko-KR" altLang="en-US" dirty="0"/>
              <a:t>문제의 세세한 부분에 초점</a:t>
            </a:r>
            <a:endParaRPr lang="en-US" altLang="ko-KR" dirty="0"/>
          </a:p>
          <a:p>
            <a:pPr lvl="3"/>
            <a:endParaRPr lang="en-US" altLang="ko-KR" sz="500" dirty="0"/>
          </a:p>
          <a:p>
            <a:pPr lvl="2"/>
            <a:r>
              <a:rPr lang="ko-KR" altLang="en-US" dirty="0"/>
              <a:t>슈퍼 상태</a:t>
            </a:r>
            <a:endParaRPr lang="en-US" altLang="ko-KR" dirty="0"/>
          </a:p>
          <a:p>
            <a:pPr lvl="3"/>
            <a:r>
              <a:rPr lang="ko-KR" altLang="en-US" dirty="0"/>
              <a:t>복잡한 상황을 높은 관점에서 표현</a:t>
            </a:r>
            <a:endParaRPr lang="en-US" altLang="ko-KR" dirty="0"/>
          </a:p>
          <a:p>
            <a:pPr lvl="3"/>
            <a:r>
              <a:rPr lang="ko-KR" altLang="en-US" dirty="0"/>
              <a:t>세세한 내용보다는 크고 일반적인 문제에 초점을 맞춤</a:t>
            </a:r>
            <a:r>
              <a:rPr lang="en-US" altLang="ko-KR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EB419FD-14FB-45FF-83EA-F028E895F477}"/>
              </a:ext>
            </a:extLst>
          </p:cNvPr>
          <p:cNvSpPr txBox="1"/>
          <p:nvPr/>
        </p:nvSpPr>
        <p:spPr>
          <a:xfrm>
            <a:off x="1403648" y="49411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425B056E-CC8D-4C84-89BB-AF147B09D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281567"/>
            <a:ext cx="4371711" cy="3524647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F275E30D-B109-4BAE-8C5F-DE90F4B85E30}"/>
              </a:ext>
            </a:extLst>
          </p:cNvPr>
          <p:cNvSpPr txBox="1">
            <a:spLocks/>
          </p:cNvSpPr>
          <p:nvPr/>
        </p:nvSpPr>
        <p:spPr>
          <a:xfrm>
            <a:off x="4122451" y="2206000"/>
            <a:ext cx="4265973" cy="985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ko-KR" altLang="en-US" dirty="0"/>
              <a:t>서브 상태</a:t>
            </a:r>
            <a:endParaRPr lang="en-US" altLang="ko-KR" dirty="0"/>
          </a:p>
          <a:p>
            <a:pPr lvl="3"/>
            <a:r>
              <a:rPr lang="ko-KR" altLang="en-US" dirty="0"/>
              <a:t>확장된 슈퍼 상태 내부에 있음</a:t>
            </a:r>
            <a:endParaRPr lang="en-US" altLang="ko-KR" dirty="0"/>
          </a:p>
          <a:p>
            <a:pPr lvl="3"/>
            <a:r>
              <a:rPr lang="ko-KR" altLang="en-US" dirty="0"/>
              <a:t>상태 안에서 세부 항목을 낮은 관점으로 봄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147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6F9E51-F5F9-438C-BCEA-71D8BED7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51786"/>
            <a:ext cx="9621068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상태 다이어그램의 슈퍼 상태와 서브 상태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905064-448F-4264-819F-07AE1695FE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6016850"/>
          </a:xfrm>
        </p:spPr>
        <p:txBody>
          <a:bodyPr/>
          <a:lstStyle/>
          <a:p>
            <a:r>
              <a:rPr lang="ko-KR" altLang="en-US" dirty="0"/>
              <a:t>슈퍼 상태와 서브 상태</a:t>
            </a:r>
            <a:endParaRPr lang="en-US" altLang="ko-KR" dirty="0"/>
          </a:p>
          <a:p>
            <a:pPr lvl="1"/>
            <a:r>
              <a:rPr lang="ko-KR" altLang="en-US" dirty="0"/>
              <a:t>슈퍼 상태와 서브 상태</a:t>
            </a:r>
            <a:r>
              <a:rPr lang="en-US" altLang="ko-KR" dirty="0"/>
              <a:t>: </a:t>
            </a:r>
            <a:r>
              <a:rPr lang="ko-KR" altLang="en-US" dirty="0"/>
              <a:t>예시</a:t>
            </a:r>
            <a:endParaRPr lang="en-US" altLang="ko-KR" dirty="0"/>
          </a:p>
          <a:p>
            <a:pPr lvl="2"/>
            <a:r>
              <a:rPr lang="ko-KR" altLang="en-US" dirty="0"/>
              <a:t>자동 온도 조절기</a:t>
            </a:r>
            <a:endParaRPr lang="en-US" altLang="ko-KR" dirty="0"/>
          </a:p>
          <a:p>
            <a:pPr lvl="3"/>
            <a:r>
              <a:rPr lang="ko-KR" altLang="en-US" dirty="0"/>
              <a:t>슈퍼상태</a:t>
            </a:r>
            <a:r>
              <a:rPr lang="en-US" altLang="ko-KR" dirty="0"/>
              <a:t>: </a:t>
            </a:r>
            <a:r>
              <a:rPr lang="ko-KR" altLang="en-US" dirty="0"/>
              <a:t>냉각 상태</a:t>
            </a:r>
            <a:endParaRPr lang="en-US" altLang="ko-KR" dirty="0"/>
          </a:p>
          <a:p>
            <a:pPr lvl="3"/>
            <a:r>
              <a:rPr lang="ko-KR" altLang="en-US" dirty="0"/>
              <a:t>서브상태</a:t>
            </a:r>
            <a:r>
              <a:rPr lang="en-US" altLang="ko-KR" dirty="0"/>
              <a:t>: </a:t>
            </a:r>
            <a:r>
              <a:rPr lang="ko-KR" altLang="en-US" dirty="0"/>
              <a:t>냉각 상태 모니터 상태</a:t>
            </a:r>
            <a:r>
              <a:rPr lang="en-US" altLang="ko-KR" dirty="0"/>
              <a:t>, </a:t>
            </a:r>
            <a:r>
              <a:rPr lang="ko-KR" altLang="en-US" dirty="0"/>
              <a:t>냉각 장치 모니터 상태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EB419FD-14FB-45FF-83EA-F028E895F477}"/>
              </a:ext>
            </a:extLst>
          </p:cNvPr>
          <p:cNvSpPr txBox="1"/>
          <p:nvPr/>
        </p:nvSpPr>
        <p:spPr>
          <a:xfrm>
            <a:off x="1403648" y="49411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5DAF2D38-9065-48B2-A8E0-30F6E6666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996952"/>
            <a:ext cx="5472608" cy="301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6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6F9E51-F5F9-438C-BCEA-71D8BED7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51786"/>
            <a:ext cx="9621068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상태 다이어그램의 슈퍼 상태와 서브 상태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905064-448F-4264-819F-07AE1695FE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6016850"/>
          </a:xfrm>
        </p:spPr>
        <p:txBody>
          <a:bodyPr/>
          <a:lstStyle/>
          <a:p>
            <a:r>
              <a:rPr lang="ko-KR" altLang="en-US" dirty="0"/>
              <a:t>제어의 분리와 동시성</a:t>
            </a:r>
            <a:endParaRPr lang="en-US" altLang="ko-KR" dirty="0"/>
          </a:p>
          <a:p>
            <a:pPr lvl="1"/>
            <a:r>
              <a:rPr lang="ko-KR" altLang="en-US" dirty="0"/>
              <a:t>제어의 분리</a:t>
            </a:r>
          </a:p>
          <a:p>
            <a:pPr lvl="2"/>
            <a:r>
              <a:rPr lang="ko-KR" altLang="en-US" dirty="0"/>
              <a:t>하나의 전이에 기초하여 다수의 작업을 진행하는 것</a:t>
            </a:r>
            <a:endParaRPr lang="en-US" altLang="ko-KR" dirty="0"/>
          </a:p>
          <a:p>
            <a:pPr lvl="2"/>
            <a:r>
              <a:rPr lang="ko-KR" altLang="en-US"/>
              <a:t>제어의 분리가 일어나면 전이 하나가 여러 </a:t>
            </a:r>
            <a:r>
              <a:rPr lang="ko-KR" altLang="en-US" dirty="0"/>
              <a:t>상태 또는 서브 상태를 가리키는 다수의 화살표로 나뉨</a:t>
            </a:r>
            <a:endParaRPr lang="en-US" altLang="ko-KR" dirty="0"/>
          </a:p>
          <a:p>
            <a:pPr lvl="2"/>
            <a:r>
              <a:rPr lang="ko-KR" altLang="en-US" dirty="0"/>
              <a:t>분리는 활동 다이어그램에서 사용한 동기화 막대에 의해 수행</a:t>
            </a:r>
            <a:endParaRPr lang="en-US" altLang="ko-KR" dirty="0"/>
          </a:p>
          <a:p>
            <a:pPr lvl="2"/>
            <a:r>
              <a:rPr lang="ko-KR" altLang="en-US" dirty="0"/>
              <a:t>제어의 합병 또한 동기화 막대를 가리키는 다수의 전이 화살표로 모델링 될 수 있음</a:t>
            </a:r>
            <a:endParaRPr lang="en-US" altLang="ko-KR" dirty="0"/>
          </a:p>
          <a:p>
            <a:pPr lvl="2"/>
            <a:endParaRPr lang="en-US" altLang="ko-KR" sz="1050" dirty="0"/>
          </a:p>
          <a:p>
            <a:pPr lvl="2"/>
            <a:r>
              <a:rPr lang="ko-KR" altLang="en-US" dirty="0"/>
              <a:t>제어의 분리</a:t>
            </a:r>
            <a:r>
              <a:rPr lang="en-US" altLang="ko-KR" dirty="0"/>
              <a:t>: </a:t>
            </a:r>
            <a:r>
              <a:rPr lang="ko-KR" altLang="en-US" dirty="0"/>
              <a:t>예시</a:t>
            </a:r>
          </a:p>
          <a:p>
            <a:pPr lvl="3"/>
            <a:r>
              <a:rPr lang="ko-KR" altLang="en-US" dirty="0"/>
              <a:t>냉각상태를 전이 시키는 이벤트에 </a:t>
            </a:r>
            <a:r>
              <a:rPr lang="ko-KR" altLang="en-US"/>
              <a:t>의해 객체가 두 </a:t>
            </a:r>
            <a:r>
              <a:rPr lang="ko-KR" altLang="en-US" dirty="0"/>
              <a:t>가지 서브상태로 나뉘어 동시에 수행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EB419FD-14FB-45FF-83EA-F028E895F477}"/>
              </a:ext>
            </a:extLst>
          </p:cNvPr>
          <p:cNvSpPr txBox="1"/>
          <p:nvPr/>
        </p:nvSpPr>
        <p:spPr>
          <a:xfrm>
            <a:off x="1403648" y="49411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6B95E965-30AA-43F7-AF87-0B53883EC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24" y="3579563"/>
            <a:ext cx="4968552" cy="31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7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상태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270250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2ED07017-0719-4F34-8441-E55370690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959052"/>
            <a:ext cx="4536504" cy="385432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6F9E51-F5F9-438C-BCEA-71D8BED7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51786"/>
            <a:ext cx="9621068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상태 다이어그램의 슈퍼 상태와 서브 상태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905064-448F-4264-819F-07AE1695FE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6016850"/>
          </a:xfrm>
        </p:spPr>
        <p:txBody>
          <a:bodyPr/>
          <a:lstStyle/>
          <a:p>
            <a:r>
              <a:rPr lang="ko-KR" altLang="en-US" dirty="0"/>
              <a:t>제어의 분리와 동시성</a:t>
            </a:r>
            <a:endParaRPr lang="en-US" altLang="ko-KR" dirty="0"/>
          </a:p>
          <a:p>
            <a:pPr lvl="1"/>
            <a:r>
              <a:rPr lang="ko-KR" altLang="en-US" dirty="0"/>
              <a:t>동시성</a:t>
            </a:r>
            <a:endParaRPr lang="en-US" altLang="ko-KR" dirty="0"/>
          </a:p>
          <a:p>
            <a:pPr lvl="2"/>
            <a:r>
              <a:rPr lang="ko-KR" altLang="en-US" dirty="0"/>
              <a:t>슈퍼 상태 내부를 필요한 만큼 나누고</a:t>
            </a:r>
            <a:r>
              <a:rPr lang="en-US" altLang="ko-KR" dirty="0"/>
              <a:t>, </a:t>
            </a:r>
            <a:r>
              <a:rPr lang="ko-KR" altLang="en-US" dirty="0"/>
              <a:t>그 분리된 영역에 서브 상태 다이어그램을 그리는 것</a:t>
            </a:r>
            <a:endParaRPr lang="en-US" altLang="ko-KR" dirty="0"/>
          </a:p>
          <a:p>
            <a:pPr lvl="2"/>
            <a:endParaRPr lang="en-US" altLang="ko-KR" sz="1050" dirty="0"/>
          </a:p>
          <a:p>
            <a:pPr lvl="2"/>
            <a:r>
              <a:rPr lang="ko-KR" altLang="en-US" dirty="0"/>
              <a:t>동시성</a:t>
            </a:r>
            <a:r>
              <a:rPr lang="en-US" altLang="ko-KR" dirty="0"/>
              <a:t>: </a:t>
            </a:r>
            <a:r>
              <a:rPr lang="ko-KR" altLang="en-US" dirty="0"/>
              <a:t>예시</a:t>
            </a:r>
            <a:endParaRPr lang="en-US" altLang="ko-KR" dirty="0"/>
          </a:p>
          <a:p>
            <a:pPr lvl="3"/>
            <a:r>
              <a:rPr lang="ko-KR" altLang="en-US" dirty="0"/>
              <a:t>냉각 상태 모니터 서브 상태는 </a:t>
            </a:r>
            <a:r>
              <a:rPr lang="en-US" altLang="ko-KR" dirty="0"/>
              <a:t>‘when~~70F’ </a:t>
            </a:r>
            <a:r>
              <a:rPr lang="ko-KR" altLang="en-US" dirty="0"/>
              <a:t>이벤트의 발생으로 </a:t>
            </a:r>
            <a:r>
              <a:rPr lang="en-US" altLang="ko-KR" dirty="0"/>
              <a:t>‘</a:t>
            </a:r>
            <a:r>
              <a:rPr lang="ko-KR" altLang="en-US" dirty="0"/>
              <a:t>온도 모니터</a:t>
            </a:r>
            <a:r>
              <a:rPr lang="en-US" altLang="ko-KR" dirty="0"/>
              <a:t>’ </a:t>
            </a:r>
            <a:r>
              <a:rPr lang="ko-KR" altLang="en-US" dirty="0"/>
              <a:t>상태로 </a:t>
            </a:r>
            <a:r>
              <a:rPr lang="ko-KR" altLang="en-US" dirty="0" err="1"/>
              <a:t>돌아감</a:t>
            </a:r>
            <a:endParaRPr lang="en-US" altLang="ko-KR" dirty="0"/>
          </a:p>
          <a:p>
            <a:pPr lvl="3"/>
            <a:r>
              <a:rPr lang="ko-KR" altLang="en-US" dirty="0"/>
              <a:t>동시에</a:t>
            </a:r>
            <a:r>
              <a:rPr lang="en-US" altLang="ko-KR" dirty="0"/>
              <a:t> </a:t>
            </a:r>
            <a:r>
              <a:rPr lang="ko-KR" altLang="en-US" dirty="0"/>
              <a:t>냉각 장치 모니터 서브상태에서도 객체가 돌아가게 됨  </a:t>
            </a:r>
            <a:r>
              <a:rPr lang="en-US" altLang="ko-KR" dirty="0"/>
              <a:t>(</a:t>
            </a:r>
            <a:r>
              <a:rPr lang="ko-KR" altLang="en-US" dirty="0"/>
              <a:t>반대상황에서도 동일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EB419FD-14FB-45FF-83EA-F028E895F477}"/>
              </a:ext>
            </a:extLst>
          </p:cNvPr>
          <p:cNvSpPr txBox="1"/>
          <p:nvPr/>
        </p:nvSpPr>
        <p:spPr>
          <a:xfrm>
            <a:off x="1403648" y="49411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383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6F9E51-F5F9-438C-BCEA-71D8BED7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51786"/>
            <a:ext cx="9621068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상태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905064-448F-4264-819F-07AE1695FE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6016850"/>
          </a:xfrm>
        </p:spPr>
        <p:txBody>
          <a:bodyPr/>
          <a:lstStyle/>
          <a:p>
            <a:r>
              <a:rPr lang="ko-KR" altLang="en-US" dirty="0"/>
              <a:t>공기청정기</a:t>
            </a:r>
            <a:endParaRPr lang="en-US" altLang="ko-KR" dirty="0"/>
          </a:p>
          <a:p>
            <a:pPr lvl="2"/>
            <a:r>
              <a:rPr lang="ko-KR" altLang="en-US" dirty="0"/>
              <a:t>객체</a:t>
            </a:r>
            <a:r>
              <a:rPr lang="en-US" altLang="ko-KR" dirty="0"/>
              <a:t>: </a:t>
            </a:r>
            <a:r>
              <a:rPr lang="ko-KR" altLang="en-US" dirty="0"/>
              <a:t>초기화</a:t>
            </a:r>
            <a:r>
              <a:rPr lang="en-US" altLang="ko-KR" dirty="0"/>
              <a:t>, </a:t>
            </a:r>
            <a:r>
              <a:rPr lang="ko-KR" altLang="en-US" dirty="0"/>
              <a:t>작동</a:t>
            </a:r>
            <a:r>
              <a:rPr lang="en-US" altLang="ko-KR" dirty="0"/>
              <a:t>, </a:t>
            </a:r>
            <a:r>
              <a:rPr lang="ko-KR" altLang="en-US" dirty="0"/>
              <a:t>정지</a:t>
            </a:r>
            <a:r>
              <a:rPr lang="en-US" altLang="ko-KR" dirty="0"/>
              <a:t>, </a:t>
            </a:r>
            <a:r>
              <a:rPr lang="ko-KR" altLang="en-US" dirty="0"/>
              <a:t>대기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공기청정기의 전원을 켜면</a:t>
            </a:r>
            <a:r>
              <a:rPr lang="en-US" altLang="ko-KR" dirty="0"/>
              <a:t>, </a:t>
            </a:r>
            <a:r>
              <a:rPr lang="ko-KR" altLang="en-US" dirty="0"/>
              <a:t>이벤트에 의해 기본 설정으로 초기화 상태가 됨 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초기화 상태에서 작동 상태로 전이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작동 상태에서 공기 정화 후 대기 이벤트에 의해 대기 상태로 전이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대기 상태에서 공기 측정 후 정화 기능 작동 이벤트에 의해 작동 상태로 전이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작동 상태에서 전원을 끄면</a:t>
            </a:r>
            <a:r>
              <a:rPr lang="en-US" altLang="ko-KR" dirty="0"/>
              <a:t>, </a:t>
            </a:r>
            <a:r>
              <a:rPr lang="ko-KR" altLang="en-US" dirty="0"/>
              <a:t>이벤트에 의해 정지 상태로 전이되고 시스템이 종료</a:t>
            </a:r>
          </a:p>
          <a:p>
            <a:pPr marL="949325" lvl="3" indent="-228600">
              <a:buFont typeface="+mj-ea"/>
              <a:buAutoNum type="circleNumDbPlain"/>
            </a:pPr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EB419FD-14FB-45FF-83EA-F028E895F477}"/>
              </a:ext>
            </a:extLst>
          </p:cNvPr>
          <p:cNvSpPr txBox="1"/>
          <p:nvPr/>
        </p:nvSpPr>
        <p:spPr>
          <a:xfrm>
            <a:off x="1403648" y="49411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A368E7BB-7022-4B87-9B1E-7E1C46400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140968"/>
            <a:ext cx="6264696" cy="264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96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6F9E51-F5F9-438C-BCEA-71D8BED7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51786"/>
            <a:ext cx="9621068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상태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905064-448F-4264-819F-07AE1695FE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6016850"/>
          </a:xfrm>
        </p:spPr>
        <p:txBody>
          <a:bodyPr/>
          <a:lstStyle/>
          <a:p>
            <a:r>
              <a:rPr lang="ko-KR" altLang="en-US" dirty="0"/>
              <a:t>고속버스 예매</a:t>
            </a:r>
            <a:endParaRPr lang="en-US" altLang="ko-KR" dirty="0"/>
          </a:p>
          <a:p>
            <a:pPr lvl="2"/>
            <a:r>
              <a:rPr lang="ko-KR" altLang="en-US" dirty="0"/>
              <a:t>객체</a:t>
            </a:r>
            <a:r>
              <a:rPr lang="en-US" altLang="ko-KR" dirty="0"/>
              <a:t>: </a:t>
            </a:r>
            <a:r>
              <a:rPr lang="ko-KR" altLang="en-US" dirty="0"/>
              <a:t>노선 선택</a:t>
            </a:r>
            <a:r>
              <a:rPr lang="en-US" altLang="ko-KR" dirty="0"/>
              <a:t>, </a:t>
            </a:r>
            <a:r>
              <a:rPr lang="ko-KR" altLang="en-US" dirty="0"/>
              <a:t>배차</a:t>
            </a:r>
            <a:r>
              <a:rPr lang="en-US" altLang="ko-KR" dirty="0"/>
              <a:t>/</a:t>
            </a:r>
            <a:r>
              <a:rPr lang="ko-KR" altLang="en-US" dirty="0"/>
              <a:t>좌석 선택</a:t>
            </a:r>
            <a:r>
              <a:rPr lang="en-US" altLang="ko-KR" dirty="0"/>
              <a:t>, </a:t>
            </a:r>
            <a:r>
              <a:rPr lang="ko-KR" altLang="en-US" dirty="0"/>
              <a:t>결제 대기</a:t>
            </a:r>
            <a:r>
              <a:rPr lang="en-US" altLang="ko-KR" dirty="0"/>
              <a:t>, </a:t>
            </a:r>
            <a:r>
              <a:rPr lang="ko-KR" altLang="en-US" dirty="0"/>
              <a:t>결제 승인</a:t>
            </a:r>
            <a:r>
              <a:rPr lang="en-US" altLang="ko-KR" dirty="0"/>
              <a:t>, </a:t>
            </a:r>
            <a:r>
              <a:rPr lang="ko-KR" altLang="en-US" dirty="0"/>
              <a:t>결제 거부</a:t>
            </a:r>
            <a:r>
              <a:rPr lang="en-US" altLang="ko-KR" dirty="0"/>
              <a:t>, </a:t>
            </a:r>
            <a:r>
              <a:rPr lang="ko-KR" altLang="en-US" dirty="0"/>
              <a:t>표 발권</a:t>
            </a:r>
            <a:r>
              <a:rPr lang="en-US" altLang="ko-KR" dirty="0"/>
              <a:t>, </a:t>
            </a:r>
            <a:r>
              <a:rPr lang="ko-KR" altLang="en-US" dirty="0"/>
              <a:t>결제 취소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예매 이벤트에 의해 출발지와 도착지를 선택하는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노선 선택 상태로 전이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노선 선택 상태에서 시간</a:t>
            </a:r>
            <a:r>
              <a:rPr lang="en-US" altLang="ko-KR" dirty="0"/>
              <a:t>/</a:t>
            </a:r>
            <a:r>
              <a:rPr lang="ko-KR" altLang="en-US" dirty="0"/>
              <a:t>좌석 이벤트에 의해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배차</a:t>
            </a:r>
            <a:r>
              <a:rPr lang="en-US" altLang="ko-KR" dirty="0"/>
              <a:t>/</a:t>
            </a:r>
            <a:r>
              <a:rPr lang="ko-KR" altLang="en-US" dirty="0"/>
              <a:t>좌석 선택 상태로 전이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배차</a:t>
            </a:r>
            <a:r>
              <a:rPr lang="en-US" altLang="ko-KR" dirty="0"/>
              <a:t>/</a:t>
            </a:r>
            <a:r>
              <a:rPr lang="ko-KR" altLang="en-US" dirty="0"/>
              <a:t>좌석 선택 상태에서 선택 완료 이벤트에 의해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결제 대기 상태로 전이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결제 대기 상태에서 승인 이벤트가 발생하면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결제 승인 상태로 전이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결제 대기 상태에서 거부 이벤트가 발생하면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결제 거부 상태로 전이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결제 승인 상태에서 예매권 발권 이벤트에 의해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표 발권 상태로 전이되고 시스템이 종료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결제 거부 상태에서 예매 취소 이벤트가 발생하면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결제 취소 상태로 전이되고 시스템이 종료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EB419FD-14FB-45FF-83EA-F028E895F477}"/>
              </a:ext>
            </a:extLst>
          </p:cNvPr>
          <p:cNvSpPr txBox="1"/>
          <p:nvPr/>
        </p:nvSpPr>
        <p:spPr>
          <a:xfrm>
            <a:off x="1403648" y="49411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xmlns="" id="{C7DB0FFE-7D65-4257-AD9F-17EF7742C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511335"/>
            <a:ext cx="2309335" cy="534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98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6F9E51-F5F9-438C-BCEA-71D8BED7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51786"/>
            <a:ext cx="9621068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상태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905064-448F-4264-819F-07AE1695FE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6016850"/>
          </a:xfrm>
        </p:spPr>
        <p:txBody>
          <a:bodyPr/>
          <a:lstStyle/>
          <a:p>
            <a:r>
              <a:rPr lang="ko-KR" altLang="en-US" dirty="0"/>
              <a:t>인턴 면접</a:t>
            </a:r>
            <a:endParaRPr lang="en-US" altLang="ko-KR" dirty="0"/>
          </a:p>
          <a:p>
            <a:pPr lvl="2"/>
            <a:r>
              <a:rPr lang="ko-KR" altLang="en-US" dirty="0"/>
              <a:t>객체 </a:t>
            </a:r>
            <a:r>
              <a:rPr lang="en-US" altLang="ko-KR" dirty="0"/>
              <a:t>: </a:t>
            </a:r>
            <a:r>
              <a:rPr lang="ko-KR" altLang="en-US" dirty="0"/>
              <a:t>서류 심사 지원</a:t>
            </a:r>
            <a:r>
              <a:rPr lang="en-US" altLang="ko-KR" dirty="0"/>
              <a:t>, </a:t>
            </a:r>
            <a:r>
              <a:rPr lang="ko-KR" altLang="en-US" dirty="0"/>
              <a:t>면접 응시</a:t>
            </a:r>
            <a:r>
              <a:rPr lang="en-US" altLang="ko-KR" dirty="0"/>
              <a:t>, </a:t>
            </a:r>
            <a:r>
              <a:rPr lang="ko-KR" altLang="en-US" dirty="0"/>
              <a:t>결과 발표</a:t>
            </a:r>
            <a:r>
              <a:rPr lang="en-US" altLang="ko-KR" dirty="0"/>
              <a:t>, </a:t>
            </a:r>
            <a:r>
              <a:rPr lang="ko-KR" altLang="en-US" dirty="0"/>
              <a:t>인턴 과정 수료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이력서 작성 이벤트에 의해 서류 심사 지원 상태로 전이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서류 심사 지원 상태에서 서류 </a:t>
            </a:r>
            <a:r>
              <a:rPr lang="ko-KR" altLang="en-US"/>
              <a:t>불합격 이벤트가 발생하면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시스템이 종료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서류 심사 지원 상태에서 서류 </a:t>
            </a:r>
            <a:r>
              <a:rPr lang="ko-KR" altLang="en-US"/>
              <a:t>합격 이벤트가 발생하면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면접 응시 상태로 전이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면접 응시 상태에서 면접 종료 이벤트에 의해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결과 발표 상태로 전이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결과 발표 상태에서 면접 </a:t>
            </a:r>
            <a:r>
              <a:rPr lang="ko-KR" altLang="en-US"/>
              <a:t>불합격 이벤트가 발생하면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시스템이 종료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결과 발표 상태에서 면접 </a:t>
            </a:r>
            <a:r>
              <a:rPr lang="ko-KR" altLang="en-US"/>
              <a:t>합격 이벤트가 발생하면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인턴 과정 수료 상태로 전이되고 시스템이 종료</a:t>
            </a:r>
            <a:endParaRPr lang="en-US" altLang="ko-KR" dirty="0"/>
          </a:p>
          <a:p>
            <a:pPr lvl="3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EB419FD-14FB-45FF-83EA-F028E895F477}"/>
              </a:ext>
            </a:extLst>
          </p:cNvPr>
          <p:cNvSpPr txBox="1"/>
          <p:nvPr/>
        </p:nvSpPr>
        <p:spPr>
          <a:xfrm>
            <a:off x="1403648" y="49411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xmlns="" id="{F5E06CDA-ADB9-42D1-A647-E06207F29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628800"/>
            <a:ext cx="2396061" cy="522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26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6F9E51-F5F9-438C-BCEA-71D8BED7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51786"/>
            <a:ext cx="9621068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상태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905064-448F-4264-819F-07AE1695FE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6016850"/>
          </a:xfrm>
        </p:spPr>
        <p:txBody>
          <a:bodyPr/>
          <a:lstStyle/>
          <a:p>
            <a:r>
              <a:rPr lang="ko-KR" altLang="en-US" dirty="0"/>
              <a:t>알람</a:t>
            </a:r>
            <a:endParaRPr lang="en-US" altLang="ko-KR" dirty="0"/>
          </a:p>
          <a:p>
            <a:pPr lvl="2"/>
            <a:r>
              <a:rPr lang="ko-KR" altLang="en-US" dirty="0"/>
              <a:t>객체 </a:t>
            </a:r>
            <a:r>
              <a:rPr lang="en-US" altLang="ko-KR" dirty="0"/>
              <a:t>: </a:t>
            </a:r>
            <a:r>
              <a:rPr lang="ko-KR" altLang="en-US" dirty="0"/>
              <a:t>시간 설정</a:t>
            </a:r>
            <a:r>
              <a:rPr lang="en-US" altLang="ko-KR" dirty="0"/>
              <a:t>, </a:t>
            </a:r>
            <a:r>
              <a:rPr lang="ko-KR" altLang="en-US" dirty="0"/>
              <a:t>대기</a:t>
            </a:r>
            <a:r>
              <a:rPr lang="en-US" altLang="ko-KR" dirty="0"/>
              <a:t>, </a:t>
            </a:r>
            <a:r>
              <a:rPr lang="ko-KR" altLang="en-US" dirty="0"/>
              <a:t>알람</a:t>
            </a:r>
            <a:r>
              <a:rPr lang="en-US" altLang="ko-KR" dirty="0"/>
              <a:t>, </a:t>
            </a:r>
            <a:r>
              <a:rPr lang="ko-KR" altLang="en-US" dirty="0"/>
              <a:t>알람 종료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알람 시스템을 시작하면 시간 설정 상태가 됨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시간 설정 상태에서 설정 완료 이벤트가 발생하면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대기 상태로 전이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대기 상태에서 설정한 시간이 되면 알람 시간 이벤트가 발생하고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 알람 상태로 전이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알람 상태에서 다시 알림 이벤트가 발생하면 대기 상태로 전이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알람 상태에서 알람 중지 이벤트가 발생하면 알람 종료 상태로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전이되고 시스템이 종료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EB419FD-14FB-45FF-83EA-F028E895F477}"/>
              </a:ext>
            </a:extLst>
          </p:cNvPr>
          <p:cNvSpPr txBox="1"/>
          <p:nvPr/>
        </p:nvSpPr>
        <p:spPr>
          <a:xfrm>
            <a:off x="1403648" y="49411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xmlns="" id="{02279FF3-87C3-40CF-944F-255584487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368785"/>
            <a:ext cx="2101174" cy="546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01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6F9E51-F5F9-438C-BCEA-71D8BED7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51786"/>
            <a:ext cx="9621068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상태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905064-448F-4264-819F-07AE1695FE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6016850"/>
          </a:xfrm>
        </p:spPr>
        <p:txBody>
          <a:bodyPr/>
          <a:lstStyle/>
          <a:p>
            <a:r>
              <a:rPr lang="ko-KR" altLang="en-US" dirty="0"/>
              <a:t>음성 메모</a:t>
            </a:r>
          </a:p>
          <a:p>
            <a:pPr lvl="2"/>
            <a:r>
              <a:rPr lang="ko-KR" altLang="en-US" dirty="0"/>
              <a:t>객체 </a:t>
            </a:r>
            <a:r>
              <a:rPr lang="en-US" altLang="ko-KR" dirty="0"/>
              <a:t>: </a:t>
            </a:r>
            <a:r>
              <a:rPr lang="ko-KR" altLang="en-US" dirty="0"/>
              <a:t>녹음 시작</a:t>
            </a:r>
            <a:r>
              <a:rPr lang="en-US" altLang="ko-KR" dirty="0"/>
              <a:t>, </a:t>
            </a:r>
            <a:r>
              <a:rPr lang="ko-KR" altLang="en-US" dirty="0"/>
              <a:t>녹음</a:t>
            </a:r>
            <a:r>
              <a:rPr lang="en-US" altLang="ko-KR" dirty="0"/>
              <a:t>, </a:t>
            </a:r>
            <a:r>
              <a:rPr lang="ko-KR" altLang="en-US" dirty="0"/>
              <a:t>저장</a:t>
            </a:r>
            <a:r>
              <a:rPr lang="en-US" altLang="ko-KR" dirty="0"/>
              <a:t>, </a:t>
            </a:r>
            <a:r>
              <a:rPr lang="ko-KR" altLang="en-US" dirty="0"/>
              <a:t>대기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음성 메모 시스템을 시작하면 녹음 시작 상태가 됨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녹음 시작 상태에서 상태로 전이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녹음 상태에서 일시 정지 이벤트가 발생하면 대기 상태로 전이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대기 상태에서 </a:t>
            </a:r>
            <a:r>
              <a:rPr lang="ko-KR" altLang="en-US" dirty="0" err="1"/>
              <a:t>재녹음</a:t>
            </a:r>
            <a:r>
              <a:rPr lang="ko-KR" altLang="en-US" dirty="0"/>
              <a:t> 이벤트가 발생하면 녹음 상태로 전이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녹음 상태에서 녹음 완료 이벤트가 발생하면 저장 상태로 전이되고 시스템이 종료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EB419FD-14FB-45FF-83EA-F028E895F477}"/>
              </a:ext>
            </a:extLst>
          </p:cNvPr>
          <p:cNvSpPr txBox="1"/>
          <p:nvPr/>
        </p:nvSpPr>
        <p:spPr>
          <a:xfrm>
            <a:off x="1403648" y="49411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4C3FEE5-5991-4FB8-A3C1-A1E630D24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25" y="3140968"/>
            <a:ext cx="5722950" cy="236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15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6F9E51-F5F9-438C-BCEA-71D8BED7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51786"/>
            <a:ext cx="9621068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상태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905064-448F-4264-819F-07AE1695FE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6016850"/>
          </a:xfrm>
        </p:spPr>
        <p:txBody>
          <a:bodyPr/>
          <a:lstStyle/>
          <a:p>
            <a:r>
              <a:rPr lang="ko-KR" altLang="en-US" dirty="0"/>
              <a:t>수강 신청</a:t>
            </a:r>
          </a:p>
          <a:p>
            <a:pPr lvl="2"/>
            <a:r>
              <a:rPr lang="ko-KR" altLang="en-US" dirty="0"/>
              <a:t>객체 </a:t>
            </a:r>
            <a:r>
              <a:rPr lang="en-US" altLang="ko-KR" dirty="0"/>
              <a:t>: </a:t>
            </a:r>
            <a:r>
              <a:rPr lang="ko-KR" altLang="en-US" dirty="0"/>
              <a:t>과목 코드 입력</a:t>
            </a:r>
            <a:r>
              <a:rPr lang="en-US" altLang="ko-KR" dirty="0"/>
              <a:t>, </a:t>
            </a:r>
            <a:r>
              <a:rPr lang="ko-KR" altLang="en-US" dirty="0"/>
              <a:t>신청</a:t>
            </a:r>
            <a:r>
              <a:rPr lang="en-US" altLang="ko-KR" dirty="0"/>
              <a:t>, </a:t>
            </a:r>
            <a:r>
              <a:rPr lang="ko-KR" altLang="en-US" dirty="0"/>
              <a:t>신청 완료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수강 신청 시스템을 시작하면 과목 </a:t>
            </a:r>
            <a:r>
              <a:rPr lang="ko-KR" altLang="en-US"/>
              <a:t>조회 이벤트가 발생하고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과목 코드 입력 상태로 전이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과목 코드 입력 상태에서 수강 </a:t>
            </a:r>
            <a:r>
              <a:rPr lang="ko-KR" altLang="en-US"/>
              <a:t>요청 이벤트가 발생하면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신청 상태로 전이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신청 상태에서 </a:t>
            </a:r>
            <a:r>
              <a:rPr lang="ko-KR" altLang="en-US"/>
              <a:t>실패 이벤트가 발생하면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과목 코드 입력 상태로 전이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신청 상태에서 </a:t>
            </a:r>
            <a:r>
              <a:rPr lang="ko-KR" altLang="en-US"/>
              <a:t>성공 이벤트가 발생하면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신청 완료 상태로 전이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EB419FD-14FB-45FF-83EA-F028E895F477}"/>
              </a:ext>
            </a:extLst>
          </p:cNvPr>
          <p:cNvSpPr txBox="1"/>
          <p:nvPr/>
        </p:nvSpPr>
        <p:spPr>
          <a:xfrm>
            <a:off x="1403648" y="49411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A5CC08E-A0F7-4E14-A653-9E59390F8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484217"/>
            <a:ext cx="2421512" cy="437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47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6F9E51-F5F9-438C-BCEA-71D8BED7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51786"/>
            <a:ext cx="9621068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상태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905064-448F-4264-819F-07AE1695FE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6016850"/>
          </a:xfrm>
        </p:spPr>
        <p:txBody>
          <a:bodyPr/>
          <a:lstStyle/>
          <a:p>
            <a:r>
              <a:rPr lang="ko-KR" altLang="en-US" dirty="0"/>
              <a:t>토스</a:t>
            </a:r>
            <a:endParaRPr lang="en-US" altLang="ko-KR" dirty="0"/>
          </a:p>
          <a:p>
            <a:pPr lvl="2"/>
            <a:r>
              <a:rPr lang="ko-KR" altLang="en-US" dirty="0"/>
              <a:t>객체 </a:t>
            </a:r>
            <a:r>
              <a:rPr lang="en-US" altLang="ko-KR" dirty="0"/>
              <a:t>: </a:t>
            </a:r>
            <a:r>
              <a:rPr lang="ko-KR" altLang="en-US" dirty="0"/>
              <a:t>금액 입력</a:t>
            </a:r>
            <a:r>
              <a:rPr lang="en-US" altLang="ko-KR" dirty="0"/>
              <a:t>, </a:t>
            </a:r>
            <a:r>
              <a:rPr lang="ko-KR" altLang="en-US" dirty="0"/>
              <a:t>계좌 입력</a:t>
            </a:r>
            <a:r>
              <a:rPr lang="en-US" altLang="ko-KR" dirty="0"/>
              <a:t>, </a:t>
            </a:r>
            <a:r>
              <a:rPr lang="ko-KR" altLang="en-US" dirty="0"/>
              <a:t>송금</a:t>
            </a:r>
            <a:r>
              <a:rPr lang="en-US" altLang="ko-KR" dirty="0"/>
              <a:t>, </a:t>
            </a:r>
            <a:r>
              <a:rPr lang="ko-KR" altLang="en-US" dirty="0"/>
              <a:t>송금 완료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토스 시스템을 시작하면 금액 입력 상태가 됨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금액 입력 상태에서 보내기 이벤트가 발생하면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계좌 입력 상태로 전이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계좌 입력 상태에서 계좌 확인 이벤트가 발생하면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송금 상태로 전이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송금 상태에서 잔액 확인 이벤트가 발생하면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송금 완료 상태로 전이되고 시스템이 종료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EB419FD-14FB-45FF-83EA-F028E895F477}"/>
              </a:ext>
            </a:extLst>
          </p:cNvPr>
          <p:cNvSpPr txBox="1"/>
          <p:nvPr/>
        </p:nvSpPr>
        <p:spPr>
          <a:xfrm>
            <a:off x="1403648" y="49411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xmlns="" id="{7D96E52B-6B05-4865-8F27-5252DE8384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4"/>
          <a:stretch/>
        </p:blipFill>
        <p:spPr>
          <a:xfrm>
            <a:off x="5724128" y="1379440"/>
            <a:ext cx="2304256" cy="54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22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6F9E51-F5F9-438C-BCEA-71D8BED7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51786"/>
            <a:ext cx="9621068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상태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905064-448F-4264-819F-07AE1695FE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6016850"/>
          </a:xfrm>
        </p:spPr>
        <p:txBody>
          <a:bodyPr/>
          <a:lstStyle/>
          <a:p>
            <a:r>
              <a:rPr lang="ko-KR" altLang="en-US" dirty="0"/>
              <a:t>자격증 취득</a:t>
            </a:r>
            <a:endParaRPr lang="en-US" altLang="ko-KR" dirty="0"/>
          </a:p>
          <a:p>
            <a:pPr lvl="2"/>
            <a:r>
              <a:rPr lang="ko-KR" altLang="en-US" dirty="0"/>
              <a:t>객체 </a:t>
            </a:r>
            <a:r>
              <a:rPr lang="en-US" altLang="ko-KR" dirty="0"/>
              <a:t>: </a:t>
            </a:r>
            <a:r>
              <a:rPr lang="ko-KR" altLang="en-US" dirty="0"/>
              <a:t>원서 작성</a:t>
            </a:r>
            <a:r>
              <a:rPr lang="en-US" altLang="ko-KR" dirty="0"/>
              <a:t>, </a:t>
            </a:r>
            <a:r>
              <a:rPr lang="ko-KR" altLang="en-US" dirty="0"/>
              <a:t>접수</a:t>
            </a:r>
            <a:r>
              <a:rPr lang="en-US" altLang="ko-KR" dirty="0"/>
              <a:t>, </a:t>
            </a:r>
            <a:r>
              <a:rPr lang="ko-KR" altLang="en-US" dirty="0"/>
              <a:t>시험 응시</a:t>
            </a:r>
            <a:r>
              <a:rPr lang="en-US" altLang="ko-KR" dirty="0"/>
              <a:t>, </a:t>
            </a:r>
            <a:r>
              <a:rPr lang="ko-KR" altLang="en-US" dirty="0"/>
              <a:t>결과 발표</a:t>
            </a:r>
            <a:r>
              <a:rPr lang="en-US" altLang="ko-KR" dirty="0"/>
              <a:t>, </a:t>
            </a:r>
            <a:r>
              <a:rPr lang="ko-KR" altLang="en-US" dirty="0"/>
              <a:t>자격증 취득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자격증 취득 과정 시스템을 시작하면 원서 작성 상태가 됨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원서 작성 상태에서 작성한 원서로 응시 자격 확인 이벤트가 발생하면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접수 상태로 전이</a:t>
            </a:r>
            <a:r>
              <a:rPr lang="en-US" altLang="ko-KR" dirty="0"/>
              <a:t> 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접수 상태에서 접수가 완료되면 시험 응시 상태로 전이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시험 응시 상태에서 시험 응시가 끝나면 결과 발표 상태로 전이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결과 발표 상태에서 불합격 이벤트가 발생하면 시스템이 종료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결과 발표 상태에서 합격 이벤트가 발생하면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자격증 취득 상태로 전이되고 시스템이 종료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EB419FD-14FB-45FF-83EA-F028E895F477}"/>
              </a:ext>
            </a:extLst>
          </p:cNvPr>
          <p:cNvSpPr txBox="1"/>
          <p:nvPr/>
        </p:nvSpPr>
        <p:spPr>
          <a:xfrm>
            <a:off x="1403648" y="49411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xmlns="" id="{02414F51-326D-4D3D-8763-56C1A5D86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01585"/>
            <a:ext cx="2736304" cy="575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64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xmlns="" id="{76610BD3-3380-4D74-B76C-CFD3F90E7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518997"/>
            <a:ext cx="2101126" cy="533900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6F9E51-F5F9-438C-BCEA-71D8BED7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51786"/>
            <a:ext cx="9621068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상태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905064-448F-4264-819F-07AE1695FE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6016850"/>
          </a:xfrm>
        </p:spPr>
        <p:txBody>
          <a:bodyPr/>
          <a:lstStyle/>
          <a:p>
            <a:r>
              <a:rPr lang="ko-KR" altLang="en-US" dirty="0"/>
              <a:t>영화 예매</a:t>
            </a:r>
            <a:endParaRPr lang="en-US" altLang="ko-KR" dirty="0"/>
          </a:p>
          <a:p>
            <a:pPr lvl="2"/>
            <a:r>
              <a:rPr lang="ko-KR" altLang="en-US" dirty="0"/>
              <a:t>객체 </a:t>
            </a:r>
            <a:r>
              <a:rPr lang="en-US" altLang="ko-KR" dirty="0"/>
              <a:t>: </a:t>
            </a:r>
            <a:r>
              <a:rPr lang="ko-KR" altLang="en-US" dirty="0"/>
              <a:t>영화 선택</a:t>
            </a:r>
            <a:r>
              <a:rPr lang="en-US" altLang="ko-KR" dirty="0"/>
              <a:t>, </a:t>
            </a:r>
            <a:r>
              <a:rPr lang="ko-KR" altLang="en-US" dirty="0"/>
              <a:t>극장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 선택</a:t>
            </a:r>
            <a:r>
              <a:rPr lang="en-US" altLang="ko-KR" dirty="0"/>
              <a:t>, </a:t>
            </a:r>
            <a:r>
              <a:rPr lang="ko-KR" altLang="en-US" dirty="0"/>
              <a:t>인원</a:t>
            </a:r>
            <a:r>
              <a:rPr lang="en-US" altLang="ko-KR" dirty="0"/>
              <a:t>/</a:t>
            </a:r>
            <a:r>
              <a:rPr lang="ko-KR" altLang="en-US" dirty="0"/>
              <a:t>좌석 선택</a:t>
            </a:r>
            <a:r>
              <a:rPr lang="en-US" altLang="ko-KR" dirty="0"/>
              <a:t>, </a:t>
            </a:r>
            <a:r>
              <a:rPr lang="ko-KR" altLang="en-US" dirty="0"/>
              <a:t>예매</a:t>
            </a:r>
            <a:r>
              <a:rPr lang="en-US" altLang="ko-KR" dirty="0"/>
              <a:t>, </a:t>
            </a:r>
            <a:r>
              <a:rPr lang="ko-KR" altLang="en-US" dirty="0"/>
              <a:t>결제 대기</a:t>
            </a:r>
            <a:r>
              <a:rPr lang="en-US" altLang="ko-KR" dirty="0"/>
              <a:t>, </a:t>
            </a:r>
            <a:r>
              <a:rPr lang="ko-KR" altLang="en-US" dirty="0"/>
              <a:t>예매 취소</a:t>
            </a:r>
            <a:r>
              <a:rPr lang="en-US" altLang="ko-KR" dirty="0"/>
              <a:t>, </a:t>
            </a:r>
            <a:r>
              <a:rPr lang="ko-KR" altLang="en-US" dirty="0"/>
              <a:t>예매 완료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영화 예매 시스템을 시작하면 영화 선택 상태가 됨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영화 선택 상태에서 선택 완료 이벤트가 발생하면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극장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 선택 상태로 전이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극장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 선택 상태에서 좌석 선택 이벤트가 발생하면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인원</a:t>
            </a:r>
            <a:r>
              <a:rPr lang="en-US" altLang="ko-KR" dirty="0"/>
              <a:t>/</a:t>
            </a:r>
            <a:r>
              <a:rPr lang="ko-KR" altLang="en-US" dirty="0"/>
              <a:t>좌석 선택 상태로 전이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인원</a:t>
            </a:r>
            <a:r>
              <a:rPr lang="en-US" altLang="ko-KR" dirty="0"/>
              <a:t>/</a:t>
            </a:r>
            <a:r>
              <a:rPr lang="ko-KR" altLang="en-US" dirty="0"/>
              <a:t>좌석 선택 상태에서 결제 요청 이벤트가 발생하면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결제 대기 상태로 전이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결제 대기 상태에서 거부 이벤트가 발생하면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예매 취소 상태로 전이되고 영화 선택 상태로 되돌아감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결제 대기 상태에서 승인 이벤트가 발생하면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예매 완료 상태가 되고 시스템이 종료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EB419FD-14FB-45FF-83EA-F028E895F477}"/>
              </a:ext>
            </a:extLst>
          </p:cNvPr>
          <p:cNvSpPr txBox="1"/>
          <p:nvPr/>
        </p:nvSpPr>
        <p:spPr>
          <a:xfrm>
            <a:off x="1403648" y="49411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47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주요 내용</a:t>
            </a:r>
            <a:endParaRPr lang="en-US" altLang="ko-KR" dirty="0"/>
          </a:p>
          <a:p>
            <a:pPr lvl="1"/>
            <a:r>
              <a:rPr lang="en-US" altLang="ko-KR" dirty="0"/>
              <a:t>01 </a:t>
            </a:r>
            <a:r>
              <a:rPr lang="ko-KR" altLang="en-US" dirty="0"/>
              <a:t>상태 다이어그램의 표현과 용도 </a:t>
            </a:r>
            <a:endParaRPr lang="en-US" altLang="ko-KR" dirty="0"/>
          </a:p>
          <a:p>
            <a:pPr lvl="1"/>
            <a:r>
              <a:rPr lang="en-US" altLang="ko-KR" dirty="0"/>
              <a:t>02 </a:t>
            </a:r>
            <a:r>
              <a:rPr lang="ko-KR" altLang="en-US" dirty="0"/>
              <a:t>상태 다이어그램의 단계별 모델링 </a:t>
            </a:r>
            <a:r>
              <a:rPr lang="en-US" altLang="ko-KR" dirty="0"/>
              <a:t>: </a:t>
            </a:r>
            <a:r>
              <a:rPr lang="ko-KR" altLang="en-US" dirty="0"/>
              <a:t>온라인 진료 예약</a:t>
            </a:r>
            <a:r>
              <a:rPr lang="en-US" altLang="ko-KR" dirty="0"/>
              <a:t>, </a:t>
            </a:r>
            <a:r>
              <a:rPr lang="ko-KR" altLang="en-US" dirty="0"/>
              <a:t>재고 관리 </a:t>
            </a:r>
            <a:endParaRPr lang="en-US" altLang="ko-KR" dirty="0"/>
          </a:p>
          <a:p>
            <a:pPr lvl="1"/>
            <a:r>
              <a:rPr lang="en-US" altLang="ko-KR" dirty="0"/>
              <a:t>03 </a:t>
            </a:r>
            <a:r>
              <a:rPr lang="ko-KR" altLang="en-US" dirty="0"/>
              <a:t>상태 다이어그램의 슈퍼 상태와 서브 상태 </a:t>
            </a:r>
            <a:endParaRPr lang="en-US" altLang="ko-KR" dirty="0"/>
          </a:p>
          <a:p>
            <a:pPr lvl="1"/>
            <a:r>
              <a:rPr lang="en-US" altLang="ko-KR" dirty="0"/>
              <a:t>04 </a:t>
            </a:r>
            <a:r>
              <a:rPr lang="ko-KR" altLang="en-US" dirty="0"/>
              <a:t>상태 다이어그램 </a:t>
            </a:r>
            <a:r>
              <a:rPr lang="ko-KR" altLang="en-US"/>
              <a:t>모델링 </a:t>
            </a:r>
            <a:r>
              <a:rPr lang="ko-KR" altLang="en-US" smtClean="0"/>
              <a:t>연습</a:t>
            </a:r>
            <a:endParaRPr lang="en-US" altLang="ko-KR" smtClean="0"/>
          </a:p>
          <a:p>
            <a:pPr lvl="1"/>
            <a:endParaRPr lang="ko-KR" altLang="en-US" dirty="0"/>
          </a:p>
          <a:p>
            <a:r>
              <a:rPr lang="ko-KR" altLang="en-US" dirty="0"/>
              <a:t>학습목표</a:t>
            </a:r>
            <a:endParaRPr lang="en-US" altLang="ko-KR" dirty="0"/>
          </a:p>
          <a:p>
            <a:pPr lvl="1"/>
            <a:r>
              <a:rPr lang="ko-KR" altLang="en-US" dirty="0"/>
              <a:t>상태 다이어그램의 개념을 이해한다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상태의 확장 개념을 학습한다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상태 다이어그램 모델링 과정을 학습한다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다양한 예제를 통해 상태 다이어그램을 모델링하는 연습을 해본다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936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6F9E51-F5F9-438C-BCEA-71D8BED7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51786"/>
            <a:ext cx="9621068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상태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905064-448F-4264-819F-07AE1695FE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6016850"/>
          </a:xfrm>
        </p:spPr>
        <p:txBody>
          <a:bodyPr/>
          <a:lstStyle/>
          <a:p>
            <a:r>
              <a:rPr lang="en-US" altLang="ko-KR" dirty="0"/>
              <a:t>USB </a:t>
            </a:r>
            <a:r>
              <a:rPr lang="ko-KR" altLang="en-US" dirty="0"/>
              <a:t>인식</a:t>
            </a:r>
          </a:p>
          <a:p>
            <a:pPr lvl="2"/>
            <a:r>
              <a:rPr lang="ko-KR" altLang="en-US" dirty="0"/>
              <a:t>객체 </a:t>
            </a:r>
            <a:r>
              <a:rPr lang="en-US" altLang="ko-KR" dirty="0"/>
              <a:t>: USB </a:t>
            </a:r>
            <a:r>
              <a:rPr lang="ko-KR" altLang="en-US" dirty="0"/>
              <a:t>연결</a:t>
            </a:r>
            <a:r>
              <a:rPr lang="en-US" altLang="ko-KR" dirty="0"/>
              <a:t>, </a:t>
            </a:r>
            <a:r>
              <a:rPr lang="ko-KR" altLang="en-US" dirty="0"/>
              <a:t>드라이버 검색</a:t>
            </a:r>
            <a:r>
              <a:rPr lang="en-US" altLang="ko-KR" dirty="0"/>
              <a:t>, </a:t>
            </a:r>
            <a:r>
              <a:rPr lang="ko-KR" altLang="en-US" dirty="0"/>
              <a:t>드라이버 로드</a:t>
            </a:r>
            <a:r>
              <a:rPr lang="en-US" altLang="ko-KR" dirty="0"/>
              <a:t>, </a:t>
            </a:r>
            <a:r>
              <a:rPr lang="ko-KR" altLang="en-US" dirty="0"/>
              <a:t>레지스트리 기록</a:t>
            </a:r>
            <a:r>
              <a:rPr lang="en-US" altLang="ko-KR" dirty="0"/>
              <a:t>, </a:t>
            </a:r>
            <a:r>
              <a:rPr lang="ko-KR" altLang="en-US" dirty="0"/>
              <a:t>드라이버 설치 과정 저장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en-US" altLang="ko-KR" dirty="0"/>
              <a:t>USB </a:t>
            </a:r>
            <a:r>
              <a:rPr lang="ko-KR" altLang="en-US" dirty="0"/>
              <a:t>연결 상태에서 연결 알림 이벤트에 의해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드라이버 검색 상태로 전이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드라이버 검색 상태에서 드라이버 여부 확인 이벤트에 의해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드라이버가 존재하면 </a:t>
            </a:r>
            <a:r>
              <a:rPr lang="ko-KR" altLang="en-US" dirty="0"/>
              <a:t>해당 장치의 펌웨어로부터 드라이버를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전달받아 드라이버 로드 상태로 전이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드라이버 로드 상태에서 </a:t>
            </a:r>
            <a:r>
              <a:rPr lang="ko-KR" altLang="en-US" dirty="0" err="1"/>
              <a:t>로드한</a:t>
            </a:r>
            <a:r>
              <a:rPr lang="ko-KR" altLang="en-US" dirty="0"/>
              <a:t> 드라이버를 레지스트리에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기록하는 레지스트리 기록 상태로 전이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레지스트리 기록 상태에서 드라이버 설치 과정 </a:t>
            </a:r>
            <a:r>
              <a:rPr lang="ko-KR" altLang="en-US"/>
              <a:t>저장 상태가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되면서 로그 파일에 저장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EB419FD-14FB-45FF-83EA-F028E895F477}"/>
              </a:ext>
            </a:extLst>
          </p:cNvPr>
          <p:cNvSpPr txBox="1"/>
          <p:nvPr/>
        </p:nvSpPr>
        <p:spPr>
          <a:xfrm>
            <a:off x="1403648" y="49411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xmlns="" id="{36F667FD-0A3E-4FC6-9E78-DD89B51A4A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99" r="-2099"/>
          <a:stretch/>
        </p:blipFill>
        <p:spPr>
          <a:xfrm>
            <a:off x="5796136" y="1589639"/>
            <a:ext cx="2703690" cy="526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94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6F9E51-F5F9-438C-BCEA-71D8BED7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51786"/>
            <a:ext cx="9621068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상태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905064-448F-4264-819F-07AE1695FE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6016850"/>
          </a:xfrm>
        </p:spPr>
        <p:txBody>
          <a:bodyPr/>
          <a:lstStyle/>
          <a:p>
            <a:r>
              <a:rPr lang="ko-KR" altLang="en-US" dirty="0"/>
              <a:t> 항공기 예약</a:t>
            </a:r>
          </a:p>
          <a:p>
            <a:pPr lvl="2"/>
            <a:r>
              <a:rPr lang="ko-KR" altLang="en-US" dirty="0"/>
              <a:t>객체 </a:t>
            </a:r>
            <a:r>
              <a:rPr lang="en-US" altLang="ko-KR" dirty="0"/>
              <a:t>: </a:t>
            </a:r>
            <a:r>
              <a:rPr lang="ko-KR" altLang="en-US" dirty="0"/>
              <a:t>노선 예약</a:t>
            </a:r>
            <a:r>
              <a:rPr lang="en-US" altLang="ko-KR" dirty="0"/>
              <a:t>, </a:t>
            </a:r>
            <a:r>
              <a:rPr lang="ko-KR" altLang="en-US" dirty="0"/>
              <a:t>항공사 예약 </a:t>
            </a:r>
            <a:r>
              <a:rPr lang="en-US" altLang="ko-KR" dirty="0"/>
              <a:t>,</a:t>
            </a:r>
            <a:r>
              <a:rPr lang="ko-KR" altLang="en-US" dirty="0"/>
              <a:t>결제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시작점에서 여행 장소 선택 이벤트에 의해 노선 예약 상태로 전이 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노선 예약 상태에서 항공사 </a:t>
            </a:r>
            <a:r>
              <a:rPr lang="ko-KR" altLang="en-US"/>
              <a:t>선택 이벤트가 발생하면 </a:t>
            </a:r>
            <a:r>
              <a:rPr lang="ko-KR" altLang="en-US" dirty="0"/>
              <a:t>항공사 예약 상태로 전이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항공사 예약 상태에서 결제까지 계산 이벤트로 전이되며 시스템 종료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EB419FD-14FB-45FF-83EA-F028E895F477}"/>
              </a:ext>
            </a:extLst>
          </p:cNvPr>
          <p:cNvSpPr txBox="1"/>
          <p:nvPr/>
        </p:nvSpPr>
        <p:spPr>
          <a:xfrm>
            <a:off x="1403648" y="49411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9668936-E7ED-4C8E-A86E-EBD7F71AC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466994"/>
            <a:ext cx="2497421" cy="43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46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6F9E51-F5F9-438C-BCEA-71D8BED7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51786"/>
            <a:ext cx="9621068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상태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905064-448F-4264-819F-07AE1695FE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6016850"/>
          </a:xfrm>
        </p:spPr>
        <p:txBody>
          <a:bodyPr/>
          <a:lstStyle/>
          <a:p>
            <a:r>
              <a:rPr lang="ko-KR" altLang="en-US" dirty="0"/>
              <a:t>주문 관리</a:t>
            </a:r>
          </a:p>
          <a:p>
            <a:pPr lvl="2"/>
            <a:r>
              <a:rPr lang="ko-KR" altLang="en-US" dirty="0"/>
              <a:t>객체 </a:t>
            </a:r>
            <a:r>
              <a:rPr lang="en-US" altLang="ko-KR" dirty="0"/>
              <a:t>: </a:t>
            </a:r>
            <a:r>
              <a:rPr lang="ko-KR" altLang="en-US" dirty="0"/>
              <a:t>회원 가입</a:t>
            </a:r>
            <a:r>
              <a:rPr lang="en-US" altLang="ko-KR" dirty="0"/>
              <a:t>, </a:t>
            </a:r>
            <a:r>
              <a:rPr lang="ko-KR" altLang="en-US" dirty="0"/>
              <a:t>고객 확인</a:t>
            </a:r>
            <a:r>
              <a:rPr lang="en-US" altLang="ko-KR" dirty="0"/>
              <a:t>, </a:t>
            </a:r>
            <a:r>
              <a:rPr lang="ko-KR" altLang="en-US" dirty="0"/>
              <a:t>상품 선택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  <a:r>
              <a:rPr lang="en-US" altLang="ko-KR" dirty="0"/>
              <a:t>, </a:t>
            </a:r>
            <a:r>
              <a:rPr lang="ko-KR" altLang="en-US" dirty="0"/>
              <a:t>운송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시작점에서 정보 입력 이벤트에 의해 회원 가입 상태로 전이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로그인 이벤트에 의해 회원 가입 상태에서 고객 확인 상태까지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혹은 시작점에서 고객 확인 상태까지 전이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고객 확인 상태에서 상품 조회 발생시</a:t>
            </a:r>
            <a:r>
              <a:rPr lang="en-US" altLang="ko-KR" dirty="0"/>
              <a:t> </a:t>
            </a:r>
            <a:r>
              <a:rPr lang="ko-KR" altLang="en-US" dirty="0"/>
              <a:t>상품 선택 상태로 전이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상품 선택 상태에서 계산 이벤트 발생시 결제 상태로 전이 </a:t>
            </a:r>
            <a:r>
              <a:rPr lang="en-US" altLang="ko-KR" dirty="0"/>
              <a:t> 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결제 상태에서 운반 이벤트 발생시 운송 상태로 전이되며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시스템 종료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EB419FD-14FB-45FF-83EA-F028E895F477}"/>
              </a:ext>
            </a:extLst>
          </p:cNvPr>
          <p:cNvSpPr txBox="1"/>
          <p:nvPr/>
        </p:nvSpPr>
        <p:spPr>
          <a:xfrm>
            <a:off x="1403648" y="49411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xmlns="" id="{74491349-D3EB-4F72-9E0B-1FC7FF5F3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88065"/>
            <a:ext cx="2119670" cy="556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2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6F9E51-F5F9-438C-BCEA-71D8BED7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51786"/>
            <a:ext cx="9621068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상태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905064-448F-4264-819F-07AE1695FE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6016850"/>
          </a:xfrm>
        </p:spPr>
        <p:txBody>
          <a:bodyPr/>
          <a:lstStyle/>
          <a:p>
            <a:r>
              <a:rPr lang="ko-KR" altLang="en-US" dirty="0"/>
              <a:t>도서 예약 관리</a:t>
            </a:r>
            <a:endParaRPr lang="en-US" altLang="ko-KR" dirty="0"/>
          </a:p>
          <a:p>
            <a:pPr lvl="2"/>
            <a:r>
              <a:rPr lang="ko-KR" altLang="en-US" dirty="0"/>
              <a:t>객체 </a:t>
            </a:r>
            <a:r>
              <a:rPr lang="en-US" altLang="ko-KR" dirty="0"/>
              <a:t>: </a:t>
            </a:r>
            <a:r>
              <a:rPr lang="ko-KR" altLang="en-US" dirty="0"/>
              <a:t>예약</a:t>
            </a:r>
            <a:r>
              <a:rPr lang="en-US" altLang="ko-KR" dirty="0"/>
              <a:t>, </a:t>
            </a:r>
            <a:r>
              <a:rPr lang="ko-KR" altLang="en-US" dirty="0"/>
              <a:t>반납</a:t>
            </a:r>
            <a:r>
              <a:rPr lang="en-US" altLang="ko-KR" dirty="0"/>
              <a:t>, </a:t>
            </a:r>
            <a:r>
              <a:rPr lang="ko-KR" altLang="en-US" dirty="0"/>
              <a:t>대출</a:t>
            </a:r>
            <a:r>
              <a:rPr lang="en-US" altLang="ko-KR" dirty="0"/>
              <a:t>, </a:t>
            </a:r>
            <a:r>
              <a:rPr lang="ko-KR" altLang="en-US" dirty="0"/>
              <a:t>취소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시작점에서 책 예약 이벤트에 의해 예약 상태로 전이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시작점에서 책 반납에 의해 반납 상태로 전이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반납 상태에서 예약된 책 여부 확인에 의해 예약 상태로 전이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예약 여부에 따라 대출 상태까지 책 대출 또는 취소 상태까지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조건</a:t>
            </a:r>
            <a:r>
              <a:rPr lang="en-US" altLang="ko-KR" dirty="0"/>
              <a:t>, </a:t>
            </a:r>
            <a:r>
              <a:rPr lang="ko-KR" altLang="en-US" dirty="0"/>
              <a:t>기한 초과 이벤트로 전이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EB419FD-14FB-45FF-83EA-F028E895F477}"/>
              </a:ext>
            </a:extLst>
          </p:cNvPr>
          <p:cNvSpPr txBox="1"/>
          <p:nvPr/>
        </p:nvSpPr>
        <p:spPr>
          <a:xfrm>
            <a:off x="1403648" y="49411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xmlns="" id="{2B1419E6-A8FE-4556-AB82-13A249D4F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703959"/>
            <a:ext cx="2736304" cy="503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20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2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6F9E51-F5F9-438C-BCEA-71D8BED7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상태 다이어그램의 표현과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905064-448F-4264-819F-07AE1695FE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상태 다이어그램의 표현</a:t>
            </a:r>
          </a:p>
          <a:p>
            <a:pPr lvl="1"/>
            <a:r>
              <a:rPr lang="ko-KR" altLang="en-US" dirty="0"/>
              <a:t>상태</a:t>
            </a:r>
            <a:endParaRPr lang="en-US" altLang="ko-KR" dirty="0"/>
          </a:p>
          <a:p>
            <a:pPr lvl="2"/>
            <a:r>
              <a:rPr lang="ko-KR" altLang="en-US"/>
              <a:t>객체가 존재할 </a:t>
            </a:r>
            <a:r>
              <a:rPr lang="ko-KR" altLang="en-US" dirty="0"/>
              <a:t>수 있는 조건 중 하나</a:t>
            </a:r>
            <a:endParaRPr lang="en-US" altLang="ko-KR" dirty="0"/>
          </a:p>
          <a:p>
            <a:pPr lvl="2"/>
            <a:r>
              <a:rPr lang="ko-KR" altLang="en-US"/>
              <a:t>모서리가 둥근 </a:t>
            </a:r>
            <a:r>
              <a:rPr lang="ko-KR" altLang="en-US" dirty="0"/>
              <a:t>사각형으로 표시하고 안쪽 상 단에 상태 이름을 기술</a:t>
            </a:r>
            <a:endParaRPr lang="en-US" altLang="ko-KR" dirty="0"/>
          </a:p>
          <a:p>
            <a:pPr lvl="2"/>
            <a:r>
              <a:rPr lang="ko-KR" altLang="en-US"/>
              <a:t>객체가 가질 </a:t>
            </a:r>
            <a:r>
              <a:rPr lang="ko-KR" altLang="en-US" dirty="0"/>
              <a:t>수 있는 가능한 </a:t>
            </a:r>
            <a:r>
              <a:rPr lang="ko-KR" altLang="en-US"/>
              <a:t>모든 경우가 상태로 </a:t>
            </a:r>
            <a:r>
              <a:rPr lang="ko-KR" altLang="en-US" dirty="0"/>
              <a:t>파악되어야 함</a:t>
            </a:r>
            <a:endParaRPr lang="en-US" altLang="ko-KR" dirty="0"/>
          </a:p>
          <a:p>
            <a:pPr lvl="2"/>
            <a:r>
              <a:rPr lang="ko-KR" altLang="en-US" dirty="0"/>
              <a:t>특정 순간에는 오직 한 가지 상태만 존재할 수 있음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A4955E42-3BD3-4790-B1C0-7F7277211868}"/>
              </a:ext>
            </a:extLst>
          </p:cNvPr>
          <p:cNvGrpSpPr/>
          <p:nvPr/>
        </p:nvGrpSpPr>
        <p:grpSpPr>
          <a:xfrm>
            <a:off x="2555776" y="2852936"/>
            <a:ext cx="4350515" cy="3974168"/>
            <a:chOff x="2555776" y="2852936"/>
            <a:chExt cx="4350515" cy="397416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D1E51413-5F80-4924-A97D-AB47CC66C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776" y="2852936"/>
              <a:ext cx="4350515" cy="788894"/>
            </a:xfrm>
            <a:prstGeom prst="rect">
              <a:avLst/>
            </a:prstGeom>
          </p:spPr>
        </p:pic>
        <p:pic>
          <p:nvPicPr>
            <p:cNvPr id="7" name="그림 6" descr="텍스트, 지도이(가) 표시된 사진&#10;&#10;자동 생성된 설명">
              <a:extLst>
                <a:ext uri="{FF2B5EF4-FFF2-40B4-BE49-F238E27FC236}">
                  <a16:creationId xmlns:a16="http://schemas.microsoft.com/office/drawing/2014/main" xmlns="" id="{92F48495-EB37-4D7D-89CB-45A8FE72F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1840" y="3541192"/>
              <a:ext cx="3069260" cy="32859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27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6F9E51-F5F9-438C-BCEA-71D8BED7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상태 다이어그램의 표현과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905064-448F-4264-819F-07AE1695FE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상태 다이어그램의 표현</a:t>
            </a:r>
          </a:p>
          <a:p>
            <a:pPr lvl="1"/>
            <a:r>
              <a:rPr lang="ko-KR" altLang="en-US" dirty="0"/>
              <a:t>이벤트와 전이</a:t>
            </a:r>
            <a:endParaRPr lang="en-US" altLang="ko-KR" dirty="0"/>
          </a:p>
          <a:p>
            <a:pPr lvl="2"/>
            <a:r>
              <a:rPr lang="ko-KR" altLang="en-US" dirty="0"/>
              <a:t>전이</a:t>
            </a:r>
            <a:r>
              <a:rPr lang="en-US" altLang="ko-KR" sz="1200" dirty="0"/>
              <a:t>(Transition)</a:t>
            </a:r>
            <a:r>
              <a:rPr lang="en-US" altLang="ko-KR" dirty="0"/>
              <a:t>: </a:t>
            </a:r>
            <a:r>
              <a:rPr lang="ko-KR" altLang="en-US"/>
              <a:t>객체의 상태가 다른 </a:t>
            </a:r>
            <a:r>
              <a:rPr lang="ko-KR" altLang="en-US" dirty="0"/>
              <a:t>상태로 변경되는 것</a:t>
            </a:r>
            <a:r>
              <a:rPr lang="en-US" altLang="ko-KR" dirty="0"/>
              <a:t>, </a:t>
            </a:r>
            <a:r>
              <a:rPr lang="ko-KR" altLang="en-US" dirty="0"/>
              <a:t>실선으로 표기</a:t>
            </a:r>
            <a:endParaRPr lang="en-US" altLang="ko-KR" dirty="0"/>
          </a:p>
          <a:p>
            <a:pPr lvl="2"/>
            <a:r>
              <a:rPr lang="ko-KR" altLang="en-US" dirty="0"/>
              <a:t>이벤트</a:t>
            </a:r>
            <a:r>
              <a:rPr lang="en-US" altLang="ko-KR" sz="1200" dirty="0"/>
              <a:t>(event)</a:t>
            </a:r>
            <a:r>
              <a:rPr lang="en-US" altLang="ko-KR" dirty="0"/>
              <a:t>: </a:t>
            </a:r>
            <a:r>
              <a:rPr lang="ko-KR" altLang="en-US" dirty="0"/>
              <a:t>객체의 전이를 유발하는 자극</a:t>
            </a:r>
            <a:r>
              <a:rPr lang="en-US" altLang="ko-KR" dirty="0"/>
              <a:t>, </a:t>
            </a:r>
            <a:r>
              <a:rPr lang="ko-KR" altLang="en-US" dirty="0"/>
              <a:t>전이 위에 이름표기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xmlns="" id="{DB2A3B35-B900-4FE3-8B31-0FB94F4E9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794766"/>
            <a:ext cx="5695338" cy="126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57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6F9E51-F5F9-438C-BCEA-71D8BED7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상태 다이어그램의 표현과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905064-448F-4264-819F-07AE1695FE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72450" cy="5669958"/>
          </a:xfrm>
        </p:spPr>
        <p:txBody>
          <a:bodyPr/>
          <a:lstStyle/>
          <a:p>
            <a:r>
              <a:rPr lang="ko-KR" altLang="en-US" dirty="0"/>
              <a:t>상태 다이어그램의 표현</a:t>
            </a:r>
          </a:p>
          <a:p>
            <a:pPr lvl="1"/>
            <a:r>
              <a:rPr lang="ko-KR" altLang="en-US" dirty="0"/>
              <a:t>이벤트와 전이</a:t>
            </a:r>
            <a:r>
              <a:rPr lang="en-US" altLang="ko-KR" dirty="0"/>
              <a:t>: </a:t>
            </a:r>
            <a:r>
              <a:rPr lang="ko-KR" altLang="en-US" dirty="0"/>
              <a:t>세탁기 객체의 예시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‘</a:t>
            </a:r>
            <a:r>
              <a:rPr lang="en-US" altLang="ko-KR" dirty="0"/>
              <a:t>activate’ </a:t>
            </a:r>
            <a:r>
              <a:rPr lang="ko-KR" altLang="en-US" dirty="0"/>
              <a:t>이벤트를 받으면 가동할 수 있는 정지 상태가 됨</a:t>
            </a:r>
          </a:p>
          <a:p>
            <a:pPr lvl="2"/>
            <a:r>
              <a:rPr lang="ko-KR" altLang="en-US" dirty="0"/>
              <a:t>‘</a:t>
            </a:r>
            <a:r>
              <a:rPr lang="en-US" altLang="ko-KR" dirty="0"/>
              <a:t>shut down’ </a:t>
            </a:r>
            <a:r>
              <a:rPr lang="ko-KR" altLang="en-US" dirty="0"/>
              <a:t>이벤트를 받으면 종료 상태가 됨</a:t>
            </a:r>
          </a:p>
          <a:p>
            <a:pPr lvl="2"/>
            <a:r>
              <a:rPr lang="ko-KR" altLang="en-US" dirty="0"/>
              <a:t>‘</a:t>
            </a:r>
            <a:r>
              <a:rPr lang="en-US" altLang="ko-KR" dirty="0"/>
              <a:t>wash’ </a:t>
            </a:r>
            <a:r>
              <a:rPr lang="ko-KR" altLang="en-US" dirty="0"/>
              <a:t>이벤트를 받으면 세탁 상태가 됨</a:t>
            </a:r>
          </a:p>
          <a:p>
            <a:pPr lvl="2"/>
            <a:r>
              <a:rPr lang="ko-KR" altLang="en-US" dirty="0"/>
              <a:t>‘</a:t>
            </a:r>
            <a:r>
              <a:rPr lang="en-US" altLang="ko-KR" dirty="0"/>
              <a:t>dry’ </a:t>
            </a:r>
            <a:r>
              <a:rPr lang="ko-KR" altLang="en-US" dirty="0"/>
              <a:t>이벤트를 받으면 건조 상태가 됨</a:t>
            </a:r>
          </a:p>
          <a:p>
            <a:pPr lvl="2"/>
            <a:r>
              <a:rPr lang="ko-KR" altLang="en-US" dirty="0"/>
              <a:t>‘</a:t>
            </a:r>
            <a:r>
              <a:rPr lang="en-US" altLang="ko-KR" dirty="0"/>
              <a:t>spin’ </a:t>
            </a:r>
            <a:r>
              <a:rPr lang="ko-KR" altLang="en-US" dirty="0"/>
              <a:t>이벤트를 받으면 탈수 상태가 됨</a:t>
            </a:r>
          </a:p>
          <a:p>
            <a:pPr lvl="2"/>
            <a:r>
              <a:rPr lang="ko-KR" altLang="en-US" dirty="0"/>
              <a:t>‘</a:t>
            </a:r>
            <a:r>
              <a:rPr lang="en-US" altLang="ko-KR" dirty="0"/>
              <a:t>time over’ </a:t>
            </a:r>
            <a:r>
              <a:rPr lang="ko-KR" altLang="en-US" dirty="0"/>
              <a:t>이벤트를 수신하면 세탁기는 정지상태가 됨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901F586B-EDEC-4E14-B369-411651793865}"/>
              </a:ext>
            </a:extLst>
          </p:cNvPr>
          <p:cNvSpPr txBox="1">
            <a:spLocks/>
          </p:cNvSpPr>
          <p:nvPr/>
        </p:nvSpPr>
        <p:spPr>
          <a:xfrm>
            <a:off x="-36512" y="2352176"/>
            <a:ext cx="5112568" cy="24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11" name="그림 10" descr="텍스트, 지도이(가) 표시된 사진&#10;&#10;자동 생성된 설명">
            <a:extLst>
              <a:ext uri="{FF2B5EF4-FFF2-40B4-BE49-F238E27FC236}">
                <a16:creationId xmlns:a16="http://schemas.microsoft.com/office/drawing/2014/main" xmlns="" id="{4AE8B236-48B8-4148-BBA3-12E6DE357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268760"/>
            <a:ext cx="3149524" cy="337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03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6F9E51-F5F9-438C-BCEA-71D8BED7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상태 다이어그램의 표현과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905064-448F-4264-819F-07AE1695FE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8"/>
            <a:ext cx="8963994" cy="5944841"/>
          </a:xfrm>
        </p:spPr>
        <p:txBody>
          <a:bodyPr/>
          <a:lstStyle/>
          <a:p>
            <a:r>
              <a:rPr lang="ko-KR" altLang="en-US" dirty="0"/>
              <a:t>상태 다이어그램의 표현</a:t>
            </a:r>
          </a:p>
          <a:p>
            <a:pPr lvl="1"/>
            <a:r>
              <a:rPr lang="ko-KR" altLang="en-US" dirty="0"/>
              <a:t>확장 표기법</a:t>
            </a:r>
            <a:endParaRPr lang="en-US" altLang="ko-KR" dirty="0"/>
          </a:p>
          <a:p>
            <a:pPr lvl="2"/>
            <a:r>
              <a:rPr lang="ko-KR" altLang="en-US" dirty="0"/>
              <a:t>상태 아이콘</a:t>
            </a:r>
            <a:endParaRPr lang="en-US" altLang="ko-KR" dirty="0"/>
          </a:p>
          <a:p>
            <a:pPr lvl="3"/>
            <a:r>
              <a:rPr lang="ko-KR" altLang="en-US" dirty="0"/>
              <a:t>상태와 이벤트 표기를 두 영역으로 나누어 정보를 써넣어서 상세하게 표현</a:t>
            </a:r>
            <a:endParaRPr lang="en-US" altLang="ko-KR" dirty="0"/>
          </a:p>
          <a:p>
            <a:pPr lvl="3"/>
            <a:r>
              <a:rPr lang="ko-KR" altLang="en-US" dirty="0"/>
              <a:t>위 쪽에는 상태 이름 </a:t>
            </a:r>
            <a:r>
              <a:rPr lang="en-US" altLang="ko-KR" dirty="0"/>
              <a:t>(</a:t>
            </a:r>
            <a:r>
              <a:rPr lang="ko-KR" altLang="en-US" dirty="0"/>
              <a:t>필수 사항</a:t>
            </a:r>
            <a:r>
              <a:rPr lang="en-US" altLang="ko-KR" dirty="0"/>
              <a:t>), </a:t>
            </a:r>
            <a:r>
              <a:rPr lang="ko-KR" altLang="en-US" dirty="0"/>
              <a:t>아래쪽에는 활동 </a:t>
            </a:r>
            <a:r>
              <a:rPr lang="en-US" altLang="ko-KR" dirty="0"/>
              <a:t>(</a:t>
            </a:r>
            <a:r>
              <a:rPr lang="ko-KR" altLang="en-US" dirty="0"/>
              <a:t>선택사항</a:t>
            </a:r>
            <a:r>
              <a:rPr lang="en-US" altLang="ko-KR" dirty="0"/>
              <a:t>) </a:t>
            </a:r>
            <a:r>
              <a:rPr lang="ko-KR" altLang="en-US" dirty="0"/>
              <a:t>기입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메모리에 저장</a:t>
            </a:r>
            <a:r>
              <a:rPr lang="en-US" altLang="ko-KR" dirty="0"/>
              <a:t>·</a:t>
            </a:r>
            <a:r>
              <a:rPr lang="ko-KR" altLang="en-US" dirty="0"/>
              <a:t>삭제 하는</a:t>
            </a:r>
            <a:r>
              <a:rPr lang="en-US" altLang="ko-KR" dirty="0"/>
              <a:t>’</a:t>
            </a:r>
            <a:r>
              <a:rPr lang="ko-KR" altLang="en-US" dirty="0"/>
              <a:t> </a:t>
            </a:r>
            <a:r>
              <a:rPr lang="en-US" altLang="ko-KR" dirty="0" err="1"/>
              <a:t>save_memory_data</a:t>
            </a:r>
            <a:r>
              <a:rPr lang="en-US" altLang="ko-KR" dirty="0"/>
              <a:t>’</a:t>
            </a:r>
            <a:r>
              <a:rPr lang="ko-KR" altLang="en-US" dirty="0"/>
              <a:t>와 </a:t>
            </a:r>
            <a:r>
              <a:rPr lang="en-US" altLang="ko-KR" dirty="0"/>
              <a:t>‘</a:t>
            </a:r>
            <a:r>
              <a:rPr lang="en-US" altLang="ko-KR" dirty="0" err="1"/>
              <a:t>delete_memory_data</a:t>
            </a:r>
            <a:r>
              <a:rPr lang="en-US" altLang="ko-KR" dirty="0"/>
              <a:t>’</a:t>
            </a:r>
          </a:p>
          <a:p>
            <a:pPr lvl="3"/>
            <a:r>
              <a:rPr lang="ko-KR" altLang="en-US"/>
              <a:t>프린트할 종이가 있는지를 </a:t>
            </a:r>
            <a:r>
              <a:rPr lang="ko-KR" altLang="en-US" dirty="0"/>
              <a:t>체크하는 </a:t>
            </a:r>
            <a:r>
              <a:rPr lang="en-US" altLang="ko-KR" dirty="0"/>
              <a:t>‘</a:t>
            </a:r>
            <a:r>
              <a:rPr lang="en-US" altLang="ko-KR" dirty="0" err="1"/>
              <a:t>check_paper</a:t>
            </a:r>
            <a:r>
              <a:rPr lang="en-US" altLang="ko-KR" dirty="0"/>
              <a:t>’</a:t>
            </a:r>
          </a:p>
          <a:p>
            <a:pPr lvl="3"/>
            <a:r>
              <a:rPr lang="ko-KR" altLang="en-US" dirty="0"/>
              <a:t>프린트할 페이지를 알아내는 </a:t>
            </a:r>
            <a:r>
              <a:rPr lang="en-US" altLang="ko-KR" dirty="0"/>
              <a:t>‘</a:t>
            </a:r>
            <a:r>
              <a:rPr lang="en-US" altLang="ko-KR" dirty="0" err="1"/>
              <a:t>amount_pages</a:t>
            </a:r>
            <a:r>
              <a:rPr lang="en-US" altLang="ko-KR" dirty="0"/>
              <a:t>‘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720725" lvl="3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CC1FFD3-89BA-4116-A881-D9CE088D0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628800"/>
            <a:ext cx="2120636" cy="1229354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A61F864F-AADE-4765-B3DA-707821320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96" y="3056224"/>
            <a:ext cx="5968208" cy="241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2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6F9E51-F5F9-438C-BCEA-71D8BED7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상태 다이어그램의 표현과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905064-448F-4264-819F-07AE1695FE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6016850"/>
          </a:xfrm>
        </p:spPr>
        <p:txBody>
          <a:bodyPr/>
          <a:lstStyle/>
          <a:p>
            <a:r>
              <a:rPr lang="ko-KR" altLang="en-US" dirty="0"/>
              <a:t>상태 다이어그램의 표현</a:t>
            </a:r>
          </a:p>
          <a:p>
            <a:pPr lvl="1"/>
            <a:r>
              <a:rPr lang="ko-KR" altLang="en-US" dirty="0"/>
              <a:t>확장 표기법</a:t>
            </a:r>
            <a:endParaRPr lang="en-US" altLang="ko-KR" dirty="0"/>
          </a:p>
          <a:p>
            <a:pPr lvl="2"/>
            <a:r>
              <a:rPr lang="ko-KR" altLang="en-US" dirty="0"/>
              <a:t>전이를 나타내는 선 위에 정보 추가</a:t>
            </a:r>
            <a:endParaRPr lang="en-US" altLang="ko-KR" dirty="0"/>
          </a:p>
          <a:p>
            <a:pPr lvl="3"/>
            <a:r>
              <a:rPr lang="ko-KR" altLang="en-US"/>
              <a:t>전이가 일어나는 </a:t>
            </a:r>
            <a:r>
              <a:rPr lang="ko-KR" altLang="en-US" dirty="0"/>
              <a:t>원인을 제공 하는 이벤트와 실제로 수행되어 상태 변화를 일으키는 동작으로 표현</a:t>
            </a:r>
            <a:endParaRPr lang="en-US" altLang="ko-KR" dirty="0"/>
          </a:p>
          <a:p>
            <a:pPr lvl="3"/>
            <a:r>
              <a:rPr lang="ko-KR" altLang="en-US" dirty="0"/>
              <a:t>이벤트와 동작은 전이선에 가깝게 붙여 쓰며</a:t>
            </a:r>
            <a:r>
              <a:rPr lang="en-US" altLang="ko-KR" dirty="0"/>
              <a:t>, </a:t>
            </a:r>
            <a:r>
              <a:rPr lang="ko-KR" altLang="en-US" dirty="0"/>
              <a:t>슬래시</a:t>
            </a:r>
            <a:r>
              <a:rPr lang="en-US" altLang="ko-KR" dirty="0"/>
              <a:t>(/)</a:t>
            </a:r>
            <a:r>
              <a:rPr lang="ko-KR" altLang="en-US" dirty="0"/>
              <a:t>를 사용하여 이벤트와 동작을 구분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sz="1100" dirty="0"/>
          </a:p>
          <a:p>
            <a:pPr lvl="3"/>
            <a:r>
              <a:rPr lang="en-US" altLang="ko-KR" dirty="0"/>
              <a:t>‘turn air conditioner on</a:t>
            </a:r>
            <a:r>
              <a:rPr lang="en-US" altLang="ko-KR"/>
              <a:t>’: </a:t>
            </a:r>
            <a:r>
              <a:rPr lang="ko-KR" altLang="en-US"/>
              <a:t>전이가 일어나는 </a:t>
            </a:r>
            <a:r>
              <a:rPr lang="ko-KR" altLang="en-US" dirty="0"/>
              <a:t>원인을 제공하는 이벤트</a:t>
            </a:r>
            <a:endParaRPr lang="en-US" altLang="ko-KR" dirty="0"/>
          </a:p>
          <a:p>
            <a:pPr lvl="3"/>
            <a:r>
              <a:rPr lang="en-US" altLang="ko-KR" dirty="0"/>
              <a:t>‘temperature confirmation’:</a:t>
            </a:r>
            <a:r>
              <a:rPr lang="ko-KR" altLang="en-US" dirty="0"/>
              <a:t> 실제로 수행되어 상태 변화를 일으키는 동작</a:t>
            </a:r>
            <a:endParaRPr lang="en-US" altLang="ko-KR" dirty="0"/>
          </a:p>
          <a:p>
            <a:pPr lvl="3"/>
            <a:r>
              <a:rPr lang="en-US" altLang="ko-KR" dirty="0"/>
              <a:t>‘turn off’: </a:t>
            </a:r>
            <a:r>
              <a:rPr lang="ko-KR" altLang="en-US" dirty="0"/>
              <a:t>끝마무리 상태로 전이되게 하는 이벤트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sz="500" dirty="0"/>
          </a:p>
          <a:p>
            <a:pPr lvl="3"/>
            <a:r>
              <a:rPr lang="en-US" altLang="ko-KR" dirty="0"/>
              <a:t>&lt;&lt;</a:t>
            </a:r>
            <a:r>
              <a:rPr lang="ko-KR" altLang="en-US" dirty="0"/>
              <a:t>설정온도</a:t>
            </a:r>
            <a:r>
              <a:rPr lang="en-US" altLang="ko-KR" dirty="0"/>
              <a:t>&lt;</a:t>
            </a:r>
            <a:r>
              <a:rPr lang="ko-KR" altLang="en-US" dirty="0"/>
              <a:t>실내온도</a:t>
            </a:r>
            <a:r>
              <a:rPr lang="en-US" altLang="ko-KR" dirty="0"/>
              <a:t>&gt;&gt;</a:t>
            </a:r>
          </a:p>
          <a:p>
            <a:pPr marL="720725" lvl="3" indent="0">
              <a:buNone/>
            </a:pPr>
            <a:r>
              <a:rPr lang="en-US" altLang="ko-KR" dirty="0"/>
              <a:t>   &lt;&lt;</a:t>
            </a:r>
            <a:r>
              <a:rPr lang="ko-KR" altLang="en-US" dirty="0"/>
              <a:t>설정온도</a:t>
            </a:r>
            <a:r>
              <a:rPr lang="en-US" altLang="ko-KR" dirty="0"/>
              <a:t>&gt;</a:t>
            </a:r>
            <a:r>
              <a:rPr lang="ko-KR" altLang="en-US" dirty="0"/>
              <a:t>실내온도</a:t>
            </a:r>
            <a:r>
              <a:rPr lang="en-US" altLang="ko-KR" dirty="0"/>
              <a:t>&gt;&gt;</a:t>
            </a:r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A635D7F-D351-4947-AFA7-73C580C0D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481308"/>
            <a:ext cx="5400000" cy="783068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FCF4BB6B-432C-424F-B5E6-49F5F00E9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105062"/>
            <a:ext cx="5400600" cy="19832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EB419FD-14FB-45FF-83EA-F028E895F477}"/>
              </a:ext>
            </a:extLst>
          </p:cNvPr>
          <p:cNvSpPr txBox="1"/>
          <p:nvPr/>
        </p:nvSpPr>
        <p:spPr>
          <a:xfrm>
            <a:off x="1403648" y="49411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76B594F-E7DC-4423-95A4-4F1F8516A2E8}"/>
              </a:ext>
            </a:extLst>
          </p:cNvPr>
          <p:cNvSpPr txBox="1"/>
          <p:nvPr/>
        </p:nvSpPr>
        <p:spPr>
          <a:xfrm>
            <a:off x="2718581" y="6262364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대기 상태와 작동 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</a:rPr>
              <a:t>중인 상태가 실내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온도의 변화에 따라 다른 상태로 전이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9566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6F9E51-F5F9-438C-BCEA-71D8BED7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상태 다이어그램의 표현과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905064-448F-4264-819F-07AE1695FE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6016850"/>
          </a:xfrm>
        </p:spPr>
        <p:txBody>
          <a:bodyPr/>
          <a:lstStyle/>
          <a:p>
            <a:r>
              <a:rPr lang="ko-KR" altLang="en-US" dirty="0"/>
              <a:t>상태 다이어그램의 용도</a:t>
            </a:r>
            <a:endParaRPr lang="en-US" altLang="ko-KR" dirty="0"/>
          </a:p>
          <a:p>
            <a:pPr lvl="1"/>
            <a:r>
              <a:rPr lang="ko-KR" altLang="en-US" dirty="0"/>
              <a:t>객체의 상태 변화를 상세히 분석</a:t>
            </a:r>
          </a:p>
          <a:p>
            <a:pPr lvl="2"/>
            <a:r>
              <a:rPr lang="ko-KR" altLang="en-US" dirty="0"/>
              <a:t>상태 다이어그램은 객체 하나를 대상으로 생성</a:t>
            </a:r>
            <a:r>
              <a:rPr lang="en-US" altLang="ko-KR" dirty="0"/>
              <a:t>-</a:t>
            </a:r>
            <a:r>
              <a:rPr lang="ko-KR" altLang="en-US" dirty="0"/>
              <a:t>소멸 기간 중 다양하게 가질 수 있는 상태를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분석하기 위해 작성</a:t>
            </a:r>
            <a:endParaRPr lang="en-US" altLang="ko-KR" dirty="0"/>
          </a:p>
          <a:p>
            <a:pPr lvl="2"/>
            <a:r>
              <a:rPr lang="ko-KR" altLang="en-US" dirty="0"/>
              <a:t>객체는 생성되어 소멸될 때까지 간단한 상태를 가지지만 일부는 매우 복잡한 상태로 변화하면서 존재</a:t>
            </a:r>
            <a:endParaRPr lang="en-US" altLang="ko-KR" dirty="0"/>
          </a:p>
          <a:p>
            <a:pPr lvl="2"/>
            <a:r>
              <a:rPr lang="ko-KR" altLang="en-US" dirty="0"/>
              <a:t>상태 다이어그램은 객체의 동적 상태 변화를 정의하고 분석하는 목적으로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이벤트에 의한 객체의 반응을 분석</a:t>
            </a:r>
          </a:p>
          <a:p>
            <a:pPr lvl="2"/>
            <a:r>
              <a:rPr lang="ko-KR" altLang="en-US" dirty="0"/>
              <a:t>상태 다이어그램은 객체 상태 변화를 유발하는 이벤트를 정의하고 분석하기 위해 작성</a:t>
            </a:r>
            <a:endParaRPr lang="en-US" altLang="ko-KR" dirty="0"/>
          </a:p>
          <a:p>
            <a:pPr lvl="2"/>
            <a:r>
              <a:rPr lang="ko-KR" altLang="en-US" dirty="0"/>
              <a:t>객체 상태는 이벤트에 의해 변화되는데</a:t>
            </a:r>
            <a:r>
              <a:rPr lang="en-US" altLang="ko-KR" dirty="0"/>
              <a:t>, </a:t>
            </a:r>
            <a:r>
              <a:rPr lang="ko-KR" altLang="en-US" dirty="0"/>
              <a:t>이처럼 객체의 상태 변화를 유발하는 이벤트를 식별</a:t>
            </a:r>
            <a:r>
              <a:rPr lang="en-US" altLang="ko-KR" dirty="0"/>
              <a:t>·</a:t>
            </a:r>
            <a:r>
              <a:rPr lang="ko-KR" altLang="en-US" dirty="0"/>
              <a:t>정의함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객체의 속성이나 동작을 검증</a:t>
            </a:r>
          </a:p>
          <a:p>
            <a:pPr lvl="2"/>
            <a:r>
              <a:rPr lang="ko-KR" altLang="en-US" dirty="0"/>
              <a:t>상태 다이어그램은 객체의 속성과 동작을 검증하기 위해 작성</a:t>
            </a:r>
            <a:endParaRPr lang="en-US" altLang="ko-KR" dirty="0"/>
          </a:p>
          <a:p>
            <a:pPr lvl="2"/>
            <a:r>
              <a:rPr lang="ko-KR" altLang="en-US" dirty="0"/>
              <a:t>상태 다이어그램에서 분석 대상인 객체의 상태는 속성 값으로 정의되고</a:t>
            </a:r>
            <a:r>
              <a:rPr lang="en-US" altLang="ko-KR" dirty="0"/>
              <a:t>, </a:t>
            </a:r>
            <a:r>
              <a:rPr lang="ko-KR" altLang="en-US" dirty="0"/>
              <a:t>이벤트는 대부분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객체의 동작으로 정의</a:t>
            </a:r>
            <a:endParaRPr lang="en-US" altLang="ko-KR" dirty="0"/>
          </a:p>
          <a:p>
            <a:pPr lvl="2"/>
            <a:r>
              <a:rPr lang="ko-KR" altLang="en-US" dirty="0"/>
              <a:t>클래스 다이어그램에서 정의된 클래스의 속성과 동작의 적합성을 검증할 수 있음</a:t>
            </a:r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EB419FD-14FB-45FF-83EA-F028E895F477}"/>
              </a:ext>
            </a:extLst>
          </p:cNvPr>
          <p:cNvSpPr txBox="1"/>
          <p:nvPr/>
        </p:nvSpPr>
        <p:spPr>
          <a:xfrm>
            <a:off x="1403648" y="49411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880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2776</TotalTime>
  <Words>1672</Words>
  <Application>Microsoft Office PowerPoint</Application>
  <PresentationFormat>화면 슬라이드 쇼(4:3)</PresentationFormat>
  <Paragraphs>387</Paragraphs>
  <Slides>34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맑은 고딕</vt:lpstr>
      <vt:lpstr>HY견명조</vt:lpstr>
      <vt:lpstr>HY견고딕</vt:lpstr>
      <vt:lpstr>Wingdings</vt:lpstr>
      <vt:lpstr>Arial</vt:lpstr>
      <vt:lpstr>HY헤드라인M</vt:lpstr>
      <vt:lpstr>2_Office 테마</vt:lpstr>
      <vt:lpstr>PowerPoint 프레젠테이션</vt:lpstr>
      <vt:lpstr>8장. 상태 다이어그램</vt:lpstr>
      <vt:lpstr>Contents</vt:lpstr>
      <vt:lpstr>1. 상태 다이어그램의 표현과 용도</vt:lpstr>
      <vt:lpstr>1. 상태 다이어그램의 표현과 용도</vt:lpstr>
      <vt:lpstr>1. 상태 다이어그램의 표현과 용도</vt:lpstr>
      <vt:lpstr>1. 상태 다이어그램의 표현과 용도</vt:lpstr>
      <vt:lpstr>1. 상태 다이어그램의 표현과 용도</vt:lpstr>
      <vt:lpstr>1. 상태 다이어그램의 표현과 용도</vt:lpstr>
      <vt:lpstr>2. 상태 다이어그램의 단계별 모델링 :  온라인 진료 예약, 재고 관리</vt:lpstr>
      <vt:lpstr>2. 상태 다이어그램의 단계별 모델링 :  온라인 진료 예약, 재고 관리</vt:lpstr>
      <vt:lpstr>2. 상태 다이어그램의 단계별 모델링 :  온라인 진료 예약, 재고 관리</vt:lpstr>
      <vt:lpstr>2. 상태 다이어그램의 단계별 모델링 :  온라인 진료 예약, 재고 관리</vt:lpstr>
      <vt:lpstr>2. 상태 다이어그램의 단계별 모델링 :  온라인 진료 예약, 재고 관리</vt:lpstr>
      <vt:lpstr>2. 상태 다이어그램의 단계별 모델링 :  온라인 진료 예약, 재고 관리</vt:lpstr>
      <vt:lpstr>2. 상태 다이어그램의 단계별 모델링 :  온라인 진료 예약, 재고 관리</vt:lpstr>
      <vt:lpstr>3. 상태 다이어그램의 슈퍼 상태와 서브 상태</vt:lpstr>
      <vt:lpstr>3. 상태 다이어그램의 슈퍼 상태와 서브 상태</vt:lpstr>
      <vt:lpstr>3. 상태 다이어그램의 슈퍼 상태와 서브 상태</vt:lpstr>
      <vt:lpstr>3. 상태 다이어그램의 슈퍼 상태와 서브 상태</vt:lpstr>
      <vt:lpstr>4. 상태 다이어그램 모델링 연습</vt:lpstr>
      <vt:lpstr>4. 상태 다이어그램 모델링 연습</vt:lpstr>
      <vt:lpstr>4. 상태 다이어그램 모델링 연습</vt:lpstr>
      <vt:lpstr>4. 상태 다이어그램 모델링 연습</vt:lpstr>
      <vt:lpstr>4. 상태 다이어그램 모델링 연습</vt:lpstr>
      <vt:lpstr>4. 상태 다이어그램 모델링 연습</vt:lpstr>
      <vt:lpstr>4. 상태 다이어그램 모델링 연습</vt:lpstr>
      <vt:lpstr>4. 상태 다이어그램 모델링 연습</vt:lpstr>
      <vt:lpstr>4. 상태 다이어그램 모델링 연습</vt:lpstr>
      <vt:lpstr>4. 상태 다이어그램 모델링 연습</vt:lpstr>
      <vt:lpstr>4. 상태 다이어그램 모델링 연습</vt:lpstr>
      <vt:lpstr>4. 상태 다이어그램 모델링 연습</vt:lpstr>
      <vt:lpstr>4. 상태 다이어그램 모델링 연습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한빛아카데미(주)</dc:creator>
  <cp:lastModifiedBy>Windows 사용자</cp:lastModifiedBy>
  <cp:revision>326</cp:revision>
  <dcterms:created xsi:type="dcterms:W3CDTF">2006-10-05T04:04:58Z</dcterms:created>
  <dcterms:modified xsi:type="dcterms:W3CDTF">2020-02-18T09:21:51Z</dcterms:modified>
</cp:coreProperties>
</file>