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6" r:id="rId1"/>
  </p:sldMasterIdLst>
  <p:notesMasterIdLst>
    <p:notesMasterId r:id="rId26"/>
  </p:notesMasterIdLst>
  <p:handoutMasterIdLst>
    <p:handoutMasterId r:id="rId27"/>
  </p:handoutMasterIdLst>
  <p:sldIdLst>
    <p:sldId id="356" r:id="rId2"/>
    <p:sldId id="360" r:id="rId3"/>
    <p:sldId id="359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9" r:id="rId12"/>
    <p:sldId id="368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55" r:id="rId25"/>
  </p:sldIdLst>
  <p:sldSz cx="9144000" cy="6858000" type="screen4x3"/>
  <p:notesSz cx="6858000" cy="9144000"/>
  <p:embeddedFontLst>
    <p:embeddedFont>
      <p:font typeface="HY견고딕" panose="02030600000101010101" pitchFamily="18" charset="-127"/>
      <p:regular r:id="rId28"/>
    </p:embeddedFont>
    <p:embeddedFont>
      <p:font typeface="HY견명조" panose="02030600000101010101" pitchFamily="18" charset="-127"/>
      <p:regular r:id="rId29"/>
    </p:embeddedFont>
    <p:embeddedFont>
      <p:font typeface="HY헤드라인M" panose="02030600000101010101" pitchFamily="18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7E7D"/>
    <a:srgbClr val="7D697B"/>
    <a:srgbClr val="F8D367"/>
    <a:srgbClr val="F6DFD7"/>
    <a:srgbClr val="6D5269"/>
    <a:srgbClr val="948A88"/>
    <a:srgbClr val="BC0606"/>
    <a:srgbClr val="1F497D"/>
    <a:srgbClr val="BAD2CD"/>
    <a:srgbClr val="004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1" autoAdjust="0"/>
    <p:restoredTop sz="94660"/>
  </p:normalViewPr>
  <p:slideViewPr>
    <p:cSldViewPr>
      <p:cViewPr varScale="1">
        <p:scale>
          <a:sx n="153" d="100"/>
          <a:sy n="153" d="100"/>
        </p:scale>
        <p:origin x="245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B0E62-A92E-4A08-A69E-D98FED4D165B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6534-E75E-48C1-A1F5-3CED2A4BD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207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972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507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229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048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000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619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142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578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53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933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bg>
      <p:bgPr>
        <a:solidFill>
          <a:srgbClr val="F6DF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3"/>
          <p:cNvSpPr>
            <a:spLocks noGrp="1"/>
          </p:cNvSpPr>
          <p:nvPr>
            <p:ph type="title"/>
          </p:nvPr>
        </p:nvSpPr>
        <p:spPr>
          <a:xfrm>
            <a:off x="399085" y="5301208"/>
            <a:ext cx="8277371" cy="1125853"/>
          </a:xfrm>
        </p:spPr>
        <p:txBody>
          <a:bodyPr/>
          <a:lstStyle>
            <a:lvl1pPr algn="ctr">
              <a:defRPr sz="4000" b="0">
                <a:solidFill>
                  <a:srgbClr val="3F2E1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467544" y="260648"/>
            <a:ext cx="8594296" cy="5149066"/>
            <a:chOff x="467544" y="260648"/>
            <a:chExt cx="8594296" cy="5149066"/>
          </a:xfrm>
        </p:grpSpPr>
        <p:pic>
          <p:nvPicPr>
            <p:cNvPr id="7" name="그림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flipH="1">
              <a:off x="3826576" y="2708920"/>
              <a:ext cx="5235264" cy="270079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 userDrawn="1"/>
          </p:nvPicPr>
          <p:blipFill rotWithShape="1">
            <a:blip r:embed="rId3"/>
            <a:srcRect r="6662"/>
            <a:stretch/>
          </p:blipFill>
          <p:spPr>
            <a:xfrm>
              <a:off x="467544" y="260648"/>
              <a:ext cx="3456384" cy="3024335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 userDrawn="1"/>
          </p:nvSpPr>
          <p:spPr>
            <a:xfrm>
              <a:off x="5364088" y="4614155"/>
              <a:ext cx="1939500" cy="612069"/>
            </a:xfrm>
            <a:prstGeom prst="rect">
              <a:avLst/>
            </a:prstGeom>
            <a:solidFill>
              <a:srgbClr val="F6D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7095424" y="2597931"/>
              <a:ext cx="1939500" cy="612069"/>
            </a:xfrm>
            <a:prstGeom prst="rect">
              <a:avLst/>
            </a:prstGeom>
            <a:solidFill>
              <a:srgbClr val="F6D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397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487E7D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3470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6D5269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8323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/23</a:t>
            </a:r>
          </a:p>
        </p:txBody>
      </p:sp>
      <p:sp>
        <p:nvSpPr>
          <p:cNvPr id="4" name="모서리가 둥근 직사각형 8">
            <a:extLst>
              <a:ext uri="{FF2B5EF4-FFF2-40B4-BE49-F238E27FC236}">
                <a16:creationId xmlns:a16="http://schemas.microsoft.com/office/drawing/2014/main" id="{529AD54E-3A01-4727-A67E-473581B21E78}"/>
              </a:ext>
            </a:extLst>
          </p:cNvPr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6503A2-B66C-4790-B70F-19E7F59779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107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FDC3ACC0-DB4C-4B13-96F1-1EC8BD3F13D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81119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HY견고딕" pitchFamily="18" charset="-127"/>
                <a:ea typeface="HY견고딕" pitchFamily="18" charset="-127"/>
              </a:rPr>
              <a:t>객체 지향 설계와 분석을 위한 </a:t>
            </a:r>
            <a:r>
              <a:rPr lang="en-US" altLang="ko-KR" sz="1800" dirty="0">
                <a:latin typeface="HY견고딕" pitchFamily="18" charset="-127"/>
                <a:ea typeface="HY견고딕" pitchFamily="18" charset="-127"/>
              </a:rPr>
              <a:t>UML </a:t>
            </a:r>
            <a:r>
              <a:rPr lang="ko-KR" altLang="en-US" sz="1800" dirty="0">
                <a:latin typeface="HY견고딕" pitchFamily="18" charset="-127"/>
                <a:ea typeface="HY견고딕" pitchFamily="18" charset="-127"/>
              </a:rPr>
              <a:t>기초와 응용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1622A88-D7C8-4AD8-8494-A7F347B9B5F4}"/>
              </a:ext>
            </a:extLst>
          </p:cNvPr>
          <p:cNvSpPr txBox="1"/>
          <p:nvPr userDrawn="1"/>
        </p:nvSpPr>
        <p:spPr>
          <a:xfrm>
            <a:off x="611982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u="none" dirty="0" err="1">
                <a:ea typeface="맑은 고딕" pitchFamily="50" charset="-127"/>
              </a:rPr>
              <a:t>한빛아카데미</a:t>
            </a:r>
            <a:r>
              <a:rPr kumimoji="0" lang="ko-KR" altLang="en-US" sz="1000" u="none" dirty="0">
                <a:ea typeface="맑은 고딕" pitchFamily="50" charset="-127"/>
              </a:rPr>
              <a:t>㈜에 있습니다</a:t>
            </a:r>
            <a:r>
              <a:rPr kumimoji="0" lang="en-US" altLang="ko-KR" sz="1000" u="none" dirty="0">
                <a:ea typeface="맑은 고딕" pitchFamily="50" charset="-127"/>
              </a:rPr>
              <a:t>.</a:t>
            </a:r>
            <a:r>
              <a:rPr kumimoji="0" lang="ko-KR" altLang="en-US" sz="1000" u="none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5"/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78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7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95" r:id="rId3"/>
    <p:sldLayoutId id="2147483692" r:id="rId4"/>
    <p:sldLayoutId id="2147483694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3" name="그림 29" descr="쿡북로고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HY견고딕" pitchFamily="18" charset="-127"/>
                <a:ea typeface="HY견고딕" pitchFamily="18" charset="-127"/>
              </a:rPr>
              <a:t>객체 지향 설계와 분석을 위한 </a:t>
            </a:r>
            <a:r>
              <a:rPr lang="en-US" altLang="ko-KR" sz="1800" dirty="0">
                <a:latin typeface="HY견고딕" pitchFamily="18" charset="-127"/>
                <a:ea typeface="HY견고딕" pitchFamily="18" charset="-127"/>
              </a:rPr>
              <a:t>UML </a:t>
            </a:r>
            <a:r>
              <a:rPr lang="ko-KR" altLang="en-US" sz="1800" dirty="0">
                <a:latin typeface="HY견고딕" pitchFamily="18" charset="-127"/>
                <a:ea typeface="HY견고딕" pitchFamily="18" charset="-127"/>
              </a:rPr>
              <a:t>기초와 응용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u="none" dirty="0" err="1">
                <a:ea typeface="맑은 고딕" pitchFamily="50" charset="-127"/>
              </a:rPr>
              <a:t>한빛아카데미</a:t>
            </a:r>
            <a:r>
              <a:rPr kumimoji="0" lang="ko-KR" altLang="en-US" sz="1000" u="none" dirty="0">
                <a:ea typeface="맑은 고딕" pitchFamily="50" charset="-127"/>
              </a:rPr>
              <a:t>㈜에 있습니다</a:t>
            </a:r>
            <a:r>
              <a:rPr kumimoji="0" lang="en-US" altLang="ko-KR" sz="1000" u="none" dirty="0">
                <a:ea typeface="맑은 고딕" pitchFamily="50" charset="-127"/>
              </a:rPr>
              <a:t>.</a:t>
            </a:r>
            <a:r>
              <a:rPr kumimoji="0" lang="ko-KR" altLang="en-US" sz="1000" u="none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099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94C0E-F279-4327-B90A-6D1A3E1F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컴포넌트 다이어그램의 단계별 모델링 </a:t>
            </a:r>
            <a:r>
              <a:rPr lang="en-US" altLang="ko-KR" dirty="0"/>
              <a:t>: </a:t>
            </a:r>
            <a:r>
              <a:rPr lang="ko-KR" altLang="en-US" dirty="0"/>
              <a:t>재고 조회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D0894-5064-430F-8612-EC420DBAE1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8"/>
            <a:ext cx="8963994" cy="6081695"/>
          </a:xfrm>
        </p:spPr>
        <p:txBody>
          <a:bodyPr/>
          <a:lstStyle/>
          <a:p>
            <a:r>
              <a:rPr lang="ko-KR" altLang="en-US" dirty="0"/>
              <a:t>재고 조회 응용 프로그램의 구성</a:t>
            </a:r>
            <a:endParaRPr lang="en-US" altLang="ko-KR" dirty="0"/>
          </a:p>
          <a:p>
            <a:pPr lvl="1"/>
            <a:r>
              <a:rPr lang="ko-KR" altLang="en-US" dirty="0"/>
              <a:t>실행 컴포넌트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sz="1100" dirty="0"/>
          </a:p>
          <a:p>
            <a:pPr lvl="1"/>
            <a:r>
              <a:rPr lang="ko-KR" altLang="en-US" dirty="0"/>
              <a:t>라이브러리 컴포넌트</a:t>
            </a:r>
          </a:p>
          <a:p>
            <a:pPr lvl="2"/>
            <a:endParaRPr lang="en-US" altLang="ko-KR" dirty="0"/>
          </a:p>
          <a:p>
            <a:pPr lvl="2"/>
            <a:endParaRPr lang="en-US" altLang="ko-KR" sz="800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공유 인터페이스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11C497E-FDFD-4B52-9A7E-17E1869E26C3}"/>
              </a:ext>
            </a:extLst>
          </p:cNvPr>
          <p:cNvSpPr txBox="1">
            <a:spLocks/>
          </p:cNvSpPr>
          <p:nvPr/>
        </p:nvSpPr>
        <p:spPr>
          <a:xfrm>
            <a:off x="107504" y="731681"/>
            <a:ext cx="8963994" cy="608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 marL="357188" lvl="1" indent="0">
              <a:buNone/>
            </a:pPr>
            <a:r>
              <a:rPr lang="en-US" altLang="ko-KR" dirty="0"/>
              <a:t> </a:t>
            </a:r>
          </a:p>
          <a:p>
            <a:pPr marL="877887" lvl="2" indent="-342900">
              <a:buFont typeface="+mj-ea"/>
              <a:buAutoNum type="circleNumDbPlain"/>
            </a:pPr>
            <a:r>
              <a:rPr lang="en-US" altLang="ko-KR" dirty="0"/>
              <a:t>user_interface.exe </a:t>
            </a:r>
            <a:r>
              <a:rPr lang="ko-KR" altLang="en-US" dirty="0"/>
              <a:t>컴포넌트 </a:t>
            </a:r>
            <a:r>
              <a:rPr lang="en-US" altLang="ko-KR" dirty="0"/>
              <a:t>: </a:t>
            </a:r>
            <a:r>
              <a:rPr lang="ko-KR" altLang="en-US" dirty="0"/>
              <a:t>사용자 인터페이스를 처리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r>
              <a:rPr lang="en-US" altLang="ko-KR" dirty="0"/>
              <a:t>item_search.exe </a:t>
            </a:r>
            <a:r>
              <a:rPr lang="ko-KR" altLang="en-US" dirty="0"/>
              <a:t>컴포넌트 </a:t>
            </a:r>
            <a:r>
              <a:rPr lang="en-US" altLang="ko-KR" dirty="0"/>
              <a:t>: </a:t>
            </a:r>
            <a:r>
              <a:rPr lang="ko-KR" altLang="en-US" dirty="0"/>
              <a:t>부품을 검색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r>
              <a:rPr lang="en-US" altLang="ko-KR" dirty="0" err="1"/>
              <a:t>item_database.tbl</a:t>
            </a:r>
            <a:r>
              <a:rPr lang="en-US" altLang="ko-KR" dirty="0"/>
              <a:t> </a:t>
            </a:r>
            <a:r>
              <a:rPr lang="ko-KR" altLang="en-US" dirty="0"/>
              <a:t>컴포넌트 </a:t>
            </a:r>
            <a:r>
              <a:rPr lang="en-US" altLang="ko-KR" dirty="0"/>
              <a:t>: </a:t>
            </a:r>
            <a:r>
              <a:rPr lang="ko-KR" altLang="en-US" dirty="0"/>
              <a:t>데이터베이스를 관리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endParaRPr lang="ko-KR" altLang="en-US" sz="1050" dirty="0"/>
          </a:p>
          <a:p>
            <a:pPr marL="877887" lvl="2" indent="-342900">
              <a:buFont typeface="+mj-ea"/>
              <a:buAutoNum type="circleNumDbPlain"/>
            </a:pPr>
            <a:r>
              <a:rPr lang="en-US" altLang="ko-KR" dirty="0"/>
              <a:t>item.dll : </a:t>
            </a:r>
            <a:r>
              <a:rPr lang="ko-KR" altLang="en-US" dirty="0"/>
              <a:t>부품의 종류를 관리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endParaRPr lang="ko-KR" altLang="en-US" sz="1050" dirty="0"/>
          </a:p>
          <a:p>
            <a:pPr marL="877887" lvl="2" indent="-342900">
              <a:buFont typeface="+mj-ea"/>
              <a:buAutoNum type="circleNumDbPlain"/>
            </a:pPr>
            <a:r>
              <a:rPr lang="en-US" altLang="ko-KR" dirty="0" err="1"/>
              <a:t>Interface_search</a:t>
            </a:r>
            <a:r>
              <a:rPr lang="en-US" altLang="ko-KR" dirty="0"/>
              <a:t> : </a:t>
            </a:r>
            <a:r>
              <a:rPr lang="ko-KR" altLang="en-US" dirty="0"/>
              <a:t>사용자 인터페이스와 부품 검색 컴포넌트를 연결</a:t>
            </a:r>
            <a:endParaRPr lang="en-US" altLang="ko-KR" dirty="0"/>
          </a:p>
          <a:p>
            <a:pPr lvl="3"/>
            <a:r>
              <a:rPr lang="en-US" altLang="ko-KR" dirty="0"/>
              <a:t>user_ interface.exe </a:t>
            </a:r>
            <a:r>
              <a:rPr lang="ko-KR" altLang="en-US" dirty="0"/>
              <a:t>컴포넌트가 </a:t>
            </a:r>
            <a:r>
              <a:rPr lang="en-US" altLang="ko-KR" dirty="0"/>
              <a:t>item_search.exe </a:t>
            </a:r>
            <a:r>
              <a:rPr lang="ko-KR" altLang="en-US" dirty="0"/>
              <a:t>컴포넌트에 접근하려면 </a:t>
            </a:r>
            <a:br>
              <a:rPr lang="en-US" altLang="ko-KR" dirty="0"/>
            </a:br>
            <a:r>
              <a:rPr lang="ko-KR" altLang="en-US" dirty="0"/>
              <a:t>반드시 </a:t>
            </a:r>
            <a:r>
              <a:rPr lang="en-US" altLang="ko-KR" dirty="0"/>
              <a:t>Interface_ </a:t>
            </a:r>
            <a:r>
              <a:rPr lang="en-US" altLang="ko-KR" dirty="0" err="1"/>
              <a:t>serch</a:t>
            </a:r>
            <a:r>
              <a:rPr lang="en-US" altLang="ko-KR" dirty="0"/>
              <a:t> </a:t>
            </a:r>
            <a:r>
              <a:rPr lang="ko-KR" altLang="en-US" dirty="0"/>
              <a:t>인터페이스를 거치도록 함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r>
              <a:rPr lang="en-US" altLang="ko-KR" dirty="0" err="1"/>
              <a:t>Interface_data</a:t>
            </a:r>
            <a:r>
              <a:rPr lang="en-US" altLang="ko-KR" dirty="0"/>
              <a:t> : </a:t>
            </a:r>
            <a:r>
              <a:rPr lang="ko-KR" altLang="en-US" dirty="0"/>
              <a:t>부품 검색 컴포넌트와 데이터베이스 관리 컴포넌트를 연결</a:t>
            </a:r>
            <a:endParaRPr lang="en-US" altLang="ko-KR" dirty="0"/>
          </a:p>
          <a:p>
            <a:pPr lvl="3"/>
            <a:r>
              <a:rPr lang="en-US" altLang="ko-KR" dirty="0"/>
              <a:t>item_search.exe </a:t>
            </a:r>
            <a:r>
              <a:rPr lang="ko-KR" altLang="en-US" dirty="0"/>
              <a:t>컴포넌트가 </a:t>
            </a:r>
            <a:r>
              <a:rPr lang="en-US" altLang="ko-KR" dirty="0" err="1"/>
              <a:t>item_database.tbl</a:t>
            </a:r>
            <a:r>
              <a:rPr lang="en-US" altLang="ko-KR" dirty="0"/>
              <a:t> </a:t>
            </a:r>
            <a:r>
              <a:rPr lang="ko-KR" altLang="en-US" dirty="0"/>
              <a:t>컴포넌트에 접근하려면 </a:t>
            </a:r>
            <a:br>
              <a:rPr lang="en-US" altLang="ko-KR" dirty="0"/>
            </a:br>
            <a:r>
              <a:rPr lang="ko-KR" altLang="en-US" dirty="0"/>
              <a:t>반드시 </a:t>
            </a:r>
            <a:r>
              <a:rPr lang="en-US" altLang="ko-KR" dirty="0" err="1"/>
              <a:t>Interface_data</a:t>
            </a:r>
            <a:r>
              <a:rPr lang="en-US" altLang="ko-KR" dirty="0"/>
              <a:t> </a:t>
            </a:r>
            <a:r>
              <a:rPr lang="ko-KR" altLang="en-US" dirty="0"/>
              <a:t>인터페이스를</a:t>
            </a:r>
            <a:r>
              <a:rPr lang="en-US" altLang="ko-KR" dirty="0"/>
              <a:t> </a:t>
            </a:r>
            <a:r>
              <a:rPr lang="ko-KR" altLang="en-US" dirty="0"/>
              <a:t>거치도록 함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729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94C0E-F279-4327-B90A-6D1A3E1F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컴포넌트 다이어그램의 단계별 모델링 </a:t>
            </a:r>
            <a:r>
              <a:rPr lang="en-US" altLang="ko-KR" dirty="0"/>
              <a:t>: </a:t>
            </a:r>
            <a:r>
              <a:rPr lang="ko-KR" altLang="en-US" dirty="0"/>
              <a:t>재고 조회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D0894-5064-430F-8612-EC420DBAE1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8"/>
            <a:ext cx="8963994" cy="6081695"/>
          </a:xfrm>
        </p:spPr>
        <p:txBody>
          <a:bodyPr/>
          <a:lstStyle/>
          <a:p>
            <a:r>
              <a:rPr lang="ko-KR" altLang="en-US" dirty="0"/>
              <a:t>컴포넌트 다이어그램 모델링</a:t>
            </a:r>
          </a:p>
          <a:p>
            <a:pPr lvl="2"/>
            <a:r>
              <a:rPr lang="ko-KR" altLang="en-US" dirty="0"/>
              <a:t>부품을 검색하는 </a:t>
            </a:r>
            <a:r>
              <a:rPr lang="en-US" altLang="ko-KR" dirty="0"/>
              <a:t> item_search.exe  </a:t>
            </a:r>
            <a:r>
              <a:rPr lang="ko-KR" altLang="en-US" dirty="0"/>
              <a:t>컴포넌트 작성</a:t>
            </a:r>
            <a:endParaRPr lang="en-US" altLang="ko-KR" dirty="0"/>
          </a:p>
          <a:p>
            <a:pPr lvl="3"/>
            <a:r>
              <a:rPr lang="en-US" altLang="ko-KR" dirty="0"/>
              <a:t>&lt;&lt;executable&gt;&gt; </a:t>
            </a:r>
            <a:r>
              <a:rPr lang="ko-KR" altLang="en-US" dirty="0"/>
              <a:t>스테레오타입을 사용하여 </a:t>
            </a:r>
            <a:br>
              <a:rPr lang="en-US" altLang="ko-KR" dirty="0"/>
            </a:br>
            <a:r>
              <a:rPr lang="ko-KR" altLang="en-US" dirty="0"/>
              <a:t>실행 컴포넌트임을 나타냄</a:t>
            </a:r>
            <a:endParaRPr lang="en-US" altLang="ko-KR" dirty="0"/>
          </a:p>
          <a:p>
            <a:pPr marL="877887" lvl="2" indent="-342900">
              <a:buFont typeface="+mj-ea"/>
              <a:buAutoNum type="circleNumDbPlain" startAt="2"/>
            </a:pPr>
            <a:endParaRPr lang="en-US" altLang="ko-KR" dirty="0"/>
          </a:p>
          <a:p>
            <a:pPr marL="534987" lvl="2" indent="0">
              <a:buNone/>
            </a:pPr>
            <a:endParaRPr lang="en-US" altLang="ko-KR" dirty="0"/>
          </a:p>
          <a:p>
            <a:pPr marL="877887" lvl="2" indent="-342900">
              <a:buFont typeface="+mj-ea"/>
              <a:buAutoNum type="circleNumDbPlain" startAt="2"/>
            </a:pPr>
            <a:endParaRPr lang="en-US" altLang="ko-KR" dirty="0"/>
          </a:p>
          <a:p>
            <a:pPr lvl="2"/>
            <a:r>
              <a:rPr lang="ko-KR" altLang="en-US" dirty="0"/>
              <a:t>데이터베이스를 관리하는 </a:t>
            </a:r>
            <a:r>
              <a:rPr lang="en-US" altLang="ko-KR" dirty="0" err="1"/>
              <a:t>item_database.tbl</a:t>
            </a:r>
            <a:r>
              <a:rPr lang="en-US" altLang="ko-KR" dirty="0"/>
              <a:t>  </a:t>
            </a:r>
            <a:r>
              <a:rPr lang="ko-KR" altLang="en-US" dirty="0"/>
              <a:t>컴포넌트 작성</a:t>
            </a:r>
            <a:endParaRPr lang="en-US" altLang="ko-KR" dirty="0"/>
          </a:p>
          <a:p>
            <a:pPr lvl="3"/>
            <a:r>
              <a:rPr lang="en-US" altLang="ko-KR" dirty="0"/>
              <a:t>&lt;&lt;table&gt;&gt; </a:t>
            </a:r>
            <a:r>
              <a:rPr lang="ko-KR" altLang="en-US" dirty="0"/>
              <a:t>스테레오타입을 사용하여 실행 코드가 참조하는</a:t>
            </a:r>
            <a:br>
              <a:rPr lang="en-US" altLang="ko-KR" dirty="0"/>
            </a:br>
            <a:r>
              <a:rPr lang="ko-KR" altLang="en-US" dirty="0"/>
              <a:t>데이터베이스 컴포넌트임을 나타냄</a:t>
            </a:r>
            <a:endParaRPr lang="en-US" altLang="ko-KR" dirty="0"/>
          </a:p>
          <a:p>
            <a:pPr marL="877887" lvl="2" indent="-342900">
              <a:buFont typeface="+mj-ea"/>
              <a:buAutoNum type="circleNumDbPlain" startAt="2"/>
            </a:pPr>
            <a:endParaRPr lang="en-US" altLang="ko-KR" sz="1100" dirty="0"/>
          </a:p>
          <a:p>
            <a:pPr marL="877887" lvl="2" indent="-342900">
              <a:buFont typeface="+mj-ea"/>
              <a:buAutoNum type="circleNumDbPlain" startAt="2"/>
            </a:pPr>
            <a:endParaRPr lang="en-US" altLang="ko-KR" sz="1100" dirty="0"/>
          </a:p>
          <a:p>
            <a:pPr marL="877887" lvl="2" indent="-342900">
              <a:buFont typeface="+mj-ea"/>
              <a:buAutoNum type="circleNumDbPlain" startAt="2"/>
            </a:pPr>
            <a:endParaRPr lang="en-US" altLang="ko-KR" sz="1100" dirty="0"/>
          </a:p>
          <a:p>
            <a:pPr marL="877887" lvl="2" indent="-342900">
              <a:buFont typeface="+mj-ea"/>
              <a:buAutoNum type="circleNumDbPlain" startAt="2"/>
            </a:pPr>
            <a:endParaRPr lang="en-US" altLang="ko-KR" sz="1100" dirty="0"/>
          </a:p>
          <a:p>
            <a:pPr lvl="2"/>
            <a:r>
              <a:rPr lang="ko-KR" altLang="en-US" dirty="0"/>
              <a:t>부품의 종류를 관리하는 </a:t>
            </a:r>
            <a:r>
              <a:rPr lang="en-US" altLang="ko-KR" dirty="0"/>
              <a:t>item.dll </a:t>
            </a:r>
            <a:r>
              <a:rPr lang="ko-KR" altLang="en-US" dirty="0"/>
              <a:t>컴포넌트 추가</a:t>
            </a:r>
            <a:endParaRPr lang="en-US" altLang="ko-KR" dirty="0"/>
          </a:p>
          <a:p>
            <a:pPr lvl="3"/>
            <a:r>
              <a:rPr lang="en-US" altLang="ko-KR" dirty="0" err="1"/>
              <a:t>item_database.tbl</a:t>
            </a:r>
            <a:r>
              <a:rPr lang="ko-KR" altLang="en-US" dirty="0"/>
              <a:t> 컴포넌트가 참조함</a:t>
            </a:r>
            <a:endParaRPr lang="en-US" altLang="ko-KR" dirty="0"/>
          </a:p>
        </p:txBody>
      </p:sp>
      <p:pic>
        <p:nvPicPr>
          <p:cNvPr id="5" name="그림 4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AA7808B8-8152-42E1-8DCE-DE8FDD137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09" y="1489353"/>
            <a:ext cx="2741202" cy="1318829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3B92C5B3-10CB-4317-AE77-FF1421660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09" y="3295938"/>
            <a:ext cx="2996335" cy="1318829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7837BEF0-A7C7-41D9-95C1-01B746460C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637" y="5102523"/>
            <a:ext cx="4414722" cy="131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44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94C0E-F279-4327-B90A-6D1A3E1F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컴포넌트 다이어그램의 단계별 모델링 </a:t>
            </a:r>
            <a:r>
              <a:rPr lang="en-US" altLang="ko-KR" dirty="0"/>
              <a:t>: </a:t>
            </a:r>
            <a:r>
              <a:rPr lang="ko-KR" altLang="en-US" dirty="0"/>
              <a:t>재고 조회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D0894-5064-430F-8612-EC420DBAE1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8"/>
            <a:ext cx="8963994" cy="6081695"/>
          </a:xfrm>
        </p:spPr>
        <p:txBody>
          <a:bodyPr/>
          <a:lstStyle/>
          <a:p>
            <a:r>
              <a:rPr lang="ko-KR" altLang="en-US" dirty="0"/>
              <a:t>컴포넌트 다이어그램 모델링</a:t>
            </a:r>
            <a:endParaRPr lang="en-US" altLang="ko-KR" dirty="0"/>
          </a:p>
          <a:p>
            <a:pPr lvl="2"/>
            <a:r>
              <a:rPr lang="en-US" altLang="ko-KR" dirty="0" err="1"/>
              <a:t>Interface_data</a:t>
            </a:r>
            <a:r>
              <a:rPr lang="en-US" altLang="ko-KR" dirty="0"/>
              <a:t> </a:t>
            </a:r>
            <a:r>
              <a:rPr lang="ko-KR" altLang="en-US" dirty="0"/>
              <a:t>인터페이스를 추가</a:t>
            </a:r>
            <a:endParaRPr lang="en-US" altLang="ko-KR" dirty="0"/>
          </a:p>
          <a:p>
            <a:pPr lvl="3"/>
            <a:r>
              <a:rPr lang="en-US" altLang="ko-KR" dirty="0"/>
              <a:t>item_search.exe </a:t>
            </a:r>
            <a:r>
              <a:rPr lang="ko-KR" altLang="en-US" dirty="0"/>
              <a:t>컴포넌트가 </a:t>
            </a:r>
            <a:r>
              <a:rPr lang="en-US" altLang="ko-KR" dirty="0" err="1"/>
              <a:t>item_database.tbl</a:t>
            </a:r>
            <a:r>
              <a:rPr lang="en-US" altLang="ko-KR" dirty="0"/>
              <a:t> </a:t>
            </a:r>
            <a:r>
              <a:rPr lang="ko-KR" altLang="en-US" dirty="0"/>
              <a:t>컴포넌트에 접근 </a:t>
            </a:r>
            <a:endParaRPr lang="en-US" altLang="ko-KR" dirty="0"/>
          </a:p>
          <a:p>
            <a:pPr lvl="3"/>
            <a:r>
              <a:rPr lang="en-US" altLang="ko-KR" dirty="0"/>
              <a:t>item_search.exe </a:t>
            </a:r>
            <a:r>
              <a:rPr lang="ko-KR" altLang="en-US" dirty="0"/>
              <a:t>컴포넌트에서 </a:t>
            </a:r>
            <a:r>
              <a:rPr lang="en-US" altLang="ko-KR" dirty="0" err="1"/>
              <a:t>Interface_data</a:t>
            </a:r>
            <a:r>
              <a:rPr lang="en-US" altLang="ko-KR" dirty="0"/>
              <a:t> </a:t>
            </a:r>
            <a:r>
              <a:rPr lang="ko-KR" altLang="en-US" dirty="0"/>
              <a:t>인터페이스 쪽으로 화살표를 추가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ko-KR" altLang="en-US" dirty="0"/>
          </a:p>
          <a:p>
            <a:pPr marL="93662" indent="0">
              <a:buNone/>
            </a:pPr>
            <a:endParaRPr lang="en-US" altLang="ko-KR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4412FBE8-2971-4AE2-9190-597BBC6A3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420888"/>
            <a:ext cx="4608512" cy="367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94C0E-F279-4327-B90A-6D1A3E1F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컴포넌트 다이어그램의 단계별 모델링 </a:t>
            </a:r>
            <a:r>
              <a:rPr lang="en-US" altLang="ko-KR" dirty="0"/>
              <a:t>: </a:t>
            </a:r>
            <a:r>
              <a:rPr lang="ko-KR" altLang="en-US" dirty="0"/>
              <a:t>재고 조회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D0894-5064-430F-8612-EC420DBAE1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8"/>
            <a:ext cx="8963994" cy="6081695"/>
          </a:xfrm>
        </p:spPr>
        <p:txBody>
          <a:bodyPr/>
          <a:lstStyle/>
          <a:p>
            <a:r>
              <a:rPr lang="ko-KR" altLang="en-US" dirty="0"/>
              <a:t>컴포넌트 다이어그램 모델링</a:t>
            </a:r>
            <a:endParaRPr lang="en-US" altLang="ko-KR" dirty="0"/>
          </a:p>
          <a:p>
            <a:pPr lvl="2"/>
            <a:r>
              <a:rPr lang="ko-KR" altLang="en-US" dirty="0"/>
              <a:t>사용자 인터페이스를 처리하는 </a:t>
            </a:r>
            <a:r>
              <a:rPr lang="en-US" altLang="ko-KR" dirty="0"/>
              <a:t>user_interface.exe </a:t>
            </a:r>
            <a:r>
              <a:rPr lang="ko-KR" altLang="en-US" dirty="0"/>
              <a:t>컴포넌트와</a:t>
            </a:r>
            <a:br>
              <a:rPr lang="en-US" altLang="ko-KR" dirty="0"/>
            </a:br>
            <a:r>
              <a:rPr lang="ko-KR" altLang="en-US" dirty="0"/>
              <a:t>사용자 인터페이스에 접근하기 위해 </a:t>
            </a:r>
            <a:r>
              <a:rPr lang="en-US" altLang="ko-KR" dirty="0" err="1"/>
              <a:t>Interface_search</a:t>
            </a:r>
            <a:r>
              <a:rPr lang="en-US" altLang="ko-KR" dirty="0"/>
              <a:t> </a:t>
            </a:r>
            <a:r>
              <a:rPr lang="ko-KR" altLang="en-US" dirty="0"/>
              <a:t>인터페이스 추가</a:t>
            </a:r>
            <a:endParaRPr lang="en-US" altLang="ko-KR" dirty="0"/>
          </a:p>
          <a:p>
            <a:pPr lvl="2"/>
            <a:endParaRPr lang="ko-KR" altLang="en-US" dirty="0"/>
          </a:p>
          <a:p>
            <a:pPr marL="93662" indent="0">
              <a:buNone/>
            </a:pPr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4B9CA68F-017F-4A86-BC66-2F69EE535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26" y="1988840"/>
            <a:ext cx="6999234" cy="387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00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94C0E-F279-4327-B90A-6D1A3E1F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컴포넌트 다이어그램의 단계별 모델링 </a:t>
            </a:r>
            <a:r>
              <a:rPr lang="en-US" altLang="ko-KR" dirty="0"/>
              <a:t>: </a:t>
            </a:r>
            <a:r>
              <a:rPr lang="ko-KR" altLang="en-US" dirty="0"/>
              <a:t>재고 조회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D0894-5064-430F-8612-EC420DBAE1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8"/>
            <a:ext cx="8963994" cy="6081695"/>
          </a:xfrm>
        </p:spPr>
        <p:txBody>
          <a:bodyPr/>
          <a:lstStyle/>
          <a:p>
            <a:r>
              <a:rPr lang="ko-KR" altLang="en-US" dirty="0"/>
              <a:t>클래스 기반의 컴포넌트 다이어그램 생성</a:t>
            </a:r>
            <a:endParaRPr lang="en-US" altLang="ko-KR" dirty="0"/>
          </a:p>
          <a:p>
            <a:pPr lvl="2"/>
            <a:r>
              <a:rPr lang="ko-KR" altLang="en-US" dirty="0"/>
              <a:t>클래스로부터 컴포넌트를 구성할 때는 클래스 중에서 서로 연관되어 분류가 가능한 것들을 </a:t>
            </a:r>
            <a:br>
              <a:rPr lang="en-US" altLang="ko-KR" dirty="0"/>
            </a:br>
            <a:r>
              <a:rPr lang="ko-KR" altLang="en-US" dirty="0"/>
              <a:t>컴포넌트에 포함시킬 수 있음</a:t>
            </a:r>
          </a:p>
          <a:p>
            <a:pPr marL="93662" indent="0">
              <a:buNone/>
            </a:pPr>
            <a:endParaRPr lang="en-US" altLang="ko-KR" dirty="0"/>
          </a:p>
        </p:txBody>
      </p:sp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FC5F97D0-3F1F-4D07-AF60-824210FF9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852936"/>
            <a:ext cx="6264696" cy="295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02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2AEDCA5-70F8-4C86-BFB3-953B106A0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060848"/>
            <a:ext cx="4161183" cy="435497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1094C0E-F279-4327-B90A-6D1A3E1F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컴포넌트 다이어그램의 단계별 모델링 </a:t>
            </a:r>
            <a:r>
              <a:rPr lang="en-US" altLang="ko-KR" dirty="0"/>
              <a:t>: </a:t>
            </a:r>
            <a:r>
              <a:rPr lang="ko-KR" altLang="en-US" dirty="0"/>
              <a:t>재고 조회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D0894-5064-430F-8612-EC420DBAE1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8"/>
            <a:ext cx="8963994" cy="6081695"/>
          </a:xfrm>
        </p:spPr>
        <p:txBody>
          <a:bodyPr/>
          <a:lstStyle/>
          <a:p>
            <a:r>
              <a:rPr lang="ko-KR" altLang="en-US" dirty="0"/>
              <a:t>클래스 기반의 컴포넌트 다이어그램 생성</a:t>
            </a:r>
            <a:endParaRPr lang="en-US" altLang="ko-KR" dirty="0"/>
          </a:p>
          <a:p>
            <a:pPr lvl="2"/>
            <a:r>
              <a:rPr lang="ko-KR" altLang="en-US" dirty="0"/>
              <a:t>여러 클래스를 묶어서 하나의 실행 파일로 컴파일할 수 있음</a:t>
            </a:r>
            <a:endParaRPr lang="en-US" altLang="ko-KR" dirty="0"/>
          </a:p>
          <a:p>
            <a:pPr lvl="3"/>
            <a:r>
              <a:rPr lang="ko-KR" altLang="en-US" dirty="0"/>
              <a:t>예시</a:t>
            </a:r>
            <a:r>
              <a:rPr lang="en-US" altLang="ko-KR" dirty="0"/>
              <a:t>) &lt;&lt;executable&gt;&gt; </a:t>
            </a:r>
            <a:r>
              <a:rPr lang="ko-KR" altLang="en-US" dirty="0"/>
              <a:t>컴포넌트를 생성하기위해 여러 클래스를 묶어서 컴파일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317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94C0E-F279-4327-B90A-6D1A3E1F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컴포넌트 다이어그램의 단계별 모델링 </a:t>
            </a:r>
            <a:r>
              <a:rPr lang="en-US" altLang="ko-KR" dirty="0"/>
              <a:t>: </a:t>
            </a:r>
            <a:r>
              <a:rPr lang="ko-KR" altLang="en-US" dirty="0"/>
              <a:t>재고 조회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D0894-5064-430F-8612-EC420DBAE1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8"/>
            <a:ext cx="8963994" cy="6081695"/>
          </a:xfrm>
        </p:spPr>
        <p:txBody>
          <a:bodyPr/>
          <a:lstStyle/>
          <a:p>
            <a:r>
              <a:rPr lang="ko-KR" altLang="en-US" dirty="0"/>
              <a:t>클래스 기반의 컴포넌트 다이어그램 생성</a:t>
            </a:r>
            <a:endParaRPr lang="en-US" altLang="ko-KR" dirty="0"/>
          </a:p>
          <a:p>
            <a:pPr lvl="2"/>
            <a:r>
              <a:rPr lang="ko-KR" altLang="en-US" dirty="0"/>
              <a:t>단일 클래스로 구성되는 컴포넌트도 있음</a:t>
            </a:r>
            <a:endParaRPr lang="en-US" altLang="ko-KR" dirty="0"/>
          </a:p>
          <a:p>
            <a:pPr lvl="3"/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실행 파일</a:t>
            </a:r>
            <a:r>
              <a:rPr lang="en-US" altLang="ko-KR" dirty="0"/>
              <a:t>, </a:t>
            </a:r>
            <a:r>
              <a:rPr lang="ko-KR" altLang="en-US" dirty="0"/>
              <a:t>라이브러리</a:t>
            </a:r>
            <a:r>
              <a:rPr lang="en-US" altLang="ko-KR" dirty="0"/>
              <a:t>, </a:t>
            </a:r>
            <a:r>
              <a:rPr lang="ko-KR" altLang="en-US" dirty="0"/>
              <a:t>테이블</a:t>
            </a:r>
            <a:r>
              <a:rPr lang="en-US" altLang="ko-KR" dirty="0"/>
              <a:t>, </a:t>
            </a:r>
            <a:r>
              <a:rPr lang="ko-KR" altLang="en-US" dirty="0"/>
              <a:t>문서 등</a:t>
            </a:r>
            <a:endParaRPr lang="en-US" altLang="ko-KR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CE2F927-0261-4B3A-9C24-040563198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40" y="2276872"/>
            <a:ext cx="5470319" cy="413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59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94C0E-F279-4327-B90A-6D1A3E1F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컴포넌트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D0894-5064-430F-8612-EC420DBAE1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8"/>
            <a:ext cx="8963994" cy="6081695"/>
          </a:xfrm>
        </p:spPr>
        <p:txBody>
          <a:bodyPr/>
          <a:lstStyle/>
          <a:p>
            <a:r>
              <a:rPr lang="ko-KR" altLang="en-US" dirty="0"/>
              <a:t>축구 경기</a:t>
            </a:r>
            <a:endParaRPr lang="en-US" altLang="ko-KR" dirty="0"/>
          </a:p>
          <a:p>
            <a:pPr lvl="2"/>
            <a:r>
              <a:rPr lang="ko-KR" altLang="en-US" dirty="0"/>
              <a:t>컴포넌트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player, referee</a:t>
            </a:r>
          </a:p>
          <a:p>
            <a:pPr lvl="2"/>
            <a:r>
              <a:rPr lang="ko-KR" altLang="en-US" dirty="0"/>
              <a:t>인터페이스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game, position</a:t>
            </a:r>
          </a:p>
        </p:txBody>
      </p:sp>
      <p:pic>
        <p:nvPicPr>
          <p:cNvPr id="6" name="그림 5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E9A27A4B-0407-4E54-9C0A-14BFE5F42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496" y="2204864"/>
            <a:ext cx="5961093" cy="366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75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94C0E-F279-4327-B90A-6D1A3E1F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컴포넌트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D0894-5064-430F-8612-EC420DBAE1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8"/>
            <a:ext cx="8963994" cy="6081695"/>
          </a:xfrm>
        </p:spPr>
        <p:txBody>
          <a:bodyPr/>
          <a:lstStyle/>
          <a:p>
            <a:r>
              <a:rPr lang="ko-KR" altLang="en-US" dirty="0"/>
              <a:t>텔레비전 채널 선택</a:t>
            </a:r>
          </a:p>
          <a:p>
            <a:pPr lvl="2"/>
            <a:r>
              <a:rPr lang="ko-KR" altLang="en-US" dirty="0"/>
              <a:t>컴포넌트</a:t>
            </a:r>
            <a:r>
              <a:rPr lang="en-US" altLang="ko-KR" dirty="0"/>
              <a:t>:</a:t>
            </a:r>
            <a:r>
              <a:rPr lang="ko-KR" altLang="en-US" dirty="0"/>
              <a:t> 텔레비전</a:t>
            </a:r>
            <a:r>
              <a:rPr lang="en-US" altLang="ko-KR" dirty="0"/>
              <a:t>, </a:t>
            </a:r>
            <a:r>
              <a:rPr lang="ko-KR" altLang="en-US" dirty="0" err="1"/>
              <a:t>리모콘</a:t>
            </a:r>
            <a:endParaRPr lang="en-US" altLang="ko-KR" dirty="0"/>
          </a:p>
          <a:p>
            <a:pPr lvl="2"/>
            <a:r>
              <a:rPr lang="ko-KR" altLang="en-US" dirty="0"/>
              <a:t>인터페이스</a:t>
            </a:r>
            <a:r>
              <a:rPr lang="en-US" altLang="ko-KR" dirty="0"/>
              <a:t>:</a:t>
            </a:r>
            <a:r>
              <a:rPr lang="ko-KR" altLang="en-US" dirty="0"/>
              <a:t> 채널 선택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4C4F27-2BD6-4C0E-9CCC-57BBE5853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36" y="2672675"/>
            <a:ext cx="6902213" cy="151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48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94C0E-F279-4327-B90A-6D1A3E1F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컴포넌트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D0894-5064-430F-8612-EC420DBAE1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8"/>
            <a:ext cx="8963994" cy="6081695"/>
          </a:xfrm>
        </p:spPr>
        <p:txBody>
          <a:bodyPr/>
          <a:lstStyle/>
          <a:p>
            <a:r>
              <a:rPr lang="ko-KR" altLang="en-US" dirty="0"/>
              <a:t>상품 관리</a:t>
            </a:r>
          </a:p>
          <a:p>
            <a:pPr lvl="2"/>
            <a:r>
              <a:rPr lang="ko-KR" altLang="en-US" dirty="0"/>
              <a:t>컴포넌트</a:t>
            </a:r>
            <a:r>
              <a:rPr lang="en-US" altLang="ko-KR" dirty="0"/>
              <a:t>:</a:t>
            </a:r>
            <a:r>
              <a:rPr lang="ko-KR" altLang="en-US" dirty="0"/>
              <a:t>  고객</a:t>
            </a:r>
            <a:r>
              <a:rPr lang="en-US" altLang="ko-KR" dirty="0"/>
              <a:t>, </a:t>
            </a:r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결과</a:t>
            </a:r>
            <a:endParaRPr lang="en-US" altLang="ko-KR" dirty="0"/>
          </a:p>
          <a:p>
            <a:pPr lvl="2"/>
            <a:r>
              <a:rPr lang="ko-KR" altLang="en-US" dirty="0"/>
              <a:t>인터페이스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Account, </a:t>
            </a:r>
            <a:r>
              <a:rPr lang="en-US" altLang="ko-KR" dirty="0" err="1"/>
              <a:t>OrderEntry</a:t>
            </a:r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358AB3B-4CFC-4658-86EA-6D7B4BDBD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96" y="1988840"/>
            <a:ext cx="6444208" cy="472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컴포넌트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270250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94C0E-F279-4327-B90A-6D1A3E1F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컴포넌트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D0894-5064-430F-8612-EC420DBAE1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8"/>
            <a:ext cx="8963994" cy="6081695"/>
          </a:xfrm>
        </p:spPr>
        <p:txBody>
          <a:bodyPr/>
          <a:lstStyle/>
          <a:p>
            <a:r>
              <a:rPr lang="ko-KR" altLang="en-US" dirty="0"/>
              <a:t>서버와 데이터베이스</a:t>
            </a:r>
            <a:endParaRPr lang="en-US" altLang="ko-KR" dirty="0"/>
          </a:p>
          <a:p>
            <a:pPr lvl="2"/>
            <a:r>
              <a:rPr lang="ko-KR" altLang="en-US" dirty="0"/>
              <a:t>컴포넌트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Server, Database</a:t>
            </a:r>
          </a:p>
          <a:p>
            <a:pPr lvl="2"/>
            <a:r>
              <a:rPr lang="ko-KR" altLang="en-US" dirty="0"/>
              <a:t>인터페이스</a:t>
            </a:r>
            <a:r>
              <a:rPr lang="en-US" altLang="ko-KR" dirty="0"/>
              <a:t>:</a:t>
            </a:r>
            <a:r>
              <a:rPr lang="ko-KR" altLang="en-US" dirty="0"/>
              <a:t> 관리자 화면</a:t>
            </a:r>
            <a:endParaRPr lang="en-US" altLang="ko-KR" dirty="0"/>
          </a:p>
        </p:txBody>
      </p:sp>
      <p:pic>
        <p:nvPicPr>
          <p:cNvPr id="8" name="그림 7" descr="조류이(가) 표시된 사진&#10;&#10;자동 생성된 설명">
            <a:extLst>
              <a:ext uri="{FF2B5EF4-FFF2-40B4-BE49-F238E27FC236}">
                <a16:creationId xmlns:a16="http://schemas.microsoft.com/office/drawing/2014/main" id="{B0687E10-85AD-41AC-B25B-40FAEEB42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98" y="2204864"/>
            <a:ext cx="6660604" cy="338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17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94C0E-F279-4327-B90A-6D1A3E1F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컴포넌트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D0894-5064-430F-8612-EC420DBAE1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8"/>
            <a:ext cx="8963994" cy="6081695"/>
          </a:xfrm>
        </p:spPr>
        <p:txBody>
          <a:bodyPr/>
          <a:lstStyle/>
          <a:p>
            <a:r>
              <a:rPr lang="ko-KR" altLang="en-US" dirty="0"/>
              <a:t>회계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계산이 이루어지면 계산에 대한 메시지가 시스템을 통해 서버로 이동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서버에서는 처리자의 내용과 회계사 간의 내용이 처리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처리된 내용은 회계 시스템에 입력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판매가 이루어지며 해당 판매 메시지가 판매 서버로 전송되고 해당 서버에서 거래가 완료</a:t>
            </a:r>
            <a:br>
              <a:rPr lang="en-US" altLang="ko-KR" dirty="0"/>
            </a:br>
            <a:r>
              <a:rPr lang="ko-KR" altLang="en-US" dirty="0"/>
              <a:t>회계사가 해당 거래를 처리하고 회계 시스템의 컴포넌트로 내용이 </a:t>
            </a:r>
            <a:r>
              <a:rPr lang="ko-KR" altLang="en-US" dirty="0" err="1"/>
              <a:t>넘어감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C25FB93-D723-4BB6-8B25-B5A8D679F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963" y="2950280"/>
            <a:ext cx="6012160" cy="318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57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94C0E-F279-4327-B90A-6D1A3E1F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컴포넌트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D0894-5064-430F-8612-EC420DBAE1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8"/>
            <a:ext cx="8963994" cy="6081695"/>
          </a:xfrm>
        </p:spPr>
        <p:txBody>
          <a:bodyPr/>
          <a:lstStyle/>
          <a:p>
            <a:r>
              <a:rPr lang="ko-KR" altLang="en-US" dirty="0"/>
              <a:t>예약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사용자가 </a:t>
            </a:r>
            <a:r>
              <a:rPr lang="en-US" altLang="ko-KR" dirty="0"/>
              <a:t>GUI</a:t>
            </a:r>
            <a:r>
              <a:rPr lang="ko-KR" altLang="en-US" dirty="0"/>
              <a:t>를 통해 값을 입력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업데이트된 계획을 예약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일정을 예약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B3670C43-04E1-4631-84D5-678917C42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7" y="2276872"/>
            <a:ext cx="5940152" cy="413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06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94C0E-F279-4327-B90A-6D1A3E1F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컴포넌트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D0894-5064-430F-8612-EC420DBAE1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8"/>
            <a:ext cx="8963994" cy="6081695"/>
          </a:xfrm>
        </p:spPr>
        <p:txBody>
          <a:bodyPr/>
          <a:lstStyle/>
          <a:p>
            <a:r>
              <a:rPr lang="ko-KR" altLang="en-US" dirty="0"/>
              <a:t>도서 관리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대출자 웹을 통해 도서 대출을 관리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도서관 웹을 통해 도서 주문을 관리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대출자 웹</a:t>
            </a:r>
            <a:r>
              <a:rPr lang="en-US" altLang="ko-KR" dirty="0"/>
              <a:t>, </a:t>
            </a:r>
            <a:r>
              <a:rPr lang="ko-KR" altLang="en-US" dirty="0"/>
              <a:t>도서관 웹 출판 관리를 통해 게시판을 관리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공통적으로 컴포넌트를 관리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AB8E498-B872-4DB3-AB15-07F787CCD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904" y="2610781"/>
            <a:ext cx="6316191" cy="348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12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2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주요 내용</a:t>
            </a:r>
            <a:endParaRPr lang="en-US" altLang="ko-KR" dirty="0"/>
          </a:p>
          <a:p>
            <a:pPr lvl="1"/>
            <a:r>
              <a:rPr lang="en-US" altLang="ko-KR" dirty="0"/>
              <a:t>01 </a:t>
            </a:r>
            <a:r>
              <a:rPr lang="ko-KR" altLang="en-US" dirty="0"/>
              <a:t>컴포넌트의 정의와 컴포넌트 다이어그램의 표현 </a:t>
            </a:r>
            <a:endParaRPr lang="en-US" altLang="ko-KR" dirty="0"/>
          </a:p>
          <a:p>
            <a:pPr lvl="1"/>
            <a:r>
              <a:rPr lang="en-US" altLang="ko-KR" dirty="0"/>
              <a:t>02 </a:t>
            </a:r>
            <a:r>
              <a:rPr lang="ko-KR" altLang="en-US" dirty="0"/>
              <a:t>컴포넌트 다이어그램의 단계별 모델링 </a:t>
            </a:r>
            <a:r>
              <a:rPr lang="en-US" altLang="ko-KR" dirty="0"/>
              <a:t>: </a:t>
            </a:r>
            <a:r>
              <a:rPr lang="ko-KR" altLang="en-US" dirty="0"/>
              <a:t>재고 조회 </a:t>
            </a:r>
            <a:endParaRPr lang="en-US" altLang="ko-KR" dirty="0"/>
          </a:p>
          <a:p>
            <a:pPr lvl="1"/>
            <a:r>
              <a:rPr lang="en-US" altLang="ko-KR" dirty="0"/>
              <a:t>03 </a:t>
            </a:r>
            <a:r>
              <a:rPr lang="ko-KR" altLang="en-US" dirty="0"/>
              <a:t>컴포넌트 다이어그램 모델링 연습</a:t>
            </a:r>
          </a:p>
          <a:p>
            <a:r>
              <a:rPr lang="ko-KR" altLang="en-US" dirty="0"/>
              <a:t>학습목표</a:t>
            </a:r>
            <a:endParaRPr lang="en-US" altLang="ko-KR" dirty="0"/>
          </a:p>
          <a:p>
            <a:pPr lvl="1"/>
            <a:r>
              <a:rPr lang="ko-KR" altLang="en-US" dirty="0"/>
              <a:t>컴포넌트의 개념을 이해한다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컴포넌트 간 관계를 학습한다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다양한 예제를 통해 컴포넌트 다이어그램을 모델링하는 연습을 해본다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93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94C0E-F279-4327-B90A-6D1A3E1F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컴포넌트의 정의와 컴포넌트 다이어그램의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D0894-5064-430F-8612-EC420DBAE1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r>
              <a:rPr lang="ko-KR" altLang="en-US" dirty="0"/>
              <a:t>컴포넌트 개념</a:t>
            </a:r>
            <a:endParaRPr lang="en-US" altLang="ko-KR" dirty="0"/>
          </a:p>
          <a:p>
            <a:pPr lvl="2"/>
            <a:r>
              <a:rPr lang="en-US" altLang="ko-KR" dirty="0"/>
              <a:t>UML</a:t>
            </a:r>
            <a:r>
              <a:rPr lang="ko-KR" altLang="en-US" dirty="0"/>
              <a:t>에서의 컴포넌트</a:t>
            </a:r>
            <a:endParaRPr lang="en-US" altLang="ko-KR" dirty="0"/>
          </a:p>
          <a:p>
            <a:pPr lvl="3"/>
            <a:r>
              <a:rPr lang="ko-KR" altLang="en-US" dirty="0"/>
              <a:t>가상의 모델을 실제로 구현하여 나타내는 요소</a:t>
            </a:r>
            <a:endParaRPr lang="en-US" altLang="ko-KR" dirty="0"/>
          </a:p>
          <a:p>
            <a:pPr lvl="3"/>
            <a:r>
              <a:rPr lang="ko-KR" altLang="en-US" dirty="0"/>
              <a:t>객체 지향의 원리에 따라 기능과 관련 데이터를 하나의 단위로 처리</a:t>
            </a:r>
            <a:endParaRPr lang="en-US" altLang="ko-KR" dirty="0"/>
          </a:p>
          <a:p>
            <a:pPr lvl="2"/>
            <a:r>
              <a:rPr lang="en-US" altLang="ko-KR" dirty="0"/>
              <a:t>CBD</a:t>
            </a:r>
            <a:r>
              <a:rPr lang="ko-KR" altLang="en-US" dirty="0"/>
              <a:t>관점의 컴포넌트</a:t>
            </a:r>
            <a:endParaRPr lang="en-US" altLang="ko-KR" dirty="0"/>
          </a:p>
          <a:p>
            <a:pPr lvl="3"/>
            <a:r>
              <a:rPr lang="ko-KR" altLang="en-US" dirty="0"/>
              <a:t>인터페이스에 의해 기능이 정의된</a:t>
            </a:r>
            <a:r>
              <a:rPr lang="en-US" altLang="ko-KR" dirty="0"/>
              <a:t>, </a:t>
            </a:r>
            <a:r>
              <a:rPr lang="ko-KR" altLang="en-US" dirty="0"/>
              <a:t>독립적으로 개발</a:t>
            </a:r>
            <a:r>
              <a:rPr lang="en-US" altLang="ko-KR" dirty="0"/>
              <a:t>·</a:t>
            </a:r>
            <a:r>
              <a:rPr lang="ko-KR" altLang="en-US" dirty="0"/>
              <a:t>배포</a:t>
            </a:r>
            <a:r>
              <a:rPr lang="en-US" altLang="ko-KR" dirty="0"/>
              <a:t>·</a:t>
            </a:r>
            <a:r>
              <a:rPr lang="ko-KR" altLang="en-US" dirty="0"/>
              <a:t>조립이 가능한 시스템의 구성 단위</a:t>
            </a:r>
            <a:endParaRPr lang="en-US" altLang="ko-KR" dirty="0"/>
          </a:p>
          <a:p>
            <a:pPr lvl="3"/>
            <a:r>
              <a:rPr lang="en-US" altLang="ko-KR" dirty="0"/>
              <a:t>J2EE </a:t>
            </a:r>
            <a:r>
              <a:rPr lang="ko-KR" altLang="en-US" dirty="0"/>
              <a:t>플랫폼의 </a:t>
            </a:r>
            <a:r>
              <a:rPr lang="en-US" altLang="ko-KR" dirty="0"/>
              <a:t>JAR </a:t>
            </a:r>
            <a:r>
              <a:rPr lang="ko-KR" altLang="en-US" dirty="0"/>
              <a:t>파일과 닷넷 플랫폼의 </a:t>
            </a:r>
            <a:r>
              <a:rPr lang="en-US" altLang="ko-KR" dirty="0"/>
              <a:t>DLL </a:t>
            </a:r>
            <a:r>
              <a:rPr lang="ko-KR" altLang="en-US" dirty="0"/>
              <a:t>파일 등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A48B437-D2A1-464A-BB82-1D23595C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140968"/>
            <a:ext cx="4320480" cy="207861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19835DD-F643-4DCD-A27F-9FDD89E07B55}"/>
              </a:ext>
            </a:extLst>
          </p:cNvPr>
          <p:cNvGrpSpPr/>
          <p:nvPr/>
        </p:nvGrpSpPr>
        <p:grpSpPr>
          <a:xfrm>
            <a:off x="5148064" y="2772662"/>
            <a:ext cx="3274144" cy="4085338"/>
            <a:chOff x="5652120" y="2637351"/>
            <a:chExt cx="3168352" cy="4063209"/>
          </a:xfrm>
        </p:grpSpPr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F33C7A77-5275-4524-AF1D-5166BCECF1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394" r="30674" b="-692"/>
            <a:stretch/>
          </p:blipFill>
          <p:spPr>
            <a:xfrm>
              <a:off x="5652120" y="6484536"/>
              <a:ext cx="2196480" cy="216024"/>
            </a:xfrm>
            <a:prstGeom prst="rect">
              <a:avLst/>
            </a:prstGeom>
          </p:spPr>
        </p:pic>
        <p:pic>
          <p:nvPicPr>
            <p:cNvPr id="8" name="그림 7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2A69F5D6-920E-44B7-A1CD-87B34CDCEC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836"/>
            <a:stretch/>
          </p:blipFill>
          <p:spPr>
            <a:xfrm>
              <a:off x="5652120" y="2637351"/>
              <a:ext cx="3168352" cy="38382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630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94C0E-F279-4327-B90A-6D1A3E1F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컴포넌트의 정의와 컴포넌트 다이어그램의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D0894-5064-430F-8612-EC420DBAE1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8"/>
            <a:ext cx="8963994" cy="6081695"/>
          </a:xfrm>
        </p:spPr>
        <p:txBody>
          <a:bodyPr/>
          <a:lstStyle/>
          <a:p>
            <a:r>
              <a:rPr lang="ko-KR" altLang="en-US" dirty="0"/>
              <a:t>컴포넌트 개념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lvl="2"/>
            <a:r>
              <a:rPr lang="en-US" altLang="ko-KR" dirty="0"/>
              <a:t>UML</a:t>
            </a:r>
            <a:r>
              <a:rPr lang="ko-KR" altLang="en-US" dirty="0"/>
              <a:t>에서의 컴포넌트</a:t>
            </a:r>
            <a:endParaRPr lang="en-US" altLang="ko-KR" dirty="0"/>
          </a:p>
          <a:p>
            <a:pPr lvl="3"/>
            <a:r>
              <a:rPr lang="ko-KR" altLang="en-US" dirty="0"/>
              <a:t> 클래스 파일</a:t>
            </a:r>
            <a:r>
              <a:rPr lang="en-US" altLang="ko-KR" dirty="0"/>
              <a:t>(</a:t>
            </a:r>
            <a:r>
              <a:rPr lang="en-US" altLang="ko-KR" dirty="0" err="1"/>
              <a:t>play.class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ko-KR" altLang="en-US" dirty="0" err="1"/>
              <a:t>서블릿</a:t>
            </a:r>
            <a:r>
              <a:rPr lang="ko-KR" altLang="en-US" dirty="0"/>
              <a:t> 소스 </a:t>
            </a:r>
            <a:r>
              <a:rPr lang="en-US" altLang="ko-KR" dirty="0"/>
              <a:t>(play.java), music_player.exe 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/>
            <a:r>
              <a:rPr lang="en-US" altLang="ko-KR" dirty="0"/>
              <a:t>CBD</a:t>
            </a:r>
            <a:r>
              <a:rPr lang="ko-KR" altLang="en-US" dirty="0"/>
              <a:t>관점의 컴포넌트</a:t>
            </a:r>
            <a:endParaRPr lang="en-US" altLang="ko-KR" dirty="0"/>
          </a:p>
          <a:p>
            <a:pPr lvl="3"/>
            <a:r>
              <a:rPr lang="en-US" altLang="ko-KR" dirty="0"/>
              <a:t>music_player.exe</a:t>
            </a:r>
          </a:p>
          <a:p>
            <a:pPr lvl="2"/>
            <a:r>
              <a:rPr lang="ko-KR" altLang="en-US" dirty="0"/>
              <a:t>컴포넌트 다이어그램은 </a:t>
            </a:r>
            <a:r>
              <a:rPr lang="en-US" altLang="ko-KR" dirty="0"/>
              <a:t>&lt;&lt;component&gt;&gt;</a:t>
            </a:r>
            <a:r>
              <a:rPr lang="ko-KR" altLang="en-US" dirty="0"/>
              <a:t>로 표시</a:t>
            </a:r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6EAF8F73-02EE-40B3-BE48-5C822BC37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556792"/>
            <a:ext cx="5328592" cy="264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6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94C0E-F279-4327-B90A-6D1A3E1F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컴포넌트의 정의와 컴포넌트 다이어그램의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D0894-5064-430F-8612-EC420DBAE1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8"/>
            <a:ext cx="8963994" cy="6081695"/>
          </a:xfrm>
        </p:spPr>
        <p:txBody>
          <a:bodyPr/>
          <a:lstStyle/>
          <a:p>
            <a:r>
              <a:rPr lang="ko-KR" altLang="en-US" dirty="0"/>
              <a:t>컴포넌트 다이어그램의 표현</a:t>
            </a:r>
            <a:endParaRPr lang="en-US" altLang="ko-KR" dirty="0"/>
          </a:p>
          <a:p>
            <a:pPr lvl="1"/>
            <a:r>
              <a:rPr lang="ko-KR" altLang="en-US" dirty="0"/>
              <a:t>컴포넌트 </a:t>
            </a:r>
            <a:endParaRPr lang="en-US" altLang="ko-KR" dirty="0"/>
          </a:p>
          <a:p>
            <a:pPr lvl="2"/>
            <a:r>
              <a:rPr lang="ko-KR" altLang="en-US" dirty="0"/>
              <a:t>탭이 달린 직사각형으로 표현</a:t>
            </a:r>
            <a:endParaRPr lang="en-US" altLang="ko-KR" dirty="0"/>
          </a:p>
          <a:p>
            <a:pPr lvl="2"/>
            <a:r>
              <a:rPr lang="ko-KR" altLang="en-US" dirty="0"/>
              <a:t>모든 컴포넌트에는 반드시 이름이 필요</a:t>
            </a:r>
            <a:endParaRPr lang="en-US" altLang="ko-KR" dirty="0"/>
          </a:p>
          <a:p>
            <a:pPr lvl="4"/>
            <a:endParaRPr lang="en-US" altLang="ko-KR" sz="600" dirty="0"/>
          </a:p>
          <a:p>
            <a:pPr lvl="2"/>
            <a:r>
              <a:rPr lang="ko-KR" altLang="en-US" dirty="0"/>
              <a:t>컴포넌트가 패키지에 포함될 경우</a:t>
            </a:r>
            <a:endParaRPr lang="en-US" altLang="ko-KR" dirty="0"/>
          </a:p>
          <a:p>
            <a:pPr lvl="3"/>
            <a:r>
              <a:rPr lang="ko-KR" altLang="en-US" dirty="0"/>
              <a:t>컴포넌트 이름 앞에 패키지 이름을 붙일 수 있음</a:t>
            </a:r>
            <a:endParaRPr lang="en-US" altLang="ko-KR" dirty="0"/>
          </a:p>
          <a:p>
            <a:pPr lvl="3"/>
            <a:r>
              <a:rPr lang="ko-KR" altLang="en-US" dirty="0"/>
              <a:t>클래스처럼 컴포넌트에 꼬리표 값을 달아줄 수 있음 </a:t>
            </a:r>
            <a:endParaRPr lang="en-US" altLang="ko-KR" dirty="0"/>
          </a:p>
          <a:p>
            <a:pPr lvl="3"/>
            <a:r>
              <a:rPr lang="ko-KR" altLang="en-US" dirty="0"/>
              <a:t>컴포넌트 내부의 동작을 보여줄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F1007E6-711E-41A9-B498-02EE91A7B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28" y="3783871"/>
            <a:ext cx="7668344" cy="129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9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94C0E-F279-4327-B90A-6D1A3E1F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컴포넌트의 정의와 컴포넌트 다이어그램의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D0894-5064-430F-8612-EC420DBAE1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8"/>
            <a:ext cx="8963994" cy="6081695"/>
          </a:xfrm>
        </p:spPr>
        <p:txBody>
          <a:bodyPr/>
          <a:lstStyle/>
          <a:p>
            <a:r>
              <a:rPr lang="ko-KR" altLang="en-US" dirty="0"/>
              <a:t>컴포넌트 다이어그램의 표현</a:t>
            </a:r>
            <a:endParaRPr lang="en-US" altLang="ko-KR" dirty="0"/>
          </a:p>
          <a:p>
            <a:pPr lvl="1"/>
            <a:r>
              <a:rPr lang="ko-KR" altLang="en-US" dirty="0"/>
              <a:t>인터페이스 </a:t>
            </a:r>
            <a:endParaRPr lang="en-US" altLang="ko-KR" dirty="0"/>
          </a:p>
          <a:p>
            <a:pPr lvl="2"/>
            <a:r>
              <a:rPr lang="ko-KR" altLang="en-US" dirty="0"/>
              <a:t>두가지 방법으로 표기</a:t>
            </a:r>
            <a:endParaRPr lang="en-US" altLang="ko-KR" dirty="0"/>
          </a:p>
          <a:p>
            <a:pPr lvl="3"/>
            <a:r>
              <a:rPr lang="ko-KR" altLang="en-US" dirty="0"/>
              <a:t>컴포넌트와 인터페이스의 의존 관계로 표현</a:t>
            </a:r>
            <a:endParaRPr lang="en-US" altLang="ko-KR" dirty="0"/>
          </a:p>
          <a:p>
            <a:pPr lvl="3"/>
            <a:r>
              <a:rPr lang="ko-KR" altLang="en-US" dirty="0"/>
              <a:t>실제로 동작하는 컴포넌트에 인터페이스를 적용하여 표현 </a:t>
            </a:r>
            <a:r>
              <a:rPr lang="en-US" altLang="ko-KR" dirty="0"/>
              <a:t>(</a:t>
            </a:r>
            <a:r>
              <a:rPr lang="ko-KR" altLang="en-US" dirty="0"/>
              <a:t>인터페이스 실체화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</p:txBody>
      </p:sp>
      <p:pic>
        <p:nvPicPr>
          <p:cNvPr id="6" name="그림 5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A088C15D-A6C6-4157-8AC3-E59A7385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086823"/>
            <a:ext cx="3024336" cy="2277361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399B1765-95C5-4F09-BACC-A42B8A2BD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134724"/>
            <a:ext cx="4752528" cy="215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6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94C0E-F279-4327-B90A-6D1A3E1F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컴포넌트의 정의와 컴포넌트 다이어그램의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D0894-5064-430F-8612-EC420DBAE1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8"/>
            <a:ext cx="8963994" cy="6081695"/>
          </a:xfrm>
        </p:spPr>
        <p:txBody>
          <a:bodyPr/>
          <a:lstStyle/>
          <a:p>
            <a:r>
              <a:rPr lang="ko-KR" altLang="en-US" dirty="0"/>
              <a:t>컴포넌트 다이어그램의 표현</a:t>
            </a:r>
            <a:endParaRPr lang="en-US" altLang="ko-KR" dirty="0"/>
          </a:p>
          <a:p>
            <a:pPr lvl="1"/>
            <a:r>
              <a:rPr lang="ko-KR" altLang="en-US" dirty="0"/>
              <a:t>의존 관계</a:t>
            </a:r>
            <a:endParaRPr lang="en-US" altLang="ko-KR" dirty="0"/>
          </a:p>
          <a:p>
            <a:pPr lvl="2"/>
            <a:r>
              <a:rPr lang="ko-KR" altLang="en-US" dirty="0"/>
              <a:t>한 컴포넌트에 어떤 변경이 발생했을 때 그 변경으로 인해 다른 컴포넌트도 </a:t>
            </a:r>
            <a:r>
              <a:rPr lang="ko-KR" altLang="en-US" dirty="0" err="1"/>
              <a:t>영향받음을</a:t>
            </a:r>
            <a:r>
              <a:rPr lang="ko-KR" altLang="en-US" dirty="0"/>
              <a:t> 의미</a:t>
            </a:r>
            <a:endParaRPr lang="en-US" altLang="ko-KR" dirty="0"/>
          </a:p>
          <a:p>
            <a:pPr lvl="2"/>
            <a:r>
              <a:rPr lang="ko-KR" altLang="en-US" dirty="0"/>
              <a:t>한 컴포넌트에 변경이 발생한 경우</a:t>
            </a:r>
            <a:r>
              <a:rPr lang="en-US" altLang="ko-KR" dirty="0"/>
              <a:t>, </a:t>
            </a:r>
            <a:r>
              <a:rPr lang="ko-KR" altLang="en-US" dirty="0"/>
              <a:t>그 변경의 범위를 추적해서 파악하고 싶을 때 매우 유용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3DC8D3-A8BB-4199-B0A1-9E10B3FE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615711"/>
            <a:ext cx="4928741" cy="972441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60596745-20CE-4442-84DD-7E0955771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786222"/>
            <a:ext cx="3896786" cy="18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9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94C0E-F279-4327-B90A-6D1A3E1F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컴포넌트의 정의와 컴포넌트 다이어그램의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D0894-5064-430F-8612-EC420DBAE1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8"/>
            <a:ext cx="8963994" cy="6081695"/>
          </a:xfrm>
        </p:spPr>
        <p:txBody>
          <a:bodyPr/>
          <a:lstStyle/>
          <a:p>
            <a:r>
              <a:rPr lang="ko-KR" altLang="en-US" dirty="0"/>
              <a:t>컴포넌트와 클래스</a:t>
            </a:r>
            <a:endParaRPr lang="en-US" altLang="ko-KR" dirty="0"/>
          </a:p>
          <a:p>
            <a:pPr lvl="2"/>
            <a:r>
              <a:rPr lang="ko-KR" altLang="en-US" dirty="0"/>
              <a:t>컴포넌트와 클래스의 공통점</a:t>
            </a:r>
            <a:endParaRPr lang="en-US" altLang="ko-KR" dirty="0"/>
          </a:p>
          <a:p>
            <a:pPr lvl="3"/>
            <a:r>
              <a:rPr lang="ko-KR" altLang="en-US" dirty="0"/>
              <a:t>둘 다 이름이 있고 정해진 인터페이스를 실현할 수 있음</a:t>
            </a:r>
            <a:endParaRPr lang="en-US" altLang="ko-KR" dirty="0"/>
          </a:p>
          <a:p>
            <a:pPr lvl="3"/>
            <a:r>
              <a:rPr lang="ko-KR" altLang="en-US" dirty="0"/>
              <a:t>의존성이 있고 일반화가 가능</a:t>
            </a:r>
            <a:endParaRPr lang="en-US" altLang="ko-KR" dirty="0"/>
          </a:p>
          <a:p>
            <a:pPr lvl="3"/>
            <a:r>
              <a:rPr lang="ko-KR" altLang="en-US" dirty="0"/>
              <a:t>연관 관계와 교류에 참여할 수 있고 중첩이 가능하며 인스턴스를 가질 수 있음</a:t>
            </a:r>
            <a:endParaRPr lang="en-US" altLang="ko-KR" dirty="0"/>
          </a:p>
          <a:p>
            <a:pPr lvl="4"/>
            <a:endParaRPr lang="en-US" altLang="ko-KR" sz="700" dirty="0"/>
          </a:p>
          <a:p>
            <a:pPr lvl="2"/>
            <a:r>
              <a:rPr lang="ko-KR" altLang="en-US" dirty="0"/>
              <a:t>컴포넌트와 클래스의 차이점</a:t>
            </a:r>
            <a:endParaRPr lang="en-US" altLang="ko-KR" dirty="0"/>
          </a:p>
          <a:p>
            <a:pPr lvl="3"/>
            <a:r>
              <a:rPr lang="ko-KR" altLang="en-US" dirty="0"/>
              <a:t>클래스는 논리적인 추상화이지만 컴포넌트는 물리적인 요소</a:t>
            </a:r>
          </a:p>
          <a:p>
            <a:pPr lvl="3"/>
            <a:r>
              <a:rPr lang="ko-KR" altLang="en-US" dirty="0"/>
              <a:t>컴포넌트는 클래스나 통신과 같은 서로 다른 논리적 요소들을 물리적으로 </a:t>
            </a:r>
            <a:r>
              <a:rPr lang="ko-KR" altLang="en-US" dirty="0" err="1"/>
              <a:t>패키지화한</a:t>
            </a:r>
            <a:r>
              <a:rPr lang="ko-KR" altLang="en-US" dirty="0"/>
              <a:t> 것</a:t>
            </a:r>
            <a:endParaRPr lang="en-US" altLang="ko-KR" dirty="0"/>
          </a:p>
          <a:p>
            <a:pPr lvl="3"/>
            <a:r>
              <a:rPr lang="ko-KR" altLang="en-US" dirty="0"/>
              <a:t>클래스는 속성과 오퍼레이션을 직접 가질 수 있지만</a:t>
            </a:r>
            <a:r>
              <a:rPr lang="en-US" altLang="ko-KR" dirty="0"/>
              <a:t>, </a:t>
            </a:r>
            <a:r>
              <a:rPr lang="ko-KR" altLang="en-US" dirty="0"/>
              <a:t>컴포넌트는 자신의 인터페이스를 통해 접근할 수 있는 </a:t>
            </a:r>
            <a:br>
              <a:rPr lang="en-US" altLang="ko-KR" dirty="0"/>
            </a:br>
            <a:r>
              <a:rPr lang="ko-KR" altLang="en-US" dirty="0"/>
              <a:t>오퍼레이션들만 가질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3170D873-6C31-4658-9E06-2EC25B873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68" y="3933056"/>
            <a:ext cx="5743749" cy="261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716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2855</TotalTime>
  <Words>802</Words>
  <Application>Microsoft Office PowerPoint</Application>
  <PresentationFormat>화면 슬라이드 쇼(4:3)</PresentationFormat>
  <Paragraphs>197</Paragraphs>
  <Slides>24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Arial</vt:lpstr>
      <vt:lpstr>HY견고딕</vt:lpstr>
      <vt:lpstr>맑은 고딕</vt:lpstr>
      <vt:lpstr>Wingdings</vt:lpstr>
      <vt:lpstr>HY견명조</vt:lpstr>
      <vt:lpstr>HY헤드라인M</vt:lpstr>
      <vt:lpstr>2_Office 테마</vt:lpstr>
      <vt:lpstr>PowerPoint 프레젠테이션</vt:lpstr>
      <vt:lpstr>9장. 컴포넌트 다이어그램</vt:lpstr>
      <vt:lpstr>Contents</vt:lpstr>
      <vt:lpstr>1. 컴포넌트의 정의와 컴포넌트 다이어그램의 표현</vt:lpstr>
      <vt:lpstr>1. 컴포넌트의 정의와 컴포넌트 다이어그램의 표현</vt:lpstr>
      <vt:lpstr>1. 컴포넌트의 정의와 컴포넌트 다이어그램의 표현</vt:lpstr>
      <vt:lpstr>1. 컴포넌트의 정의와 컴포넌트 다이어그램의 표현</vt:lpstr>
      <vt:lpstr>1. 컴포넌트의 정의와 컴포넌트 다이어그램의 표현</vt:lpstr>
      <vt:lpstr>1. 컴포넌트의 정의와 컴포넌트 다이어그램의 표현</vt:lpstr>
      <vt:lpstr>2. 컴포넌트 다이어그램의 단계별 모델링 : 재고 조회</vt:lpstr>
      <vt:lpstr>2. 컴포넌트 다이어그램의 단계별 모델링 : 재고 조회</vt:lpstr>
      <vt:lpstr>2. 컴포넌트 다이어그램의 단계별 모델링 : 재고 조회</vt:lpstr>
      <vt:lpstr>2. 컴포넌트 다이어그램의 단계별 모델링 : 재고 조회</vt:lpstr>
      <vt:lpstr>2. 컴포넌트 다이어그램의 단계별 모델링 : 재고 조회</vt:lpstr>
      <vt:lpstr>2. 컴포넌트 다이어그램의 단계별 모델링 : 재고 조회</vt:lpstr>
      <vt:lpstr>2. 컴포넌트 다이어그램의 단계별 모델링 : 재고 조회</vt:lpstr>
      <vt:lpstr>3. 컴포넌트 다이어그램 모델링 연습</vt:lpstr>
      <vt:lpstr>3. 컴포넌트 다이어그램 모델링 연습</vt:lpstr>
      <vt:lpstr>3. 컴포넌트 다이어그램 모델링 연습</vt:lpstr>
      <vt:lpstr>3. 컴포넌트 다이어그램 모델링 연습</vt:lpstr>
      <vt:lpstr>3. 컴포넌트 다이어그램 모델링 연습</vt:lpstr>
      <vt:lpstr>3. 컴포넌트 다이어그램 모델링 연습</vt:lpstr>
      <vt:lpstr>3. 컴포넌트 다이어그램 모델링 연습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한빛아카데미(주)</dc:creator>
  <cp:lastModifiedBy>ㅇㅅㅇ</cp:lastModifiedBy>
  <cp:revision>338</cp:revision>
  <dcterms:created xsi:type="dcterms:W3CDTF">2006-10-05T04:04:58Z</dcterms:created>
  <dcterms:modified xsi:type="dcterms:W3CDTF">2020-02-14T03:51:40Z</dcterms:modified>
</cp:coreProperties>
</file>