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356" r:id="rId2"/>
    <p:sldId id="360" r:id="rId3"/>
    <p:sldId id="359" r:id="rId4"/>
    <p:sldId id="361" r:id="rId5"/>
    <p:sldId id="362" r:id="rId6"/>
    <p:sldId id="365" r:id="rId7"/>
    <p:sldId id="364" r:id="rId8"/>
    <p:sldId id="363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55" r:id="rId2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HY견고딕" panose="02030600000101010101" pitchFamily="18" charset="-127"/>
      <p:regular r:id="rId30"/>
    </p:embeddedFont>
    <p:embeddedFont>
      <p:font typeface="HY헤드라인M" panose="02030600000101010101" pitchFamily="18" charset="-127"/>
      <p:regular r:id="rId31"/>
    </p:embeddedFont>
    <p:embeddedFont>
      <p:font typeface="HY견명조" panose="0203060000010101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 autoAdjust="0"/>
    <p:restoredTop sz="94660"/>
  </p:normalViewPr>
  <p:slideViewPr>
    <p:cSldViewPr>
      <p:cViewPr varScale="1">
        <p:scale>
          <a:sx n="122" d="100"/>
          <a:sy n="122" d="100"/>
        </p:scale>
        <p:origin x="1877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912" y="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0E62-A92E-4A08-A69E-D98FED4D165B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534-E75E-48C1-A1F5-3CED2A4BD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/23</a:t>
            </a:r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xmlns="" id="{94CB9570-558A-43E6-A283-1C9B7301DC23}"/>
              </a:ext>
            </a:extLst>
          </p:cNvPr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0F975F-69CF-4BAF-AD51-5757194DD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107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CA3E5D27-19AB-4902-B38F-F3AE005C68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119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7E10BEF6-00AE-405F-98FA-14D86B7B9EF2}"/>
              </a:ext>
            </a:extLst>
          </p:cNvPr>
          <p:cNvSpPr txBox="1"/>
          <p:nvPr userDrawn="1"/>
        </p:nvSpPr>
        <p:spPr>
          <a:xfrm>
            <a:off x="611982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배치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배치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노드 구성</a:t>
            </a:r>
            <a:endParaRPr lang="en-US" altLang="ko-KR" b="1" dirty="0"/>
          </a:p>
          <a:p>
            <a:pPr lvl="3"/>
            <a:r>
              <a:rPr lang="en-US" altLang="ko-KR" dirty="0"/>
              <a:t>Database: </a:t>
            </a:r>
            <a:r>
              <a:rPr lang="ko-KR" altLang="en-US" dirty="0"/>
              <a:t>데이터베이스를 관리하는 </a:t>
            </a:r>
            <a:r>
              <a:rPr lang="en-US" altLang="ko-KR" dirty="0" err="1"/>
              <a:t>Item_Database.tbl</a:t>
            </a:r>
            <a:r>
              <a:rPr lang="en-US" altLang="ko-KR" dirty="0"/>
              <a:t> </a:t>
            </a:r>
            <a:r>
              <a:rPr lang="ko-KR" altLang="en-US" dirty="0"/>
              <a:t>컴포넌트와 부품 종류를 관리하는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      </a:t>
            </a:r>
            <a:r>
              <a:rPr lang="en-US" altLang="ko-KR" sz="1100" dirty="0"/>
              <a:t>      </a:t>
            </a:r>
            <a:r>
              <a:rPr lang="en-US" altLang="ko-KR" dirty="0"/>
              <a:t>  Item.dll </a:t>
            </a:r>
            <a:r>
              <a:rPr lang="ko-KR" altLang="en-US" dirty="0"/>
              <a:t>부품 라이브러리를 실행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D174677-39B2-45A2-A367-5B2ADF7D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07" y="2636912"/>
            <a:ext cx="4773985" cy="24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5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배치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배치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커넥션 구성</a:t>
            </a:r>
            <a:endParaRPr lang="en-US" altLang="ko-KR" dirty="0"/>
          </a:p>
          <a:p>
            <a:pPr lvl="2"/>
            <a:r>
              <a:rPr lang="ko-KR" altLang="en-US" dirty="0"/>
              <a:t>다수의 </a:t>
            </a:r>
            <a:r>
              <a:rPr lang="en-US" altLang="ko-KR" dirty="0"/>
              <a:t>Client</a:t>
            </a:r>
            <a:r>
              <a:rPr lang="ko-KR" altLang="en-US" dirty="0"/>
              <a:t>가 하나의 </a:t>
            </a:r>
            <a:r>
              <a:rPr lang="en-US" altLang="ko-KR" dirty="0"/>
              <a:t>Search Server</a:t>
            </a:r>
            <a:r>
              <a:rPr lang="ko-KR" altLang="en-US" dirty="0"/>
              <a:t>에 연결되는 것을 나타내기 위해 다중성을 표현 </a:t>
            </a:r>
            <a:r>
              <a:rPr lang="en-US" altLang="ko-KR" dirty="0"/>
              <a:t>(</a:t>
            </a:r>
            <a:r>
              <a:rPr lang="en-US" altLang="ko-KR" dirty="0" err="1"/>
              <a:t>wirelessLAN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커넥션을 사용해 통신 방식을 나타내야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177E383-A813-470B-810B-EBBD93131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27" y="2348880"/>
            <a:ext cx="5688632" cy="42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6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배치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배치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커넥션 구성</a:t>
            </a:r>
            <a:endParaRPr lang="en-US" altLang="ko-KR" dirty="0"/>
          </a:p>
          <a:p>
            <a:pPr lvl="2"/>
            <a:r>
              <a:rPr lang="en-US" altLang="ko-KR" dirty="0"/>
              <a:t>Client</a:t>
            </a:r>
            <a:r>
              <a:rPr lang="ko-KR" altLang="en-US" dirty="0"/>
              <a:t>의 </a:t>
            </a:r>
            <a:r>
              <a:rPr lang="en-US" altLang="ko-KR" dirty="0"/>
              <a:t>User_Interface.exe</a:t>
            </a:r>
            <a:r>
              <a:rPr lang="ko-KR" altLang="en-US" dirty="0"/>
              <a:t>와 </a:t>
            </a:r>
            <a:r>
              <a:rPr lang="en-US" altLang="ko-KR" dirty="0"/>
              <a:t>Search Server</a:t>
            </a:r>
            <a:r>
              <a:rPr lang="ko-KR" altLang="en-US" dirty="0"/>
              <a:t>에 있는 </a:t>
            </a:r>
            <a:r>
              <a:rPr lang="en-US" altLang="ko-KR" dirty="0"/>
              <a:t>Item_Search.exe</a:t>
            </a:r>
            <a:r>
              <a:rPr lang="ko-KR" altLang="en-US" dirty="0"/>
              <a:t>의 의존관계를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2E36032-C1F2-4359-AE8A-8307E32D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9" y="2420888"/>
            <a:ext cx="7088981" cy="26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3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배치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배치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커넥션 구성</a:t>
            </a:r>
            <a:endParaRPr lang="en-US" altLang="ko-KR" dirty="0"/>
          </a:p>
          <a:p>
            <a:pPr lvl="2"/>
            <a:r>
              <a:rPr lang="en-US" altLang="ko-KR" dirty="0"/>
              <a:t>Search Server</a:t>
            </a:r>
            <a:r>
              <a:rPr lang="ko-KR" altLang="en-US" dirty="0"/>
              <a:t>의 </a:t>
            </a:r>
            <a:r>
              <a:rPr lang="en-US" altLang="ko-KR" dirty="0"/>
              <a:t>Item_Search.exe </a:t>
            </a:r>
            <a:r>
              <a:rPr lang="ko-KR" altLang="en-US" dirty="0"/>
              <a:t>컴포넌트와 </a:t>
            </a:r>
            <a:r>
              <a:rPr lang="en-US" altLang="ko-KR" dirty="0"/>
              <a:t>Database</a:t>
            </a:r>
            <a:r>
              <a:rPr lang="ko-KR" altLang="en-US" dirty="0"/>
              <a:t>에 있는 </a:t>
            </a:r>
            <a:r>
              <a:rPr lang="en-US" altLang="ko-KR" dirty="0" err="1"/>
              <a:t>Item_Database.tbl</a:t>
            </a:r>
            <a:r>
              <a:rPr lang="ko-KR" altLang="en-US" dirty="0"/>
              <a:t>의 의존관계를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0AA3710-F518-48A4-B1D2-BA35A2A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32856"/>
            <a:ext cx="5349269" cy="45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배치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배치 다이어그램 모델링</a:t>
            </a:r>
            <a:endParaRPr lang="en-US" altLang="ko-KR" dirty="0"/>
          </a:p>
          <a:p>
            <a:pPr lvl="1"/>
            <a:r>
              <a:rPr lang="ko-KR" altLang="en-US" dirty="0" err="1"/>
              <a:t>완성본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2F96D91-D09D-4043-8588-8ECA21D75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6258536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4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배치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en-US" altLang="ko-KR" dirty="0"/>
              <a:t>WWW</a:t>
            </a:r>
          </a:p>
          <a:p>
            <a:pPr lvl="2"/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뉴스</a:t>
            </a:r>
            <a:r>
              <a:rPr lang="en-US" altLang="ko-KR" dirty="0"/>
              <a:t>, FTP </a:t>
            </a:r>
            <a:r>
              <a:rPr lang="ko-KR" altLang="en-US" dirty="0"/>
              <a:t>등 인터넷에서 제공하는 기본 서비스를 통합된 형태로 제공</a:t>
            </a:r>
            <a:endParaRPr lang="en-US" altLang="ko-KR" dirty="0"/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문자 등의 멀티미디어 정보 및 하이퍼텍스트 기능을 제공</a:t>
            </a:r>
            <a:endParaRPr lang="en-US" altLang="ko-KR" dirty="0"/>
          </a:p>
          <a:p>
            <a:pPr lvl="2"/>
            <a:r>
              <a:rPr lang="en-US" altLang="ko-KR" dirty="0"/>
              <a:t>URL , HTTP , HTML , CGI Common </a:t>
            </a:r>
            <a:r>
              <a:rPr lang="ko-KR" altLang="en-US" dirty="0"/>
              <a:t>등에 의해 기능 형성</a:t>
            </a:r>
            <a:endParaRPr lang="en-US" altLang="ko-KR" dirty="0"/>
          </a:p>
          <a:p>
            <a:pPr lvl="2"/>
            <a:r>
              <a:rPr lang="ko-KR" altLang="en-US" dirty="0"/>
              <a:t>서버와 클라이언트로 구성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080FBC6C-4889-4240-A8ED-04B897BB8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81" y="2564904"/>
            <a:ext cx="5625038" cy="42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4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배치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근거리 통신망</a:t>
            </a:r>
            <a:endParaRPr lang="en-US" altLang="ko-KR" dirty="0"/>
          </a:p>
          <a:p>
            <a:pPr lvl="2"/>
            <a:r>
              <a:rPr lang="ko-KR" altLang="en-US" dirty="0"/>
              <a:t>많이 사용하는 네트워크 형태</a:t>
            </a:r>
            <a:endParaRPr lang="en-US" altLang="ko-KR" dirty="0"/>
          </a:p>
          <a:p>
            <a:pPr lvl="2"/>
            <a:r>
              <a:rPr lang="ko-KR" altLang="en-US" dirty="0"/>
              <a:t>라우터를 이용하여 건 물이나 학교 등의 공간에서 외부 인터넷을 연결</a:t>
            </a:r>
            <a:endParaRPr lang="en-US" altLang="ko-KR" dirty="0"/>
          </a:p>
          <a:p>
            <a:pPr lvl="2"/>
            <a:r>
              <a:rPr lang="ko-KR" altLang="en-US" dirty="0"/>
              <a:t>중간 노드의 교환 없이 점</a:t>
            </a:r>
            <a:r>
              <a:rPr lang="en-US" altLang="ko-KR" dirty="0"/>
              <a:t>-</a:t>
            </a:r>
            <a:r>
              <a:rPr lang="ko-KR" altLang="en-US" dirty="0"/>
              <a:t>대점 방식의 물리적 매체를 이용하여 통신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AEB4AADF-CF9F-4229-9222-494D9150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57" y="2204864"/>
            <a:ext cx="5977572" cy="45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배치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 구성</a:t>
            </a:r>
          </a:p>
          <a:p>
            <a:pPr lvl="2"/>
            <a:r>
              <a:rPr lang="en-US" altLang="ko-KR" dirty="0"/>
              <a:t>PC</a:t>
            </a:r>
            <a:r>
              <a:rPr lang="ko-KR" altLang="en-US" dirty="0"/>
              <a:t>와 그 주변 기기인 모니터</a:t>
            </a:r>
            <a:r>
              <a:rPr lang="en-US" altLang="ko-KR" dirty="0"/>
              <a:t>, </a:t>
            </a:r>
            <a:r>
              <a:rPr lang="ko-KR" altLang="en-US" dirty="0"/>
              <a:t>스피커</a:t>
            </a:r>
            <a:r>
              <a:rPr lang="en-US" altLang="ko-KR" dirty="0"/>
              <a:t>, </a:t>
            </a:r>
            <a:r>
              <a:rPr lang="ko-KR" altLang="en-US" dirty="0"/>
              <a:t>프린터 등의 장치로 구성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4B3168C4-0825-40DF-B97C-893E4D18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2132856"/>
            <a:ext cx="4968552" cy="36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7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배치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발주 시스템</a:t>
            </a:r>
            <a:endParaRPr lang="en-US" altLang="ko-KR" dirty="0"/>
          </a:p>
          <a:p>
            <a:pPr lvl="2"/>
            <a:r>
              <a:rPr lang="ko-KR" altLang="en-US" dirty="0"/>
              <a:t>도매점과 소매점</a:t>
            </a:r>
            <a:r>
              <a:rPr lang="en-US" altLang="ko-KR" dirty="0"/>
              <a:t>, </a:t>
            </a:r>
            <a:r>
              <a:rPr lang="ko-KR" altLang="en-US" dirty="0"/>
              <a:t>두 시스템을 연결하는 물류 센터가 있음</a:t>
            </a:r>
            <a:endParaRPr lang="en-US" altLang="ko-KR" dirty="0"/>
          </a:p>
          <a:p>
            <a:pPr lvl="2"/>
            <a:r>
              <a:rPr lang="ko-KR" altLang="en-US" dirty="0"/>
              <a:t>물류 센터는 해당 관리자가 관리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C5D2C3-5ACF-4454-B045-4755D53E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15" y="2060848"/>
            <a:ext cx="6475770" cy="37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1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배치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식당 관리</a:t>
            </a:r>
            <a:endParaRPr lang="en-US" altLang="ko-KR" dirty="0"/>
          </a:p>
          <a:p>
            <a:pPr lvl="2"/>
            <a:r>
              <a:rPr lang="ko-KR" altLang="en-US" dirty="0"/>
              <a:t>식당은 종업원이 관리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고객이 식당을 찾으면 종업원이 맞이하여 고객의 주문과 편의를 처리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7999E82-BE76-4875-82FF-9DDE6F8F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2276872"/>
            <a:ext cx="3528392" cy="31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장</a:t>
            </a:r>
            <a:r>
              <a:rPr lang="en-US" altLang="ko-KR"/>
              <a:t>. </a:t>
            </a:r>
            <a:r>
              <a:rPr lang="ko-KR" altLang="en-US"/>
              <a:t>배치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배치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송신의 주체인 </a:t>
            </a:r>
            <a:r>
              <a:rPr lang="en-US" altLang="ko-KR" dirty="0"/>
              <a:t>Tx</a:t>
            </a:r>
            <a:r>
              <a:rPr lang="ko-KR" altLang="en-US" dirty="0"/>
              <a:t>에서 데이터를 신호로 변환하여 기지국에 보냄</a:t>
            </a:r>
            <a:endParaRPr lang="en-US" altLang="ko-KR" dirty="0"/>
          </a:p>
          <a:p>
            <a:pPr lvl="2"/>
            <a:r>
              <a:rPr lang="ko-KR" altLang="en-US" dirty="0"/>
              <a:t>기지국에서는 해당 데이터의 신호를 변환하여 수신의 주 체인 </a:t>
            </a:r>
            <a:r>
              <a:rPr lang="en-US" altLang="ko-KR" dirty="0"/>
              <a:t>Rx</a:t>
            </a:r>
            <a:r>
              <a:rPr lang="ko-KR" altLang="en-US" dirty="0"/>
              <a:t>에 </a:t>
            </a:r>
            <a:r>
              <a:rPr lang="ko-KR" altLang="en-US" dirty="0" err="1"/>
              <a:t>데이터화하여</a:t>
            </a:r>
            <a:r>
              <a:rPr lang="ko-KR" altLang="en-US" dirty="0"/>
              <a:t> 보냄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F7B6B7E-BE8A-4D1E-97A8-FDD55A9A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76" y="2780928"/>
            <a:ext cx="6820247" cy="16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8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배치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오류 체크</a:t>
            </a:r>
            <a:endParaRPr lang="en-US" altLang="ko-KR" dirty="0"/>
          </a:p>
          <a:p>
            <a:pPr lvl="2"/>
            <a:r>
              <a:rPr lang="en-US" altLang="ko-KR" dirty="0"/>
              <a:t>Server</a:t>
            </a:r>
            <a:r>
              <a:rPr lang="ko-KR" altLang="en-US" dirty="0"/>
              <a:t>에서 관리자 제어와 해당 </a:t>
            </a:r>
            <a:r>
              <a:rPr lang="en-US" altLang="ko-KR" dirty="0"/>
              <a:t>Server </a:t>
            </a:r>
            <a:r>
              <a:rPr lang="ko-KR" altLang="en-US" dirty="0"/>
              <a:t>오류 체크의 오류 수정 제어를 거쳐 </a:t>
            </a:r>
            <a:r>
              <a:rPr lang="en-US" altLang="ko-KR" dirty="0"/>
              <a:t>Server </a:t>
            </a:r>
            <a:r>
              <a:rPr lang="ko-KR" altLang="en-US" dirty="0"/>
              <a:t>오류 체크의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오류 수정기를 거친 다음 오류 표시기에 표시한 후 이를 </a:t>
            </a:r>
            <a:r>
              <a:rPr lang="en-US" altLang="ko-KR" dirty="0"/>
              <a:t>Client</a:t>
            </a:r>
            <a:r>
              <a:rPr lang="ko-KR" altLang="en-US" dirty="0"/>
              <a:t>에 전송</a:t>
            </a:r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74E1D23F-2807-4291-9628-01115B0B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28" y="2132856"/>
            <a:ext cx="5868144" cy="40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배치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방송 무선 네트워크 통신망</a:t>
            </a:r>
            <a:endParaRPr lang="en-US" altLang="ko-KR" dirty="0"/>
          </a:p>
          <a:p>
            <a:pPr lvl="2"/>
            <a:r>
              <a:rPr lang="ko-KR" altLang="en-US" dirty="0"/>
              <a:t>무선기로 데이터를 송신하면 무선 네트워크를 통해 각 </a:t>
            </a:r>
            <a:r>
              <a:rPr lang="ko-KR" altLang="en-US" dirty="0" err="1"/>
              <a:t>파트별</a:t>
            </a:r>
            <a:r>
              <a:rPr lang="ko-KR" altLang="en-US" dirty="0"/>
              <a:t> 관리자의 </a:t>
            </a:r>
            <a:r>
              <a:rPr lang="en-US" altLang="ko-KR" dirty="0"/>
              <a:t>PC</a:t>
            </a:r>
            <a:r>
              <a:rPr lang="ko-KR" altLang="en-US" dirty="0"/>
              <a:t>에 전송</a:t>
            </a:r>
            <a:endParaRPr lang="en-US" altLang="ko-KR" dirty="0"/>
          </a:p>
          <a:p>
            <a:pPr lvl="2"/>
            <a:r>
              <a:rPr lang="ko-KR" altLang="en-US" dirty="0"/>
              <a:t>데이터를 </a:t>
            </a:r>
            <a:r>
              <a:rPr lang="ko-KR" altLang="en-US" dirty="0" err="1"/>
              <a:t>전송받은</a:t>
            </a:r>
            <a:r>
              <a:rPr lang="ko-KR" altLang="en-US" dirty="0"/>
              <a:t> 각 파트의 관리자 </a:t>
            </a:r>
            <a:r>
              <a:rPr lang="en-US" altLang="ko-KR" dirty="0"/>
              <a:t>PC</a:t>
            </a:r>
            <a:r>
              <a:rPr lang="ko-KR" altLang="en-US" dirty="0"/>
              <a:t>는 해당 데이터를 처리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xmlns="" id="{1B8086AF-7E48-49EA-B5FF-5C848B955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0" y="2348880"/>
            <a:ext cx="6372200" cy="33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7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배치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304881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관리 서비스</a:t>
            </a:r>
          </a:p>
          <a:p>
            <a:pPr lvl="2"/>
            <a:r>
              <a:rPr lang="en-US" altLang="ko-KR" dirty="0"/>
              <a:t>Client</a:t>
            </a:r>
            <a:r>
              <a:rPr lang="ko-KR" altLang="en-US" dirty="0"/>
              <a:t>에 있는 </a:t>
            </a:r>
            <a:r>
              <a:rPr lang="en-US" altLang="ko-KR" dirty="0"/>
              <a:t>User_ Interface</a:t>
            </a:r>
            <a:r>
              <a:rPr lang="ko-KR" altLang="en-US" dirty="0"/>
              <a:t>와 </a:t>
            </a:r>
            <a:r>
              <a:rPr lang="en-US" altLang="ko-KR" dirty="0"/>
              <a:t>ASP </a:t>
            </a:r>
            <a:r>
              <a:rPr lang="ko-KR" altLang="en-US" dirty="0"/>
              <a:t>파일을 통해 데이터를 요청</a:t>
            </a:r>
            <a:endParaRPr lang="en-US" altLang="ko-KR" dirty="0"/>
          </a:p>
          <a:p>
            <a:pPr lvl="2"/>
            <a:r>
              <a:rPr lang="en-US" altLang="ko-KR" dirty="0" err="1"/>
              <a:t>PAS_System</a:t>
            </a:r>
            <a:r>
              <a:rPr lang="ko-KR" altLang="en-US" dirty="0"/>
              <a:t>에 있는 </a:t>
            </a:r>
            <a:r>
              <a:rPr lang="en-US" altLang="ko-KR" dirty="0" err="1"/>
              <a:t>IIS_Server</a:t>
            </a:r>
            <a:r>
              <a:rPr lang="ko-KR" altLang="en-US" dirty="0"/>
              <a:t>를 통해 </a:t>
            </a:r>
            <a:r>
              <a:rPr lang="en-US" altLang="ko-KR" dirty="0"/>
              <a:t>Database</a:t>
            </a:r>
            <a:r>
              <a:rPr lang="ko-KR" altLang="en-US" dirty="0"/>
              <a:t>에서 해당 데이터를 처리</a:t>
            </a:r>
            <a:endParaRPr lang="en-US" altLang="ko-KR" dirty="0"/>
          </a:p>
          <a:p>
            <a:pPr lvl="2"/>
            <a:endParaRPr lang="en-US" altLang="ko-KR" b="1" u="sng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BC97811-4622-4C11-9CEA-7E2CC012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7" y="2276872"/>
            <a:ext cx="6452451" cy="34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94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배치 다이어그램의 표현과 용도 </a:t>
            </a:r>
            <a:endParaRPr lang="en-US" altLang="ko-KR" dirty="0"/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배치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 </a:t>
            </a:r>
            <a:endParaRPr lang="en-US" altLang="ko-KR" dirty="0"/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배치 다이어그램 </a:t>
            </a:r>
            <a:r>
              <a:rPr lang="ko-KR" altLang="en-US"/>
              <a:t>모델링 </a:t>
            </a:r>
            <a:r>
              <a:rPr lang="ko-KR" altLang="en-US" smtClean="0"/>
              <a:t>연습</a:t>
            </a:r>
            <a:endParaRPr lang="en-US" altLang="ko-KR" smtClean="0"/>
          </a:p>
          <a:p>
            <a:pPr lvl="1"/>
            <a:endParaRPr lang="ko-KR" altLang="en-US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/>
              <a:t>배치 </a:t>
            </a:r>
            <a:r>
              <a:rPr lang="ko-KR" altLang="en-US" dirty="0"/>
              <a:t>다이어그램의 개념을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노드와 커넥션의 </a:t>
            </a:r>
            <a:r>
              <a:rPr lang="en-US" altLang="ko-KR" dirty="0"/>
              <a:t>UML </a:t>
            </a:r>
            <a:r>
              <a:rPr lang="ko-KR" altLang="en-US" dirty="0"/>
              <a:t>표현을 학습한다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다양한 예제를 통해 배치 다이어그램을 모델링하는 연습을 해본다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배치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배치 다이어그램</a:t>
            </a:r>
            <a:endParaRPr lang="en-US" altLang="ko-KR" dirty="0"/>
          </a:p>
          <a:p>
            <a:pPr lvl="2"/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하드웨어 또는 소프트웨어들을 실행 파일 수준의 컴포넌트와 함께 표현한 것</a:t>
            </a:r>
            <a:endParaRPr lang="en-US" altLang="ko-KR" dirty="0"/>
          </a:p>
          <a:p>
            <a:pPr lvl="2"/>
            <a:r>
              <a:rPr lang="ko-KR" altLang="en-US" dirty="0"/>
              <a:t>노드와 노드 간의 커넥션을 나타냄</a:t>
            </a:r>
            <a:endParaRPr lang="en-US" altLang="ko-KR" dirty="0"/>
          </a:p>
          <a:p>
            <a:pPr lvl="2"/>
            <a:r>
              <a:rPr lang="ko-KR" altLang="en-US" dirty="0"/>
              <a:t>대체로 세부적으로 표현하지 않음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ACE0A05-6737-4A01-AAE8-DAE1D481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67" y="2039323"/>
            <a:ext cx="4244666" cy="48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9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배치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16849"/>
          </a:xfrm>
        </p:spPr>
        <p:txBody>
          <a:bodyPr/>
          <a:lstStyle/>
          <a:p>
            <a:r>
              <a:rPr lang="ko-KR" altLang="en-US" dirty="0"/>
              <a:t>배치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노드</a:t>
            </a:r>
            <a:endParaRPr lang="en-US" altLang="ko-KR" dirty="0"/>
          </a:p>
          <a:p>
            <a:pPr lvl="2"/>
            <a:r>
              <a:rPr lang="ko-KR" altLang="en-US" dirty="0"/>
              <a:t>처리 능력을 지닌 장치이며 직육면체로 표시</a:t>
            </a:r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en-US" altLang="ko-KR" dirty="0"/>
              <a:t>, </a:t>
            </a:r>
            <a:r>
              <a:rPr lang="ko-KR" altLang="en-US" dirty="0"/>
              <a:t>컴포넌트처럼 속성을 가질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sz="900" dirty="0"/>
          </a:p>
          <a:p>
            <a:pPr marL="534987" lvl="2" indent="0">
              <a:buNone/>
            </a:pPr>
            <a:endParaRPr lang="en-US" altLang="ko-KR" sz="900" dirty="0"/>
          </a:p>
          <a:p>
            <a:pPr lvl="3"/>
            <a:r>
              <a:rPr lang="ko-KR" altLang="en-US" dirty="0"/>
              <a:t>윗부분의 이름 영역</a:t>
            </a:r>
            <a:r>
              <a:rPr lang="en-US" altLang="ko-KR" dirty="0"/>
              <a:t>:</a:t>
            </a:r>
            <a:r>
              <a:rPr lang="ko-KR" altLang="en-US" dirty="0"/>
              <a:t> 노드의 이름과 유형</a:t>
            </a:r>
            <a:r>
              <a:rPr lang="en-US" altLang="ko-KR" dirty="0"/>
              <a:t>, </a:t>
            </a:r>
            <a:r>
              <a:rPr lang="ko-KR" altLang="en-US" dirty="0"/>
              <a:t>선택적인 스테레오타입</a:t>
            </a:r>
            <a:endParaRPr lang="en-US" altLang="ko-KR" dirty="0"/>
          </a:p>
          <a:p>
            <a:pPr lvl="3"/>
            <a:r>
              <a:rPr lang="ko-KR" altLang="en-US" dirty="0"/>
              <a:t>중간에 있는 속성 영역</a:t>
            </a:r>
            <a:r>
              <a:rPr lang="en-US" altLang="ko-KR" dirty="0"/>
              <a:t>:</a:t>
            </a:r>
            <a:r>
              <a:rPr lang="ko-KR" altLang="en-US" dirty="0"/>
              <a:t> 노드의 특성</a:t>
            </a:r>
            <a:endParaRPr lang="en-US" altLang="ko-KR" dirty="0"/>
          </a:p>
          <a:p>
            <a:pPr lvl="3"/>
            <a:r>
              <a:rPr lang="ko-KR" altLang="en-US" dirty="0"/>
              <a:t>아래쪽의 오퍼레이션 영역</a:t>
            </a:r>
            <a:r>
              <a:rPr lang="en-US" altLang="ko-KR" dirty="0"/>
              <a:t>:</a:t>
            </a:r>
            <a:r>
              <a:rPr lang="ko-KR" altLang="en-US" dirty="0"/>
              <a:t> 그 노드에서 실행되는 컴포넌트를 정의</a:t>
            </a:r>
            <a:endParaRPr lang="en-US" altLang="ko-KR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CEBDF772-C762-4793-AB9B-0D10BF23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93" y="2204864"/>
            <a:ext cx="5578814" cy="296841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78C4006-D9C1-4479-BBB5-A367C46DD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38" y="5018593"/>
            <a:ext cx="2212685" cy="18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3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배치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16849"/>
          </a:xfrm>
        </p:spPr>
        <p:txBody>
          <a:bodyPr/>
          <a:lstStyle/>
          <a:p>
            <a:r>
              <a:rPr lang="ko-KR" altLang="en-US" dirty="0"/>
              <a:t>배치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커넥션</a:t>
            </a:r>
            <a:endParaRPr lang="en-US" altLang="ko-KR" dirty="0"/>
          </a:p>
          <a:p>
            <a:pPr lvl="2"/>
            <a:r>
              <a:rPr lang="ko-KR" altLang="en-US" dirty="0"/>
              <a:t>노드 사이의 연결을 의미하며</a:t>
            </a:r>
            <a:r>
              <a:rPr lang="en-US" altLang="ko-KR" dirty="0"/>
              <a:t>, </a:t>
            </a:r>
            <a:r>
              <a:rPr lang="ko-KR" altLang="en-US" dirty="0"/>
              <a:t>해당 노드들의 통신 방식을 표현</a:t>
            </a:r>
            <a:endParaRPr lang="en-US" altLang="ko-KR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D281FF71-D0E7-47F4-A2EC-8B0904C0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6" y="2256305"/>
            <a:ext cx="5852868" cy="3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8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배치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6016849"/>
          </a:xfrm>
        </p:spPr>
        <p:txBody>
          <a:bodyPr/>
          <a:lstStyle/>
          <a:p>
            <a:r>
              <a:rPr lang="ko-KR" altLang="en-US" dirty="0"/>
              <a:t>배치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커넥션</a:t>
            </a:r>
            <a:endParaRPr lang="en-US" altLang="ko-KR" dirty="0"/>
          </a:p>
          <a:p>
            <a:pPr lvl="2"/>
            <a:r>
              <a:rPr lang="ko-KR" altLang="en-US" dirty="0"/>
              <a:t>각 커넥션 끝에 노드 수를 정의하는 방식으로 다중성도 표현할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커넥션의 유형을 설명하기 위해서 스테레오타입을 사용해 이름을 붙여 표시할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100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컴포넌트 다이어그램과 배치 다이어그램을 결합해 표현</a:t>
            </a:r>
            <a:endParaRPr lang="en-US" altLang="ko-KR" dirty="0"/>
          </a:p>
          <a:p>
            <a:pPr lvl="2"/>
            <a:r>
              <a:rPr lang="ko-KR" altLang="en-US" dirty="0"/>
              <a:t>의존 관계를 이용하여 컴포넌트 사이에 논리적인 통신을 나타냄 </a:t>
            </a:r>
            <a:endParaRPr lang="en-US" altLang="ko-KR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8346BA7-4702-44A6-952B-86BEF699F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47" y="1845029"/>
            <a:ext cx="2618856" cy="1155378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04ABA1E-B32B-498C-B8E7-1A731767E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47" y="3429000"/>
            <a:ext cx="2618856" cy="1165391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0E3ECD4-3FE2-40C1-B6B7-D96631B599E4}"/>
              </a:ext>
            </a:extLst>
          </p:cNvPr>
          <p:cNvGrpSpPr/>
          <p:nvPr/>
        </p:nvGrpSpPr>
        <p:grpSpPr>
          <a:xfrm>
            <a:off x="5220072" y="5301208"/>
            <a:ext cx="3923928" cy="1327827"/>
            <a:chOff x="1515441" y="3219459"/>
            <a:chExt cx="4267163" cy="1399835"/>
          </a:xfrm>
        </p:grpSpPr>
        <p:pic>
          <p:nvPicPr>
            <p:cNvPr id="14" name="그림 13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0B5B69F8-7E57-4AEA-A3BA-32BBECD68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800" r="28336"/>
            <a:stretch/>
          </p:blipFill>
          <p:spPr>
            <a:xfrm>
              <a:off x="1515441" y="4437112"/>
              <a:ext cx="3056560" cy="182182"/>
            </a:xfrm>
            <a:prstGeom prst="rect">
              <a:avLst/>
            </a:prstGeom>
          </p:spPr>
        </p:pic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A84277E-35BE-48AB-9CD6-1FEE0A8B7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773"/>
            <a:stretch/>
          </p:blipFill>
          <p:spPr>
            <a:xfrm>
              <a:off x="1517449" y="3219459"/>
              <a:ext cx="4265155" cy="1217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078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배치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배치 다이어그램의 용도</a:t>
            </a:r>
            <a:endParaRPr lang="en-US" altLang="ko-KR" dirty="0"/>
          </a:p>
          <a:p>
            <a:pPr lvl="1"/>
            <a:r>
              <a:rPr lang="ko-KR" altLang="en-US" dirty="0"/>
              <a:t>배치 다이어그램의 목적</a:t>
            </a:r>
            <a:endParaRPr lang="en-US" altLang="ko-KR" dirty="0"/>
          </a:p>
          <a:p>
            <a:pPr lvl="2"/>
            <a:r>
              <a:rPr lang="ko-KR" altLang="en-US" dirty="0"/>
              <a:t>다른 다이어그램과 달리 하드웨어 자원들을 명시적으로 정의하는 용도로 작성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배치 다이어그램은 실행 컴포넌트를 어떤 분산 하드웨어 자원에 배치하여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원하는 성능과 효율을</a:t>
            </a:r>
            <a:r>
              <a:rPr lang="en-US" altLang="ko-KR" dirty="0"/>
              <a:t> </a:t>
            </a:r>
            <a:r>
              <a:rPr lang="ko-KR" altLang="en-US" dirty="0"/>
              <a:t>낼지 정의하기 위해 작성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배치 다이어그램은 어떤 하드웨어 자원 간에 연결이 있는지</a:t>
            </a:r>
            <a:r>
              <a:rPr lang="en-US" altLang="ko-KR" dirty="0"/>
              <a:t>, </a:t>
            </a:r>
            <a:r>
              <a:rPr lang="ko-KR" altLang="en-US" dirty="0"/>
              <a:t>그 연결은 어떠한 성능을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지닌 연결인지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312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29E6E7-73FF-4AA3-A187-80E8EC8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배치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재고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C350F-7D99-416E-B323-C8FE6CB01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배치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노드 구성</a:t>
            </a:r>
            <a:endParaRPr lang="en-US" altLang="ko-KR" dirty="0"/>
          </a:p>
          <a:p>
            <a:pPr lvl="2"/>
            <a:r>
              <a:rPr lang="ko-KR" altLang="en-US" dirty="0"/>
              <a:t>하드웨어는 </a:t>
            </a:r>
            <a:r>
              <a:rPr lang="en-US" altLang="ko-KR" dirty="0"/>
              <a:t>Client, Search Server, Database 3</a:t>
            </a:r>
            <a:r>
              <a:rPr lang="ko-KR" altLang="en-US" dirty="0"/>
              <a:t>개로 구성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4"/>
            <a:endParaRPr lang="en-US" altLang="ko-KR" sz="500" dirty="0"/>
          </a:p>
          <a:p>
            <a:pPr lvl="3"/>
            <a:r>
              <a:rPr lang="en-US" altLang="ko-KR" dirty="0"/>
              <a:t>Client: </a:t>
            </a:r>
            <a:r>
              <a:rPr lang="ko-KR" altLang="en-US" dirty="0"/>
              <a:t>부품 검색을 위해 사용자 인터페이스를 처리하는 </a:t>
            </a:r>
            <a:r>
              <a:rPr lang="en-US" altLang="ko-KR" dirty="0"/>
              <a:t>User_Interface.exe </a:t>
            </a:r>
            <a:r>
              <a:rPr lang="ko-KR" altLang="en-US" dirty="0"/>
              <a:t>컴포넌트를 포함</a:t>
            </a:r>
            <a:endParaRPr lang="en-US" altLang="ko-KR" dirty="0"/>
          </a:p>
          <a:p>
            <a:pPr lvl="3"/>
            <a:r>
              <a:rPr lang="en-US" altLang="ko-KR" dirty="0"/>
              <a:t>Search Server:</a:t>
            </a:r>
            <a:r>
              <a:rPr lang="ko-KR" altLang="en-US" dirty="0"/>
              <a:t> 부품을 검색하는 </a:t>
            </a:r>
            <a:r>
              <a:rPr lang="en-US" altLang="ko-KR" dirty="0"/>
              <a:t>Item_Search.exe</a:t>
            </a:r>
            <a:r>
              <a:rPr lang="ko-KR" altLang="en-US" dirty="0"/>
              <a:t>를 사용하여 데이터베이스에 접근</a:t>
            </a:r>
            <a:endParaRPr lang="en-US" altLang="ko-KR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09F49FCA-4E3A-4EAA-AFB4-59AE1BBF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06" y="2027506"/>
            <a:ext cx="5162388" cy="133638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CD951D0F-FBC2-443B-8511-CBCAA9747AD9}"/>
              </a:ext>
            </a:extLst>
          </p:cNvPr>
          <p:cNvGrpSpPr/>
          <p:nvPr/>
        </p:nvGrpSpPr>
        <p:grpSpPr>
          <a:xfrm>
            <a:off x="1619672" y="4581128"/>
            <a:ext cx="5904656" cy="2155843"/>
            <a:chOff x="1698161" y="4516846"/>
            <a:chExt cx="6150439" cy="23608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9B86F627-03E6-4C75-84A4-7CE750963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161" y="4521646"/>
              <a:ext cx="2257889" cy="235605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8B14D1DA-5AFF-4280-98FC-A8444677B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619" y="4516846"/>
              <a:ext cx="2246981" cy="2257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442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687</Words>
  <Application>Microsoft Office PowerPoint</Application>
  <PresentationFormat>화면 슬라이드 쇼(4:3)</PresentationFormat>
  <Paragraphs>236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HY견고딕</vt:lpstr>
      <vt:lpstr>HY헤드라인M</vt:lpstr>
      <vt:lpstr>Wingdings</vt:lpstr>
      <vt:lpstr>Arial</vt:lpstr>
      <vt:lpstr>HY견명조</vt:lpstr>
      <vt:lpstr>2_Office 테마</vt:lpstr>
      <vt:lpstr>PowerPoint 프레젠테이션</vt:lpstr>
      <vt:lpstr>10장. 배치 다이어그램</vt:lpstr>
      <vt:lpstr>Contents</vt:lpstr>
      <vt:lpstr>1. 배치 다이어그램의 표현과 용도</vt:lpstr>
      <vt:lpstr>1. 배치 다이어그램의 표현과 용도</vt:lpstr>
      <vt:lpstr>1. 배치 다이어그램의 표현과 용도</vt:lpstr>
      <vt:lpstr>1. 배치 다이어그램의 표현과 용도</vt:lpstr>
      <vt:lpstr>1. 배치 다이어그램의 표현과 용도</vt:lpstr>
      <vt:lpstr>2. 배치 다이어그램의 단계별 모델링 : 재고 조회</vt:lpstr>
      <vt:lpstr>2. 배치 다이어그램의 단계별 모델링 : 재고 조회</vt:lpstr>
      <vt:lpstr>2. 배치 다이어그램의 단계별 모델링 : 재고 조회</vt:lpstr>
      <vt:lpstr>2. 배치 다이어그램의 단계별 모델링 : 재고 조회</vt:lpstr>
      <vt:lpstr>2. 배치 다이어그램의 단계별 모델링 : 재고 조회</vt:lpstr>
      <vt:lpstr>2. 배치 다이어그램의 단계별 모델링 : 재고 조회</vt:lpstr>
      <vt:lpstr>3. 배치 다이어그램 모델링 연습</vt:lpstr>
      <vt:lpstr>3. 배치 다이어그램 모델링 연습</vt:lpstr>
      <vt:lpstr>3. 배치 다이어그램 모델링 연습</vt:lpstr>
      <vt:lpstr>3. 배치 다이어그램 모델링 연습</vt:lpstr>
      <vt:lpstr>3. 배치 다이어그램 모델링 연습</vt:lpstr>
      <vt:lpstr>3. 배치 다이어그램 모델링 연습</vt:lpstr>
      <vt:lpstr>3. 배치 다이어그램 모델링 연습</vt:lpstr>
      <vt:lpstr>3. 배치 다이어그램 모델링 연습</vt:lpstr>
      <vt:lpstr>3. 배치 다이어그램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Windows 사용자</cp:lastModifiedBy>
  <cp:revision>337</cp:revision>
  <dcterms:created xsi:type="dcterms:W3CDTF">2006-10-05T04:04:58Z</dcterms:created>
  <dcterms:modified xsi:type="dcterms:W3CDTF">2020-02-18T09:23:42Z</dcterms:modified>
</cp:coreProperties>
</file>