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0"/>
  </p:notesMasterIdLst>
  <p:handoutMasterIdLst>
    <p:handoutMasterId r:id="rId21"/>
  </p:handoutMasterIdLst>
  <p:sldIdLst>
    <p:sldId id="356" r:id="rId2"/>
    <p:sldId id="360" r:id="rId3"/>
    <p:sldId id="359" r:id="rId4"/>
    <p:sldId id="362" r:id="rId5"/>
    <p:sldId id="363" r:id="rId6"/>
    <p:sldId id="361" r:id="rId7"/>
    <p:sldId id="364" r:id="rId8"/>
    <p:sldId id="365" r:id="rId9"/>
    <p:sldId id="366" r:id="rId10"/>
    <p:sldId id="367" r:id="rId11"/>
    <p:sldId id="368" r:id="rId12"/>
    <p:sldId id="370" r:id="rId13"/>
    <p:sldId id="371" r:id="rId14"/>
    <p:sldId id="372" r:id="rId15"/>
    <p:sldId id="373" r:id="rId16"/>
    <p:sldId id="374" r:id="rId17"/>
    <p:sldId id="375" r:id="rId18"/>
    <p:sldId id="355" r:id="rId19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22"/>
    </p:embeddedFont>
    <p:embeddedFont>
      <p:font typeface="HY견명조" panose="02030600000101010101" pitchFamily="18" charset="-127"/>
      <p:regular r:id="rId23"/>
    </p:embeddedFont>
    <p:embeddedFont>
      <p:font typeface="HY헤드라인M" panose="02030600000101010101" pitchFamily="18" charset="-127"/>
      <p:regular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7E7D"/>
    <a:srgbClr val="7D697B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 autoAdjust="0"/>
    <p:restoredTop sz="94660"/>
  </p:normalViewPr>
  <p:slideViewPr>
    <p:cSldViewPr>
      <p:cViewPr varScale="1">
        <p:scale>
          <a:sx n="163" d="100"/>
          <a:sy n="163" d="100"/>
        </p:scale>
        <p:origin x="215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3" d="100"/>
          <a:sy n="123" d="100"/>
        </p:scale>
        <p:origin x="497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B0E62-A92E-4A08-A69E-D98FED4D165B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46534-E75E-48C1-A1F5-3CED2A4BDE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20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3">
            <a:extLst>
              <a:ext uri="{FF2B5EF4-FFF2-40B4-BE49-F238E27FC236}">
                <a16:creationId xmlns:a16="http://schemas.microsoft.com/office/drawing/2014/main" id="{22FA769D-1A48-4505-8016-7865BE7471F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7CF4F7DE-E1DD-4453-B931-A0E9EF751A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4046" y="724519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2" name="Rectangle 43">
            <a:extLst>
              <a:ext uri="{FF2B5EF4-FFF2-40B4-BE49-F238E27FC236}">
                <a16:creationId xmlns:a16="http://schemas.microsoft.com/office/drawing/2014/main" id="{29C42D28-0C2C-47A5-B600-B125D93A29D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B5245AEA-93D5-4ABF-8F7D-DFD73885F31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8">
            <a:extLst>
              <a:ext uri="{FF2B5EF4-FFF2-40B4-BE49-F238E27FC236}">
                <a16:creationId xmlns:a16="http://schemas.microsoft.com/office/drawing/2014/main" id="{82659E22-C2C8-4043-91CA-572189709F23}"/>
              </a:ext>
            </a:extLst>
          </p:cNvPr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5" name="그림 29" descr="쿡북로고.jpg">
            <a:extLst>
              <a:ext uri="{FF2B5EF4-FFF2-40B4-BE49-F238E27FC236}">
                <a16:creationId xmlns:a16="http://schemas.microsoft.com/office/drawing/2014/main" id="{F0E6EB3A-B29C-4630-B8CE-F0E66AF55D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5DDAAA3B-24F4-4B2B-AA6B-9DD404F4387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4AD62C9-51E4-42F5-85AB-3CE0803892FC}"/>
              </a:ext>
            </a:extLst>
          </p:cNvPr>
          <p:cNvSpPr txBox="1"/>
          <p:nvPr userDrawn="1"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7606F8D0-0263-4A2C-B85A-04F4CAF9D2C6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18C14AAA-C849-4D77-B9ED-F13A6ECC43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2020-02-14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8"/>
          <p:cNvSpPr/>
          <p:nvPr/>
        </p:nvSpPr>
        <p:spPr>
          <a:xfrm>
            <a:off x="323528" y="404813"/>
            <a:ext cx="8497887" cy="6048375"/>
          </a:xfrm>
          <a:prstGeom prst="roundRect">
            <a:avLst>
              <a:gd name="adj" fmla="val 2066"/>
            </a:avLst>
          </a:prstGeom>
          <a:noFill/>
          <a:ln w="53975">
            <a:solidFill>
              <a:srgbClr val="99AD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9A5F3A"/>
              </a:solidFill>
            </a:endParaRPr>
          </a:p>
        </p:txBody>
      </p:sp>
      <p:pic>
        <p:nvPicPr>
          <p:cNvPr id="3" name="그림 29" descr="쿡북로고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578" y="595313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881590" y="998730"/>
            <a:ext cx="7186612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dirty="0">
                <a:latin typeface="HY견고딕" pitchFamily="18" charset="-127"/>
                <a:ea typeface="HY견고딕" pitchFamily="18" charset="-127"/>
              </a:rPr>
              <a:t>객체 지향 설계와 분석을 위한 </a:t>
            </a:r>
            <a:r>
              <a:rPr lang="en-US" altLang="ko-KR" sz="1800" dirty="0">
                <a:latin typeface="HY견고딕" pitchFamily="18" charset="-127"/>
                <a:ea typeface="HY견고딕" pitchFamily="18" charset="-127"/>
              </a:rPr>
              <a:t>UML </a:t>
            </a:r>
            <a:r>
              <a:rPr lang="ko-KR" altLang="en-US" sz="1800" dirty="0">
                <a:latin typeface="HY견고딕" pitchFamily="18" charset="-127"/>
                <a:ea typeface="HY견고딕" pitchFamily="18" charset="-127"/>
              </a:rPr>
              <a:t>기초와 응용</a:t>
            </a:r>
            <a:endParaRPr kumimoji="0" lang="de-DE" altLang="ko-KR" sz="1200" b="0" dirty="0">
              <a:solidFill>
                <a:srgbClr val="0070C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612453" y="1700213"/>
            <a:ext cx="7991475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rgbClr val="FF0000"/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rgbClr val="FF0000"/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u="none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000" u="none" dirty="0" err="1">
                <a:ea typeface="맑은 고딕" pitchFamily="50" charset="-127"/>
              </a:rPr>
              <a:t>한빛아카데미</a:t>
            </a:r>
            <a:r>
              <a:rPr kumimoji="0" lang="ko-KR" altLang="en-US" sz="1000" u="none" dirty="0">
                <a:ea typeface="맑은 고딕" pitchFamily="50" charset="-127"/>
              </a:rPr>
              <a:t>㈜에 있습니다</a:t>
            </a:r>
            <a:r>
              <a:rPr kumimoji="0" lang="en-US" altLang="ko-KR" sz="1000" u="none" dirty="0">
                <a:ea typeface="맑은 고딕" pitchFamily="50" charset="-127"/>
              </a:rPr>
              <a:t>.</a:t>
            </a: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000" u="none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000" u="none" dirty="0">
                <a:solidFill>
                  <a:srgbClr val="222222"/>
                </a:solidFill>
                <a:ea typeface="맑은 고딕" pitchFamily="50" charset="-127"/>
              </a:rPr>
              <a:t>이 자료는 강의 보조자료로 제공되는 것으로 무단으로 전제하거나 배포하는 것을 금합니다</a:t>
            </a:r>
            <a:r>
              <a:rPr kumimoji="0" lang="en-US" altLang="ko-KR" sz="10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099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좌석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 모델링</a:t>
            </a:r>
            <a:endParaRPr lang="en-US" altLang="ko-KR" dirty="0"/>
          </a:p>
          <a:p>
            <a:pPr lvl="2"/>
            <a:r>
              <a:rPr lang="ko-KR" altLang="en-US" dirty="0"/>
              <a:t>주문 서브시스템을 표현하기 위한 패키지를 추가</a:t>
            </a:r>
            <a:endParaRPr lang="en-US" altLang="ko-KR" dirty="0"/>
          </a:p>
          <a:p>
            <a:pPr lvl="2"/>
            <a:r>
              <a:rPr lang="en-US" altLang="ko-KR" dirty="0"/>
              <a:t>&lt;&lt;subsystem&gt;&gt; </a:t>
            </a:r>
            <a:r>
              <a:rPr lang="ko-KR" altLang="en-US" dirty="0"/>
              <a:t>스테레오타입을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가격 서브시스템과 예약 선택 서브시스템을 위한 패키지를 추가</a:t>
            </a:r>
            <a:endParaRPr lang="en-US" altLang="ko-KR" dirty="0"/>
          </a:p>
          <a:p>
            <a:pPr lvl="2"/>
            <a:r>
              <a:rPr lang="en-US" altLang="ko-KR" dirty="0"/>
              <a:t>&lt;&lt;subsystem&gt;&gt; </a:t>
            </a:r>
            <a:r>
              <a:rPr lang="ko-KR" altLang="en-US" dirty="0"/>
              <a:t>스테레오타입을 추가</a:t>
            </a:r>
            <a:endParaRPr lang="en-US" altLang="ko-KR" dirty="0"/>
          </a:p>
          <a:p>
            <a:pPr lvl="2"/>
            <a:endParaRPr lang="en-US" altLang="ko-KR" u="sng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22EE39-FD1E-4F64-9C13-A3807CFCC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59943"/>
            <a:ext cx="1800200" cy="1297819"/>
          </a:xfrm>
          <a:prstGeom prst="rect">
            <a:avLst/>
          </a:prstGeom>
        </p:spPr>
      </p:pic>
      <p:pic>
        <p:nvPicPr>
          <p:cNvPr id="8" name="그림 7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6703F50A-6675-4507-9EB8-C467394282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48877"/>
            <a:ext cx="3280893" cy="214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0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좌석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 모델링</a:t>
            </a:r>
            <a:endParaRPr lang="en-US" altLang="ko-KR" dirty="0"/>
          </a:p>
          <a:p>
            <a:pPr lvl="2"/>
            <a:r>
              <a:rPr lang="ko-KR" altLang="en-US" dirty="0"/>
              <a:t>주문 패키지와 예약 선택 패키지 사이의 의존 관계를 점선 화살표로 표시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200" dirty="0"/>
          </a:p>
          <a:p>
            <a:pPr lvl="2"/>
            <a:endParaRPr lang="en-US" altLang="ko-KR" sz="1200" dirty="0"/>
          </a:p>
          <a:p>
            <a:pPr lvl="2"/>
            <a:endParaRPr lang="en-US" altLang="ko-KR" dirty="0"/>
          </a:p>
          <a:p>
            <a:pPr lvl="4"/>
            <a:endParaRPr lang="en-US" altLang="ko-KR" sz="800" dirty="0"/>
          </a:p>
          <a:p>
            <a:pPr lvl="2"/>
            <a:r>
              <a:rPr lang="ko-KR" altLang="en-US" dirty="0"/>
              <a:t>주문 패키지가 예약 선택 패키지에 있는 클래스를 참조하므로 </a:t>
            </a:r>
            <a:r>
              <a:rPr lang="en-US" altLang="ko-KR" dirty="0"/>
              <a:t>&lt;&lt;import&gt;&gt; </a:t>
            </a:r>
            <a:r>
              <a:rPr lang="ko-KR" altLang="en-US" dirty="0"/>
              <a:t>스테레오타입을 추가</a:t>
            </a:r>
            <a:endParaRPr lang="en-US" altLang="ko-KR" dirty="0"/>
          </a:p>
        </p:txBody>
      </p:sp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7C305539-5278-4444-A1A1-E946E3DF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0" y="1531410"/>
            <a:ext cx="3195473" cy="2130314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343AA88C-5E35-4667-A6A0-CDBE76142C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27" y="4442929"/>
            <a:ext cx="3797789" cy="21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패키지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좌석 예약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 모델링</a:t>
            </a:r>
            <a:endParaRPr lang="en-US" altLang="ko-KR" dirty="0"/>
          </a:p>
          <a:p>
            <a:pPr lvl="2"/>
            <a:r>
              <a:rPr lang="ko-KR" altLang="en-US" dirty="0"/>
              <a:t>주문 패키지와 가격 패키지의 의존 관계를 표시하고 </a:t>
            </a:r>
            <a:r>
              <a:rPr lang="en-US" altLang="ko-KR" dirty="0"/>
              <a:t>&lt;&lt;import&gt;&gt; </a:t>
            </a:r>
            <a:r>
              <a:rPr lang="ko-KR" altLang="en-US" dirty="0"/>
              <a:t>스테레오타입을 추가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2"/>
            <a:r>
              <a:rPr lang="ko-KR" altLang="en-US" dirty="0"/>
              <a:t>카드 서비스 패키지와 좌석 </a:t>
            </a:r>
            <a:r>
              <a:rPr lang="en-US" altLang="ko-KR" dirty="0"/>
              <a:t>DB </a:t>
            </a:r>
            <a:r>
              <a:rPr lang="ko-KR" altLang="en-US" dirty="0"/>
              <a:t>패키지를 추가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서브시스템으로 인식될 수 있도록 </a:t>
            </a:r>
            <a:r>
              <a:rPr lang="en-US" altLang="ko-KR" dirty="0"/>
              <a:t>&lt;&lt;subsystem&gt;&gt; </a:t>
            </a:r>
            <a:r>
              <a:rPr lang="ko-KR" altLang="en-US" dirty="0"/>
              <a:t>스테레오타입을 추가</a:t>
            </a:r>
            <a:endParaRPr lang="en-US" altLang="ko-KR" dirty="0"/>
          </a:p>
          <a:p>
            <a:pPr lvl="2"/>
            <a:r>
              <a:rPr lang="ko-KR" altLang="en-US" dirty="0"/>
              <a:t>주문 패키지와 카드 서비스 패키지의 의존 관계를 표시하고 </a:t>
            </a:r>
            <a:r>
              <a:rPr lang="en-US" altLang="ko-KR" dirty="0"/>
              <a:t>&lt;&lt;import&gt;&gt; </a:t>
            </a:r>
            <a:r>
              <a:rPr lang="ko-KR" altLang="en-US" dirty="0"/>
              <a:t>스테레오타입을 추가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6" name="그림 5" descr="스크린샷, 조류, 나무이(가) 표시된 사진&#10;&#10;자동 생성된 설명">
            <a:extLst>
              <a:ext uri="{FF2B5EF4-FFF2-40B4-BE49-F238E27FC236}">
                <a16:creationId xmlns:a16="http://schemas.microsoft.com/office/drawing/2014/main" id="{12420B23-286E-4190-8B8B-2260C006F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3352504" cy="2131200"/>
          </a:xfrm>
          <a:prstGeom prst="rect">
            <a:avLst/>
          </a:prstGeom>
        </p:spPr>
      </p:pic>
      <p:pic>
        <p:nvPicPr>
          <p:cNvPr id="8" name="그림 7" descr="지도, 텍스트, 스크린샷이(가) 표시된 사진&#10;&#10;자동 생성된 설명">
            <a:extLst>
              <a:ext uri="{FF2B5EF4-FFF2-40B4-BE49-F238E27FC236}">
                <a16:creationId xmlns:a16="http://schemas.microsoft.com/office/drawing/2014/main" id="{ABE7541C-EBBF-44D6-BB15-FCD4D10CD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739973"/>
            <a:ext cx="4968552" cy="210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4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패키지 다이어그램의 단계별 모델링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 모델링</a:t>
            </a:r>
            <a:endParaRPr lang="en-US" altLang="ko-KR" u="sng" dirty="0"/>
          </a:p>
          <a:p>
            <a:pPr lvl="1"/>
            <a:r>
              <a:rPr lang="ko-KR" altLang="en-US" dirty="0"/>
              <a:t>도서 관리</a:t>
            </a:r>
            <a:endParaRPr lang="en-US" altLang="ko-KR" dirty="0"/>
          </a:p>
          <a:p>
            <a:pPr lvl="2"/>
            <a:r>
              <a:rPr lang="ko-KR" altLang="en-US" dirty="0"/>
              <a:t>저자가 출판사에 완성된 원고를 보냄</a:t>
            </a:r>
            <a:endParaRPr lang="en-US" altLang="ko-KR" dirty="0"/>
          </a:p>
          <a:p>
            <a:pPr lvl="2"/>
            <a:r>
              <a:rPr lang="ko-KR" altLang="en-US" dirty="0"/>
              <a:t>해당 출판사는 원고를 접수하고 편집 작업을 거친 후 책을 출판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고객은 출판된 책을 온라인이나 오프라인 서점에서 구매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AC4A9051-0D57-419A-8E3E-53B808D30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16203"/>
            <a:ext cx="3600400" cy="39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9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패키지 다이어그램의 단계별 모델링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 모델링</a:t>
            </a:r>
            <a:endParaRPr lang="en-US" altLang="ko-KR" u="sng" dirty="0"/>
          </a:p>
          <a:p>
            <a:pPr lvl="1"/>
            <a:r>
              <a:rPr lang="ko-KR" altLang="en-US" dirty="0"/>
              <a:t>식당 관리</a:t>
            </a:r>
            <a:endParaRPr lang="en-US" altLang="ko-KR" dirty="0"/>
          </a:p>
          <a:p>
            <a:pPr lvl="2"/>
            <a:r>
              <a:rPr lang="ko-KR" altLang="en-US" dirty="0"/>
              <a:t>종업원은 식당을 관리하고</a:t>
            </a:r>
            <a:r>
              <a:rPr lang="en-US" altLang="ko-KR" dirty="0"/>
              <a:t>, </a:t>
            </a:r>
            <a:r>
              <a:rPr lang="ko-KR" altLang="en-US" dirty="0"/>
              <a:t>고객은 종업원에게 메뉴를 주문</a:t>
            </a:r>
            <a:endParaRPr lang="en-US" altLang="ko-KR" dirty="0"/>
          </a:p>
          <a:p>
            <a:pPr lvl="2"/>
            <a:r>
              <a:rPr lang="ko-KR" altLang="en-US" dirty="0"/>
              <a:t>요리사는 주문 받은 메뉴를 요리하고</a:t>
            </a:r>
            <a:r>
              <a:rPr lang="en-US" altLang="ko-KR" dirty="0"/>
              <a:t>, </a:t>
            </a:r>
            <a:r>
              <a:rPr lang="ko-KR" altLang="en-US" dirty="0"/>
              <a:t>고객은 식당에 마련된 테이블에서 식사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37773CEB-A57A-45A3-99A3-A861764D8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10" y="2592997"/>
            <a:ext cx="3674379" cy="377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05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패키지 다이어그램의 단계별 모델링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 모델링</a:t>
            </a:r>
            <a:endParaRPr lang="en-US" altLang="ko-KR" u="sng" dirty="0"/>
          </a:p>
          <a:p>
            <a:pPr lvl="1"/>
            <a:r>
              <a:rPr lang="ko-KR" altLang="en-US" dirty="0"/>
              <a:t>물류 유통</a:t>
            </a:r>
            <a:endParaRPr lang="en-US" altLang="ko-KR" dirty="0"/>
          </a:p>
          <a:p>
            <a:pPr lvl="2"/>
            <a:r>
              <a:rPr lang="ko-KR" altLang="en-US" dirty="0"/>
              <a:t>도매점에서 출하한 물품이 </a:t>
            </a:r>
            <a:r>
              <a:rPr lang="en-US" altLang="ko-KR" dirty="0"/>
              <a:t>Center</a:t>
            </a:r>
            <a:r>
              <a:rPr lang="ko-KR" altLang="en-US" dirty="0"/>
              <a:t>에 입고되면 관리자는 물품을 관리하고 소매점에 발주</a:t>
            </a:r>
            <a:endParaRPr lang="en-US" altLang="ko-KR" dirty="0"/>
          </a:p>
          <a:p>
            <a:pPr lvl="2"/>
            <a:r>
              <a:rPr lang="ko-KR" altLang="en-US" dirty="0"/>
              <a:t>소매점에서는 물품을 입하하고 이를 판매</a:t>
            </a:r>
            <a:endParaRPr lang="en-US" altLang="ko-KR" dirty="0"/>
          </a:p>
        </p:txBody>
      </p:sp>
      <p:pic>
        <p:nvPicPr>
          <p:cNvPr id="5" name="그림 4" descr="지도, 스크린샷이(가) 표시된 사진&#10;&#10;자동 생성된 설명">
            <a:extLst>
              <a:ext uri="{FF2B5EF4-FFF2-40B4-BE49-F238E27FC236}">
                <a16:creationId xmlns:a16="http://schemas.microsoft.com/office/drawing/2014/main" id="{4A925758-04C5-4F45-ACB1-C3407620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345" y="2884612"/>
            <a:ext cx="5307310" cy="326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6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패키지 다이어그램의 단계별 모델링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 모델링</a:t>
            </a:r>
            <a:endParaRPr lang="en-US" altLang="ko-KR" u="sng" dirty="0"/>
          </a:p>
          <a:p>
            <a:pPr lvl="1"/>
            <a:r>
              <a:rPr lang="ko-KR" altLang="en-US" dirty="0"/>
              <a:t>프로젝트 관리 서비스</a:t>
            </a:r>
            <a:endParaRPr lang="en-US" altLang="ko-KR" dirty="0"/>
          </a:p>
          <a:p>
            <a:pPr lvl="2"/>
            <a:r>
              <a:rPr lang="ko-KR" altLang="en-US" dirty="0"/>
              <a:t>프로젝트 관리 서비스에서는 </a:t>
            </a:r>
            <a:r>
              <a:rPr lang="en-US" altLang="ko-KR" dirty="0"/>
              <a:t>Client</a:t>
            </a:r>
            <a:r>
              <a:rPr lang="ko-KR" altLang="en-US" dirty="0"/>
              <a:t>를 통해 작품을 입력</a:t>
            </a:r>
            <a:r>
              <a:rPr lang="en-US" altLang="ko-KR" dirty="0"/>
              <a:t>·</a:t>
            </a:r>
            <a:r>
              <a:rPr lang="ko-KR" altLang="en-US" dirty="0"/>
              <a:t>수정할 수 있음</a:t>
            </a:r>
            <a:endParaRPr lang="en-US" altLang="ko-KR" dirty="0"/>
          </a:p>
          <a:p>
            <a:pPr lvl="2"/>
            <a:r>
              <a:rPr lang="en-US" altLang="ko-KR" dirty="0" err="1"/>
              <a:t>PAS_System</a:t>
            </a:r>
            <a:r>
              <a:rPr lang="ko-KR" altLang="en-US" dirty="0"/>
              <a:t>에 있는 </a:t>
            </a:r>
            <a:r>
              <a:rPr lang="en-US" altLang="ko-KR" dirty="0"/>
              <a:t>Database</a:t>
            </a:r>
            <a:r>
              <a:rPr lang="ko-KR" altLang="en-US" dirty="0"/>
              <a:t>에서 데이터를 관리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467C235D-3E4B-4894-9186-C00BDE101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780928"/>
            <a:ext cx="4896544" cy="225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5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패키지 다이어그램의 단계별 모델링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 모델링</a:t>
            </a:r>
            <a:endParaRPr lang="en-US" altLang="ko-KR" u="sng" dirty="0"/>
          </a:p>
          <a:p>
            <a:pPr lvl="1"/>
            <a:r>
              <a:rPr lang="ko-KR" altLang="en-US" dirty="0"/>
              <a:t>방송 무선 네트워크 통신망</a:t>
            </a:r>
            <a:endParaRPr lang="en-US" altLang="ko-KR" dirty="0"/>
          </a:p>
          <a:p>
            <a:pPr lvl="2"/>
            <a:r>
              <a:rPr lang="ko-KR" altLang="en-US" dirty="0"/>
              <a:t>방송 무선 네트워크 통신망에서는 무선기를 통해 </a:t>
            </a:r>
            <a:r>
              <a:rPr lang="ko-KR" altLang="en-US" dirty="0" err="1"/>
              <a:t>파트별</a:t>
            </a:r>
            <a:r>
              <a:rPr lang="ko-KR" altLang="en-US" dirty="0"/>
              <a:t> 책임자에게 무선으로 통신</a:t>
            </a:r>
            <a:endParaRPr lang="en-US" altLang="ko-KR" dirty="0"/>
          </a:p>
          <a:p>
            <a:pPr lvl="2"/>
            <a:r>
              <a:rPr lang="ko-KR" altLang="en-US" dirty="0"/>
              <a:t>무선기를 통해 전달되는 데이터는 무선 네트워크를 통해 각 </a:t>
            </a:r>
            <a:r>
              <a:rPr lang="ko-KR" altLang="en-US" dirty="0" err="1"/>
              <a:t>파트별</a:t>
            </a:r>
            <a:r>
              <a:rPr lang="ko-KR" altLang="en-US" dirty="0"/>
              <a:t> 관리자에게 전달</a:t>
            </a:r>
            <a:endParaRPr lang="en-US" altLang="ko-KR" dirty="0"/>
          </a:p>
          <a:p>
            <a:pPr lvl="2"/>
            <a:r>
              <a:rPr lang="ko-KR" altLang="en-US" dirty="0"/>
              <a:t>해당 책임자가 데이터를 바탕으로 일을 진행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92D713C-13B4-4011-869E-BD8464F17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378" y="2780928"/>
            <a:ext cx="4625330" cy="344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77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장</a:t>
            </a:r>
            <a:r>
              <a:rPr lang="en-US" altLang="ko-KR" dirty="0"/>
              <a:t>. </a:t>
            </a:r>
            <a:r>
              <a:rPr lang="ko-KR" altLang="en-US" dirty="0"/>
              <a:t>패키지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7025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/>
              <a:t>패키지 다이어그램의 표현과 사용 </a:t>
            </a:r>
            <a:endParaRPr lang="en-US" altLang="ko-KR" dirty="0"/>
          </a:p>
          <a:p>
            <a:pPr lvl="1"/>
            <a:r>
              <a:rPr lang="en-US" altLang="ko-KR" dirty="0"/>
              <a:t>02 </a:t>
            </a:r>
            <a:r>
              <a:rPr lang="ko-KR" altLang="en-US" dirty="0"/>
              <a:t>패키지 다이어그램의 단계별 모델링 </a:t>
            </a:r>
            <a:r>
              <a:rPr lang="en-US" altLang="ko-KR" dirty="0"/>
              <a:t>: </a:t>
            </a:r>
            <a:r>
              <a:rPr lang="ko-KR" altLang="en-US" dirty="0"/>
              <a:t>좌석 예약 </a:t>
            </a:r>
            <a:endParaRPr lang="en-US" altLang="ko-KR" dirty="0"/>
          </a:p>
          <a:p>
            <a:pPr lvl="1"/>
            <a:r>
              <a:rPr lang="en-US" altLang="ko-KR" dirty="0"/>
              <a:t>03 </a:t>
            </a:r>
            <a:r>
              <a:rPr lang="ko-KR" altLang="en-US" dirty="0"/>
              <a:t>패키지 다이어그램 모델링 연습</a:t>
            </a:r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/>
              <a:t>패키지 다이어그램의 개념을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중첩된 패키지를 이해한다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다양한 예제를 통해 패키지 다이어그램을 모델링하는 연습을 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패키지 다이어그램의 표현과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다이어그램의 표현</a:t>
            </a:r>
          </a:p>
          <a:p>
            <a:pPr lvl="1"/>
            <a:r>
              <a:rPr lang="ko-KR" altLang="en-US" dirty="0"/>
              <a:t>패키지</a:t>
            </a:r>
            <a:endParaRPr lang="en-US" altLang="ko-KR" dirty="0"/>
          </a:p>
          <a:p>
            <a:pPr lvl="2"/>
            <a:r>
              <a:rPr lang="ko-KR" altLang="en-US" dirty="0"/>
              <a:t>요소들을 그룹으로 조직하기 위한 범용 메커니즘</a:t>
            </a:r>
            <a:endParaRPr lang="en-US" altLang="ko-KR" dirty="0"/>
          </a:p>
          <a:p>
            <a:pPr lvl="2"/>
            <a:r>
              <a:rPr lang="ko-KR" altLang="en-US" dirty="0"/>
              <a:t>탭이 달린 폴더로 표현</a:t>
            </a:r>
            <a:endParaRPr lang="en-US" altLang="ko-KR" dirty="0"/>
          </a:p>
          <a:p>
            <a:pPr lvl="3"/>
            <a:r>
              <a:rPr lang="ko-KR" altLang="en-US" dirty="0"/>
              <a:t>단순 표기법</a:t>
            </a:r>
            <a:r>
              <a:rPr lang="en-US" altLang="ko-KR" dirty="0"/>
              <a:t>: </a:t>
            </a:r>
            <a:r>
              <a:rPr lang="ko-KR" altLang="en-US" dirty="0"/>
              <a:t>아이콘 안에 패키지 이름만 표기  </a:t>
            </a:r>
            <a:endParaRPr lang="en-US" altLang="ko-KR" dirty="0"/>
          </a:p>
          <a:p>
            <a:pPr lvl="3"/>
            <a:r>
              <a:rPr lang="ko-KR" altLang="en-US" dirty="0"/>
              <a:t>확장 표기법</a:t>
            </a:r>
            <a:r>
              <a:rPr lang="en-US" altLang="ko-KR" dirty="0"/>
              <a:t>: </a:t>
            </a:r>
            <a:r>
              <a:rPr lang="ko-KR" altLang="en-US" dirty="0"/>
              <a:t>패키지에 포함된 내부 패키지나 클래스까지 표현</a:t>
            </a:r>
            <a:endParaRPr lang="en-US" altLang="ko-KR" dirty="0"/>
          </a:p>
          <a:p>
            <a:pPr lvl="3"/>
            <a:endParaRPr lang="en-US" altLang="ko-KR" sz="500" dirty="0"/>
          </a:p>
          <a:p>
            <a:pPr lvl="2"/>
            <a:r>
              <a:rPr lang="ko-KR" altLang="en-US" dirty="0"/>
              <a:t>패키지의 표준 스테레오 타입</a:t>
            </a:r>
            <a:endParaRPr lang="en-US" altLang="ko-KR" dirty="0"/>
          </a:p>
          <a:p>
            <a:pPr lvl="3"/>
            <a:r>
              <a:rPr lang="en-US" altLang="ko-KR" dirty="0"/>
              <a:t>&lt;&lt;facade&gt;&gt; : </a:t>
            </a:r>
            <a:r>
              <a:rPr lang="ko-KR" altLang="en-US" dirty="0"/>
              <a:t>다른 패키지에 뷰를 제공해주는 패키지</a:t>
            </a:r>
          </a:p>
          <a:p>
            <a:pPr lvl="3"/>
            <a:r>
              <a:rPr lang="en-US" altLang="ko-KR" dirty="0"/>
              <a:t>&lt;&lt;framework&gt;&gt; : </a:t>
            </a:r>
            <a:r>
              <a:rPr lang="ko-KR" altLang="en-US" dirty="0"/>
              <a:t>주로 패턴으로 구성된 패키지</a:t>
            </a:r>
          </a:p>
          <a:p>
            <a:pPr lvl="3"/>
            <a:r>
              <a:rPr lang="en-US" altLang="ko-KR" dirty="0"/>
              <a:t>&lt;&lt;stub&gt;&gt; : </a:t>
            </a:r>
            <a:r>
              <a:rPr lang="ko-KR" altLang="en-US" dirty="0"/>
              <a:t>다른 패키지의 공용 내용물에 대한 대리자 역할을 수행하는 패키지</a:t>
            </a:r>
          </a:p>
          <a:p>
            <a:pPr lvl="3"/>
            <a:r>
              <a:rPr lang="en-US" altLang="ko-KR" dirty="0"/>
              <a:t>&lt;&lt;subsystem&gt;&gt; : </a:t>
            </a:r>
            <a:r>
              <a:rPr lang="ko-KR" altLang="en-US" dirty="0"/>
              <a:t>전체 시스템의 독립된 일부분을 나타내는 패키지</a:t>
            </a:r>
          </a:p>
          <a:p>
            <a:pPr lvl="3"/>
            <a:r>
              <a:rPr lang="en-US" altLang="ko-KR" dirty="0"/>
              <a:t>&lt;&lt;system&gt;&gt; : </a:t>
            </a:r>
            <a:r>
              <a:rPr lang="ko-KR" altLang="en-US" dirty="0"/>
              <a:t>전체 시스템을 나타내는 패키지</a:t>
            </a: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2E3CD2B4-5138-4A49-B62C-5787FCECA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048" y="5605674"/>
            <a:ext cx="1872208" cy="1125428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456E97C3-CFAE-43D4-966E-986AC7974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064" y="4365104"/>
            <a:ext cx="3564632" cy="236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2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패키지 다이어그램의 표현과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다이어그램의 표현</a:t>
            </a:r>
          </a:p>
          <a:p>
            <a:pPr lvl="1"/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의존 관계</a:t>
            </a:r>
            <a:endParaRPr lang="en-US" altLang="ko-KR" dirty="0"/>
          </a:p>
          <a:p>
            <a:pPr lvl="3"/>
            <a:r>
              <a:rPr lang="ko-KR" altLang="en-US" dirty="0"/>
              <a:t>한쪽이 </a:t>
            </a:r>
            <a:r>
              <a:rPr lang="ko-KR" altLang="en-US" dirty="0" err="1"/>
              <a:t>익스포트</a:t>
            </a:r>
            <a:r>
              <a:rPr lang="ko-KR" altLang="en-US" dirty="0"/>
              <a:t> 한 것을 다른 한쪽의 패키지 요소가 </a:t>
            </a:r>
            <a:r>
              <a:rPr lang="ko-KR" altLang="en-US" dirty="0" err="1"/>
              <a:t>임포트</a:t>
            </a:r>
            <a:r>
              <a:rPr lang="ko-KR" altLang="en-US" dirty="0"/>
              <a:t> 하는 관계</a:t>
            </a:r>
            <a:endParaRPr lang="en-US" altLang="ko-KR" dirty="0"/>
          </a:p>
          <a:p>
            <a:pPr lvl="3"/>
            <a:r>
              <a:rPr lang="ko-KR" altLang="en-US" dirty="0"/>
              <a:t>점선 화살표로 표시</a:t>
            </a:r>
            <a:endParaRPr lang="en-US" altLang="ko-KR" dirty="0"/>
          </a:p>
          <a:p>
            <a:pPr lvl="3"/>
            <a:r>
              <a:rPr lang="ko-KR" altLang="en-US" dirty="0"/>
              <a:t>한 패키지에서 다른 패키지에 있는 클래스를 최소한 하나 사용해야 함</a:t>
            </a:r>
            <a:endParaRPr lang="en-US" altLang="ko-KR" dirty="0"/>
          </a:p>
          <a:p>
            <a:pPr lvl="3"/>
            <a:r>
              <a:rPr lang="ko-KR" altLang="en-US" dirty="0"/>
              <a:t>양방향 점선 화살표를 사용하여 양방향 </a:t>
            </a:r>
            <a:r>
              <a:rPr lang="ko-KR" altLang="en-US" dirty="0" err="1"/>
              <a:t>양방향</a:t>
            </a:r>
            <a:r>
              <a:rPr lang="ko-KR" altLang="en-US" dirty="0"/>
              <a:t> 의존 관계를 표현 할 수도 있음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F111B1-20BC-4032-8B9E-03F6E5DA0C58}"/>
              </a:ext>
            </a:extLst>
          </p:cNvPr>
          <p:cNvGrpSpPr/>
          <p:nvPr/>
        </p:nvGrpSpPr>
        <p:grpSpPr>
          <a:xfrm>
            <a:off x="683568" y="4149080"/>
            <a:ext cx="7514693" cy="1452761"/>
            <a:chOff x="755576" y="4149080"/>
            <a:chExt cx="7514693" cy="1452761"/>
          </a:xfrm>
        </p:grpSpPr>
        <p:pic>
          <p:nvPicPr>
            <p:cNvPr id="9" name="그림 8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18A2B1AF-9C99-47F1-B993-CD79D0C28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4183182"/>
              <a:ext cx="3389777" cy="1418659"/>
            </a:xfrm>
            <a:prstGeom prst="rect">
              <a:avLst/>
            </a:prstGeom>
          </p:spPr>
        </p:pic>
        <p:pic>
          <p:nvPicPr>
            <p:cNvPr id="11" name="그림 10" descr="스크린샷, 시계이(가) 표시된 사진&#10;&#10;자동 생성된 설명">
              <a:extLst>
                <a:ext uri="{FF2B5EF4-FFF2-40B4-BE49-F238E27FC236}">
                  <a16:creationId xmlns:a16="http://schemas.microsoft.com/office/drawing/2014/main" id="{9D086CF4-037A-4E79-AE45-2EB3A83F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32" y="4149080"/>
              <a:ext cx="3410237" cy="1452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34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패키지 다이어그램의 표현과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다이어그램의 표현</a:t>
            </a:r>
          </a:p>
          <a:p>
            <a:pPr lvl="1"/>
            <a:r>
              <a:rPr lang="ko-KR" altLang="en-US" dirty="0"/>
              <a:t>관계</a:t>
            </a:r>
            <a:endParaRPr lang="en-US" altLang="ko-KR" dirty="0"/>
          </a:p>
          <a:p>
            <a:pPr lvl="2"/>
            <a:r>
              <a:rPr lang="ko-KR" altLang="en-US" dirty="0"/>
              <a:t>의존 관계</a:t>
            </a:r>
            <a:endParaRPr lang="en-US" altLang="ko-KR" dirty="0"/>
          </a:p>
          <a:p>
            <a:pPr lvl="3"/>
            <a:r>
              <a:rPr lang="en-US" altLang="ko-KR" dirty="0"/>
              <a:t>UML</a:t>
            </a:r>
            <a:r>
              <a:rPr lang="ko-KR" altLang="en-US" dirty="0"/>
              <a:t>에서는 패키지의 의존성을 나타내기 위해 </a:t>
            </a:r>
            <a:r>
              <a:rPr lang="en-US" altLang="ko-KR" dirty="0"/>
              <a:t>&lt;&lt;import&gt;&gt;</a:t>
            </a:r>
            <a:r>
              <a:rPr lang="ko-KR" altLang="en-US" dirty="0"/>
              <a:t>와 </a:t>
            </a:r>
            <a:r>
              <a:rPr lang="en-US" altLang="ko-KR" dirty="0"/>
              <a:t>&lt;&lt;access&gt;&gt;</a:t>
            </a:r>
            <a:r>
              <a:rPr lang="ko-KR" altLang="en-US" dirty="0"/>
              <a:t>두 가지 스테레오타입을 정의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r>
              <a:rPr lang="en-US" altLang="ko-KR" dirty="0"/>
              <a:t>&lt;&lt;import&gt;&gt;: </a:t>
            </a:r>
            <a:r>
              <a:rPr lang="ko-KR" altLang="en-US" dirty="0"/>
              <a:t>한 패키지에 속한 요소가 다른 패키지의 요소에 단방향으로 접근하는 것을 허용</a:t>
            </a:r>
            <a:endParaRPr lang="en-US" altLang="ko-KR" dirty="0"/>
          </a:p>
          <a:p>
            <a:pPr lvl="3"/>
            <a:r>
              <a:rPr lang="en-US" altLang="ko-KR" dirty="0"/>
              <a:t>&lt;&lt;access&gt;: </a:t>
            </a:r>
            <a:r>
              <a:rPr lang="ko-KR" altLang="en-US" dirty="0"/>
              <a:t>한 패키지에 속한 요소가 다른 패키지의 요소를 가져오지는 않음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3A4B1D8-1822-41A3-BDAA-A17149133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1" y="3684948"/>
            <a:ext cx="3312368" cy="2709529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7FB1DE18-DFBD-46A8-B00F-85140EFC5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59" y="4752684"/>
            <a:ext cx="3942889" cy="16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9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패키지 다이어그램의 표현과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다이어그램의 사용</a:t>
            </a:r>
          </a:p>
          <a:p>
            <a:pPr lvl="1"/>
            <a:r>
              <a:rPr lang="ko-KR" altLang="en-US" dirty="0"/>
              <a:t>중첩 패키지</a:t>
            </a:r>
            <a:endParaRPr lang="en-US" altLang="ko-KR" dirty="0"/>
          </a:p>
          <a:p>
            <a:pPr lvl="2"/>
            <a:r>
              <a:rPr lang="ko-KR" altLang="en-US" dirty="0"/>
              <a:t>패키지를 포함하여 표현</a:t>
            </a:r>
            <a:endParaRPr lang="en-US" altLang="ko-KR" dirty="0"/>
          </a:p>
          <a:p>
            <a:pPr lvl="2"/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클래스 다이어그램을 포함하는 패키지</a:t>
            </a:r>
            <a:endParaRPr lang="en-US" altLang="ko-KR" dirty="0"/>
          </a:p>
          <a:p>
            <a:pPr lvl="2"/>
            <a:r>
              <a:rPr lang="ko-KR" altLang="en-US" dirty="0"/>
              <a:t>개념적으로 패키지는 클래스 다이어그램을 포함할 수 있으나 실제로 툴에서는 그렇게 표현하지 않음</a:t>
            </a:r>
            <a:endParaRPr lang="en-US" altLang="ko-KR" dirty="0"/>
          </a:p>
          <a:p>
            <a:pPr lvl="2"/>
            <a:r>
              <a:rPr lang="ko-KR" altLang="en-US" dirty="0"/>
              <a:t>하나의 패키지를 만들고 새로운 윈도우나 캔버스에 다이어그램을 그려서 표현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603F11-E408-4BAC-BE07-5729BDC5D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340768"/>
            <a:ext cx="1656184" cy="1500749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7BBA21BA-2822-4D85-8378-8ED041F140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3953113"/>
            <a:ext cx="5976664" cy="285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705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패키지 다이어그램의 표현과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다이어그램의 사용</a:t>
            </a:r>
          </a:p>
          <a:p>
            <a:pPr lvl="1"/>
            <a:r>
              <a:rPr lang="ko-KR" altLang="en-US" dirty="0"/>
              <a:t>합병 패키지</a:t>
            </a:r>
            <a:endParaRPr lang="en-US" altLang="ko-KR" dirty="0"/>
          </a:p>
          <a:p>
            <a:pPr lvl="2"/>
            <a:r>
              <a:rPr lang="ko-KR" altLang="en-US" dirty="0"/>
              <a:t>패키지는 다른 패키지와 합병 할 수 있음</a:t>
            </a:r>
            <a:endParaRPr lang="en-US" altLang="ko-KR" dirty="0"/>
          </a:p>
          <a:p>
            <a:pPr lvl="2"/>
            <a:r>
              <a:rPr lang="ko-KR" altLang="en-US" dirty="0"/>
              <a:t>합병 관계</a:t>
            </a:r>
            <a:r>
              <a:rPr lang="en-US" altLang="ko-KR" dirty="0"/>
              <a:t>:</a:t>
            </a:r>
            <a:r>
              <a:rPr lang="ko-KR" altLang="en-US" dirty="0"/>
              <a:t> 합병하는 패키지와 합병되는 패키지 사이에 이루어지는 일종의 의존 관계</a:t>
            </a:r>
            <a:endParaRPr lang="en-US" altLang="ko-KR" dirty="0"/>
          </a:p>
          <a:p>
            <a:pPr lvl="2"/>
            <a:r>
              <a:rPr lang="ko-KR" altLang="en-US" dirty="0"/>
              <a:t>합병 결과로 원래의 패키지가 변형</a:t>
            </a:r>
            <a:endParaRPr lang="en-US" altLang="ko-KR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06597BE-3414-4145-9859-9550D08A7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35" y="2636912"/>
            <a:ext cx="6516216" cy="35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D98A4-B62F-4626-A61B-C73368496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패키지 다이어그램의 표현과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C57C3-8B31-4BC4-933A-FE9ACE1974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패키지 다이어그램의 사용</a:t>
            </a:r>
          </a:p>
          <a:p>
            <a:pPr lvl="1"/>
            <a:r>
              <a:rPr lang="ko-KR" altLang="en-US" dirty="0"/>
              <a:t>합병 패키지</a:t>
            </a:r>
            <a:endParaRPr lang="en-US" altLang="ko-KR" dirty="0"/>
          </a:p>
          <a:p>
            <a:pPr lvl="2"/>
            <a:r>
              <a:rPr lang="ko-KR" altLang="en-US" dirty="0"/>
              <a:t>패키지들이 합병될 때 서로 같은 이름의 클래스를 가지고 있었다면</a:t>
            </a:r>
            <a:r>
              <a:rPr lang="en-US" altLang="ko-KR" dirty="0"/>
              <a:t>, </a:t>
            </a:r>
            <a:r>
              <a:rPr lang="ko-KR" altLang="en-US" dirty="0"/>
              <a:t>변형된 패키지의 클래스는 </a:t>
            </a:r>
            <a:br>
              <a:rPr lang="en-US" altLang="ko-KR" dirty="0"/>
            </a:br>
            <a:r>
              <a:rPr lang="ko-KR" altLang="en-US" dirty="0"/>
              <a:t>같은 이름의 클래스들이 가지고 있던 모든 속성과 오퍼레이션을 가짐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F101C57-8FEB-4115-990D-EEFBB60CB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7" y="2708920"/>
            <a:ext cx="7258866" cy="284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39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661</Words>
  <Application>Microsoft Office PowerPoint</Application>
  <PresentationFormat>화면 슬라이드 쇼(4:3)</PresentationFormat>
  <Paragraphs>129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Arial</vt:lpstr>
      <vt:lpstr>HY견고딕</vt:lpstr>
      <vt:lpstr>맑은 고딕</vt:lpstr>
      <vt:lpstr>HY견명조</vt:lpstr>
      <vt:lpstr>Wingdings</vt:lpstr>
      <vt:lpstr>HY헤드라인M</vt:lpstr>
      <vt:lpstr>2_Office 테마</vt:lpstr>
      <vt:lpstr>PowerPoint 프레젠테이션</vt:lpstr>
      <vt:lpstr>11장. 패키지 다이어그램</vt:lpstr>
      <vt:lpstr>Contents</vt:lpstr>
      <vt:lpstr>1. 패키지 다이어그램의 표현과 사용</vt:lpstr>
      <vt:lpstr>1. 패키지 다이어그램의 표현과 사용</vt:lpstr>
      <vt:lpstr>1. 패키지 다이어그램의 표현과 사용</vt:lpstr>
      <vt:lpstr>1. 패키지 다이어그램의 표현과 사용</vt:lpstr>
      <vt:lpstr>1. 패키지 다이어그램의 표현과 사용</vt:lpstr>
      <vt:lpstr>1. 패키지 다이어그램의 표현과 사용</vt:lpstr>
      <vt:lpstr>2. 패키지 다이어그램의 단계별 모델링 : 좌석 예약</vt:lpstr>
      <vt:lpstr>2. 패키지 다이어그램의 단계별 모델링 : 좌석 예약</vt:lpstr>
      <vt:lpstr>2. 패키지 다이어그램의 단계별 모델링 : 좌석 예약</vt:lpstr>
      <vt:lpstr>3. 패키지 다이어그램의 단계별 모델링 연습</vt:lpstr>
      <vt:lpstr>3. 패키지 다이어그램의 단계별 모델링 연습</vt:lpstr>
      <vt:lpstr>3. 패키지 다이어그램의 단계별 모델링 연습</vt:lpstr>
      <vt:lpstr>3. 패키지 다이어그램의 단계별 모델링 연습</vt:lpstr>
      <vt:lpstr>3. 패키지 다이어그램의 단계별 모델링 연습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한빛아카데미(주)</dc:creator>
  <cp:lastModifiedBy>ㅇㅅㅇ</cp:lastModifiedBy>
  <cp:revision>345</cp:revision>
  <dcterms:created xsi:type="dcterms:W3CDTF">2006-10-05T04:04:58Z</dcterms:created>
  <dcterms:modified xsi:type="dcterms:W3CDTF">2020-02-14T03:54:14Z</dcterms:modified>
</cp:coreProperties>
</file>