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47"/>
  </p:notesMasterIdLst>
  <p:handoutMasterIdLst>
    <p:handoutMasterId r:id="rId48"/>
  </p:handoutMasterIdLst>
  <p:sldIdLst>
    <p:sldId id="356" r:id="rId2"/>
    <p:sldId id="360" r:id="rId3"/>
    <p:sldId id="359" r:id="rId4"/>
    <p:sldId id="361" r:id="rId5"/>
    <p:sldId id="362" r:id="rId6"/>
    <p:sldId id="363" r:id="rId7"/>
    <p:sldId id="364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80" r:id="rId20"/>
    <p:sldId id="381" r:id="rId21"/>
    <p:sldId id="382" r:id="rId22"/>
    <p:sldId id="383" r:id="rId23"/>
    <p:sldId id="384" r:id="rId24"/>
    <p:sldId id="386" r:id="rId25"/>
    <p:sldId id="377" r:id="rId26"/>
    <p:sldId id="387" r:id="rId27"/>
    <p:sldId id="388" r:id="rId28"/>
    <p:sldId id="389" r:id="rId29"/>
    <p:sldId id="390" r:id="rId30"/>
    <p:sldId id="391" r:id="rId31"/>
    <p:sldId id="379" r:id="rId32"/>
    <p:sldId id="392" r:id="rId33"/>
    <p:sldId id="394" r:id="rId34"/>
    <p:sldId id="395" r:id="rId35"/>
    <p:sldId id="397" r:id="rId36"/>
    <p:sldId id="398" r:id="rId37"/>
    <p:sldId id="399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355" r:id="rId4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49"/>
      <p:bold r:id="rId50"/>
    </p:embeddedFont>
    <p:embeddedFont>
      <p:font typeface="HY견고딕" panose="02030600000101010101" pitchFamily="18" charset="-127"/>
      <p:regular r:id="rId51"/>
    </p:embeddedFont>
    <p:embeddedFont>
      <p:font typeface="HY견명조" panose="02030600000101010101" pitchFamily="18" charset="-127"/>
      <p:regular r:id="rId52"/>
    </p:embeddedFont>
    <p:embeddedFont>
      <p:font typeface="HY헤드라인M" panose="02030600000101010101" pitchFamily="18" charset="-127"/>
      <p:regular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7E7D"/>
    <a:srgbClr val="7D697B"/>
    <a:srgbClr val="F8D367"/>
    <a:srgbClr val="F6DFD7"/>
    <a:srgbClr val="6D5269"/>
    <a:srgbClr val="948A88"/>
    <a:srgbClr val="BC0606"/>
    <a:srgbClr val="1F497D"/>
    <a:srgbClr val="BAD2CD"/>
    <a:srgbClr val="004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1" autoAdjust="0"/>
    <p:restoredTop sz="94660"/>
  </p:normalViewPr>
  <p:slideViewPr>
    <p:cSldViewPr>
      <p:cViewPr varScale="1">
        <p:scale>
          <a:sx n="117" d="100"/>
          <a:sy n="117" d="100"/>
        </p:scale>
        <p:origin x="2021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B0E62-A92E-4A08-A69E-D98FED4D165B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6534-E75E-48C1-A1F5-3CED2A4BD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0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F6D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3"/>
          <p:cNvSpPr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467544" y="260648"/>
            <a:ext cx="8594296" cy="5149066"/>
            <a:chOff x="467544" y="260648"/>
            <a:chExt cx="8594296" cy="5149066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3826576" y="2708920"/>
              <a:ext cx="5235264" cy="270079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 userDrawn="1"/>
          </p:nvPicPr>
          <p:blipFill rotWithShape="1">
            <a:blip r:embed="rId3"/>
            <a:srcRect r="6662"/>
            <a:stretch/>
          </p:blipFill>
          <p:spPr>
            <a:xfrm>
              <a:off x="467544" y="260648"/>
              <a:ext cx="3456384" cy="302433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 userDrawn="1"/>
          </p:nvSpPr>
          <p:spPr>
            <a:xfrm>
              <a:off x="5364088" y="4614155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7095424" y="2597931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97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487E7D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38842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347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6D5269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Rectangle 43">
            <a:extLst>
              <a:ext uri="{FF2B5EF4-FFF2-40B4-BE49-F238E27FC236}">
                <a16:creationId xmlns:a16="http://schemas.microsoft.com/office/drawing/2014/main" xmlns="" id="{5A9645B9-A17F-4FE1-A1F8-BC772422D6B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xmlns="" id="{863BB0B3-51E8-444A-BC9D-C973B31F53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418323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/44</a:t>
            </a:r>
          </a:p>
        </p:txBody>
      </p:sp>
      <p:sp>
        <p:nvSpPr>
          <p:cNvPr id="4" name="모서리가 둥근 직사각형 8">
            <a:extLst>
              <a:ext uri="{FF2B5EF4-FFF2-40B4-BE49-F238E27FC236}">
                <a16:creationId xmlns:a16="http://schemas.microsoft.com/office/drawing/2014/main" xmlns="" id="{58BF82CA-F3F4-4B0E-A52C-8E892FF17E9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5" name="그림 29" descr="쿡북로고.jpg">
            <a:extLst>
              <a:ext uri="{FF2B5EF4-FFF2-40B4-BE49-F238E27FC236}">
                <a16:creationId xmlns:a16="http://schemas.microsoft.com/office/drawing/2014/main" xmlns="" id="{3BCB5B97-1C79-4E67-B95F-A280DF0939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57F32E5B-340C-441C-BA8A-5FFFFA77CE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HY견고딕" pitchFamily="18" charset="-127"/>
                <a:ea typeface="HY견고딕" pitchFamily="18" charset="-127"/>
              </a:rPr>
              <a:t>객체 지향 설계와 분석을 위한 </a:t>
            </a:r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UML 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기초와 응용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xmlns="" id="{5BA205ED-6E3B-4591-BC1A-A95812600767}"/>
              </a:ext>
            </a:extLst>
          </p:cNvPr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>
                <a:ea typeface="맑은 고딕" pitchFamily="50" charset="-127"/>
              </a:rPr>
              <a:t>한빛아카데미</a:t>
            </a:r>
            <a:r>
              <a:rPr kumimoji="0" lang="ko-KR" altLang="en-US" sz="1000" u="none" dirty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>
                <a:ea typeface="맑은 고딕" pitchFamily="50" charset="-127"/>
              </a:rPr>
              <a:t>.</a:t>
            </a: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78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7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5" r:id="rId3"/>
    <p:sldLayoutId id="2147483692" r:id="rId4"/>
    <p:sldLayoutId id="2147483694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staruml.io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HY견고딕" pitchFamily="18" charset="-127"/>
                <a:ea typeface="HY견고딕" pitchFamily="18" charset="-127"/>
              </a:rPr>
              <a:t>객체 지향 설계와 분석을 위한 </a:t>
            </a:r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UML 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기초와 응용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>
                <a:ea typeface="맑은 고딕" pitchFamily="50" charset="-127"/>
              </a:rPr>
              <a:t>한빛아카데미</a:t>
            </a:r>
            <a:r>
              <a:rPr kumimoji="0" lang="ko-KR" altLang="en-US" sz="1000" u="none" dirty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>
                <a:ea typeface="맑은 고딕" pitchFamily="50" charset="-127"/>
              </a:rPr>
              <a:t>.</a:t>
            </a: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09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UML </a:t>
            </a:r>
            <a:r>
              <a:rPr lang="ko-KR" altLang="en-US" dirty="0"/>
              <a:t>기본 작성법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/>
              <a:t>툴박스에서 </a:t>
            </a:r>
            <a:r>
              <a:rPr lang="en-US" altLang="ko-KR" dirty="0"/>
              <a:t>[Use Case Subject]</a:t>
            </a:r>
            <a:r>
              <a:rPr lang="ko-KR" altLang="en-US" dirty="0"/>
              <a:t>를 선택하고 윈도 영역을 클릭해 시스템 경계를 생성하고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이름을 </a:t>
            </a:r>
            <a:r>
              <a:rPr lang="en-US" altLang="ko-KR" dirty="0"/>
              <a:t>Subject1</a:t>
            </a:r>
            <a:r>
              <a:rPr lang="ko-KR" altLang="en-US" dirty="0"/>
              <a:t>로 지정</a:t>
            </a:r>
            <a:endParaRPr lang="en-US" altLang="ko-KR" sz="1600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42B45F6-2A4D-4771-A2CD-ABCED6EE8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854105"/>
            <a:ext cx="7776000" cy="44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2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UML </a:t>
            </a:r>
            <a:r>
              <a:rPr lang="ko-KR" altLang="en-US" dirty="0"/>
              <a:t>기본 작성법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/>
              <a:t>툴박스에서 </a:t>
            </a:r>
            <a:r>
              <a:rPr lang="en-US" altLang="ko-KR" dirty="0"/>
              <a:t>[Use Case]</a:t>
            </a:r>
            <a:r>
              <a:rPr lang="ko-KR" altLang="en-US" dirty="0"/>
              <a:t>를 선택하고 윈도 영역을 클릭해 </a:t>
            </a:r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개를 생성</a:t>
            </a:r>
            <a:endParaRPr lang="en-US" altLang="ko-KR" dirty="0"/>
          </a:p>
          <a:p>
            <a:pPr lvl="2"/>
            <a:r>
              <a:rPr lang="ko-KR" altLang="en-US" dirty="0"/>
              <a:t>각각 </a:t>
            </a:r>
            <a:r>
              <a:rPr lang="en-US" altLang="ko-KR" dirty="0"/>
              <a:t>Input, Output, Description</a:t>
            </a:r>
            <a:r>
              <a:rPr lang="ko-KR" altLang="en-US" dirty="0"/>
              <a:t>으로 이름을 지정</a:t>
            </a:r>
            <a:endParaRPr lang="en-US" altLang="ko-KR" sz="16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ACEEF60F-18EF-4544-AC90-800D3DA1F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857350"/>
            <a:ext cx="7776000" cy="447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0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UML </a:t>
            </a:r>
            <a:r>
              <a:rPr lang="ko-KR" altLang="en-US" dirty="0"/>
              <a:t>기본 작성법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sz="1300" dirty="0"/>
              <a:t>툴박스의 </a:t>
            </a:r>
            <a:r>
              <a:rPr lang="en-US" altLang="ko-KR" sz="1300" dirty="0"/>
              <a:t>[Association]</a:t>
            </a:r>
            <a:r>
              <a:rPr lang="ko-KR" altLang="en-US" sz="1300" dirty="0"/>
              <a:t>을 사용해 그림과 같이 </a:t>
            </a:r>
            <a:r>
              <a:rPr lang="ko-KR" altLang="en-US" sz="1300" dirty="0" err="1"/>
              <a:t>액터와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유스케이스의</a:t>
            </a:r>
            <a:r>
              <a:rPr lang="ko-KR" altLang="en-US" sz="1300" dirty="0"/>
              <a:t> 연관 관계를 지정</a:t>
            </a:r>
            <a:endParaRPr lang="en-US" altLang="ko-KR" sz="1300" dirty="0"/>
          </a:p>
          <a:p>
            <a:pPr lvl="2"/>
            <a:r>
              <a:rPr lang="en-US" altLang="ko-KR" sz="1300" dirty="0"/>
              <a:t>[Properties] </a:t>
            </a:r>
            <a:r>
              <a:rPr lang="ko-KR" altLang="en-US" sz="1300" dirty="0"/>
              <a:t>창을 이용해 다중성을 표현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52EC2126-BEFB-4B22-B381-F257F02C0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844824"/>
            <a:ext cx="7776000" cy="483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5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UML </a:t>
            </a:r>
            <a:r>
              <a:rPr lang="ko-KR" altLang="en-US" dirty="0"/>
              <a:t>기본 작성법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/>
              <a:t>툴박스의 </a:t>
            </a:r>
            <a:r>
              <a:rPr lang="en-US" altLang="ko-KR" dirty="0"/>
              <a:t>[Include]</a:t>
            </a:r>
            <a:r>
              <a:rPr lang="ko-KR" altLang="en-US" dirty="0"/>
              <a:t>를 사용해 그림과 같이 </a:t>
            </a:r>
            <a:r>
              <a:rPr lang="ko-KR" altLang="en-US" dirty="0" err="1"/>
              <a:t>유스케이스</a:t>
            </a:r>
            <a:r>
              <a:rPr lang="ko-KR" altLang="en-US" dirty="0"/>
              <a:t> 간 포함 관계를 지정</a:t>
            </a:r>
            <a:endParaRPr lang="en-US" altLang="ko-KR" sz="16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E82E47F-BB11-40F1-974B-EFC87B03B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1815674"/>
            <a:ext cx="7812000" cy="42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65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UML </a:t>
            </a:r>
            <a:r>
              <a:rPr lang="ko-KR" altLang="en-US" dirty="0"/>
              <a:t>기본 작성법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클래스 다이어그램 작성</a:t>
            </a:r>
            <a:endParaRPr lang="en-US" altLang="ko-KR" dirty="0"/>
          </a:p>
          <a:p>
            <a:pPr lvl="2"/>
            <a:r>
              <a:rPr lang="en-US" altLang="ko-KR" sz="1300" dirty="0"/>
              <a:t>Model Explorer</a:t>
            </a:r>
            <a:r>
              <a:rPr lang="ko-KR" altLang="en-US" sz="1300" dirty="0"/>
              <a:t>에서 마우스 오른쪽 버튼을 누른 다음 </a:t>
            </a:r>
            <a:r>
              <a:rPr lang="en-US" altLang="ko-KR" sz="1300" dirty="0"/>
              <a:t>[Add Diagram]-[Class Diagram] </a:t>
            </a:r>
            <a:r>
              <a:rPr lang="ko-KR" altLang="en-US" sz="1300" dirty="0"/>
              <a:t>메뉴를 선택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C84B604-7993-454E-8397-7AE42D959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1700808"/>
            <a:ext cx="6840000" cy="40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4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UML </a:t>
            </a:r>
            <a:r>
              <a:rPr lang="ko-KR" altLang="en-US" dirty="0"/>
              <a:t>기본 작성법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클래스 다이어그램 작성</a:t>
            </a:r>
            <a:endParaRPr lang="en-US" altLang="ko-KR" dirty="0"/>
          </a:p>
          <a:p>
            <a:pPr lvl="2"/>
            <a:r>
              <a:rPr lang="ko-KR" altLang="en-US" dirty="0"/>
              <a:t>툴박스의 </a:t>
            </a:r>
            <a:r>
              <a:rPr lang="en-US" altLang="ko-KR" dirty="0"/>
              <a:t>[Class]</a:t>
            </a:r>
            <a:r>
              <a:rPr lang="ko-KR" altLang="en-US" dirty="0"/>
              <a:t>를 이용해 </a:t>
            </a:r>
            <a:r>
              <a:rPr lang="en-US" altLang="ko-KR" dirty="0"/>
              <a:t>Item, Input, Description, Output </a:t>
            </a:r>
            <a:r>
              <a:rPr lang="ko-KR" altLang="en-US" dirty="0"/>
              <a:t>네 가지의 클래스 다이어그램을 생성</a:t>
            </a:r>
            <a:endParaRPr lang="en-US" altLang="ko-KR" sz="1300" dirty="0"/>
          </a:p>
          <a:p>
            <a:pPr lvl="2"/>
            <a:r>
              <a:rPr lang="ko-KR" altLang="en-US" dirty="0"/>
              <a:t>클래스에서 마우스 오른쪽 버튼을 누른 다음 </a:t>
            </a:r>
            <a:r>
              <a:rPr lang="en-US" altLang="ko-KR" dirty="0"/>
              <a:t>[Add]-[Attribute] </a:t>
            </a:r>
            <a:r>
              <a:rPr lang="ko-KR" altLang="en-US" dirty="0"/>
              <a:t>메뉴로 속성을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[Add]-[Operation] </a:t>
            </a:r>
            <a:r>
              <a:rPr lang="ko-KR" altLang="en-US" dirty="0"/>
              <a:t>메뉴로 오퍼레이션을 생성</a:t>
            </a: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7433F14-4F08-456B-8F83-B96CA1891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74" y="2395933"/>
            <a:ext cx="2664296" cy="158059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2F2F169-559A-4241-A813-FDE5EB61A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377094"/>
            <a:ext cx="4032448" cy="440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26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UML </a:t>
            </a:r>
            <a:r>
              <a:rPr lang="ko-KR" altLang="en-US" dirty="0"/>
              <a:t>기본 작성법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클래스 다이어그램 작성</a:t>
            </a:r>
            <a:endParaRPr lang="en-US" altLang="ko-KR" dirty="0"/>
          </a:p>
          <a:p>
            <a:pPr lvl="2"/>
            <a:r>
              <a:rPr lang="ko-KR" altLang="en-US" dirty="0"/>
              <a:t>클래스에 속성과 오퍼레이션을 생성</a:t>
            </a:r>
            <a:endParaRPr lang="en-US" altLang="ko-KR" dirty="0"/>
          </a:p>
          <a:p>
            <a:pPr lvl="2"/>
            <a:r>
              <a:rPr lang="ko-KR" altLang="en-US" dirty="0"/>
              <a:t>툴박스의 </a:t>
            </a:r>
            <a:r>
              <a:rPr lang="en-US" altLang="ko-KR" dirty="0"/>
              <a:t>[</a:t>
            </a:r>
            <a:r>
              <a:rPr lang="en-US" altLang="ko-KR" sz="1350" dirty="0"/>
              <a:t>Association</a:t>
            </a:r>
            <a:r>
              <a:rPr lang="en-US" altLang="ko-KR" dirty="0"/>
              <a:t>]</a:t>
            </a:r>
            <a:r>
              <a:rPr lang="ko-KR" altLang="en-US" dirty="0"/>
              <a:t>을 사용해 </a:t>
            </a:r>
            <a:r>
              <a:rPr lang="en-US" altLang="ko-KR" sz="1350" dirty="0"/>
              <a:t>Input</a:t>
            </a:r>
            <a:r>
              <a:rPr lang="ko-KR" altLang="en-US" dirty="0"/>
              <a:t>과 </a:t>
            </a:r>
            <a:r>
              <a:rPr lang="en-US" altLang="ko-KR" sz="1350" dirty="0"/>
              <a:t>Description</a:t>
            </a:r>
            <a:r>
              <a:rPr lang="en-US" altLang="ko-KR" dirty="0"/>
              <a:t>, </a:t>
            </a:r>
            <a:r>
              <a:rPr lang="en-US" altLang="ko-KR" sz="1350" dirty="0"/>
              <a:t>Output</a:t>
            </a:r>
            <a:r>
              <a:rPr lang="ko-KR" altLang="en-US" dirty="0"/>
              <a:t>과 </a:t>
            </a:r>
            <a:r>
              <a:rPr lang="en-US" altLang="ko-KR" sz="1350" dirty="0"/>
              <a:t>Description</a:t>
            </a:r>
            <a:r>
              <a:rPr lang="en-US" altLang="ko-KR" dirty="0"/>
              <a:t> </a:t>
            </a:r>
            <a:r>
              <a:rPr lang="ko-KR" altLang="en-US" dirty="0"/>
              <a:t>사이의 연관 관계를 지정</a:t>
            </a:r>
            <a:endParaRPr lang="en-US" altLang="ko-KR" dirty="0"/>
          </a:p>
          <a:p>
            <a:pPr lvl="2"/>
            <a:r>
              <a:rPr lang="ko-KR" altLang="en-US" dirty="0"/>
              <a:t>툴박스의 </a:t>
            </a:r>
            <a:r>
              <a:rPr lang="en-US" altLang="ko-KR" dirty="0"/>
              <a:t>[Generalization]</a:t>
            </a:r>
            <a:r>
              <a:rPr lang="ko-KR" altLang="en-US" dirty="0"/>
              <a:t>을 사용해 </a:t>
            </a:r>
            <a:r>
              <a:rPr lang="en-US" altLang="ko-KR" dirty="0"/>
              <a:t>Item</a:t>
            </a:r>
            <a:r>
              <a:rPr lang="ko-KR" altLang="en-US" dirty="0"/>
              <a:t>과 </a:t>
            </a:r>
            <a:r>
              <a:rPr lang="en-US" altLang="ko-KR" dirty="0"/>
              <a:t>Description, Input</a:t>
            </a:r>
            <a:r>
              <a:rPr lang="ko-KR" altLang="en-US" dirty="0"/>
              <a:t>과 </a:t>
            </a:r>
            <a:r>
              <a:rPr lang="en-US" altLang="ko-KR" dirty="0"/>
              <a:t>Output </a:t>
            </a:r>
            <a:r>
              <a:rPr lang="ko-KR" altLang="en-US" dirty="0"/>
              <a:t>사이에 일반화 관계를 지정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24F2288A-E614-4FA7-8EE1-D6B616B1A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473" y="2492896"/>
            <a:ext cx="5597054" cy="373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92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UML </a:t>
            </a:r>
            <a:r>
              <a:rPr lang="ko-KR" altLang="en-US" dirty="0"/>
              <a:t>기본 작성법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순차 다이어그램 작성</a:t>
            </a:r>
            <a:endParaRPr lang="en-US" altLang="ko-KR" dirty="0"/>
          </a:p>
          <a:p>
            <a:pPr lvl="2"/>
            <a:r>
              <a:rPr lang="en-US" altLang="ko-KR" dirty="0"/>
              <a:t>Model Explorer</a:t>
            </a:r>
            <a:r>
              <a:rPr lang="ko-KR" altLang="en-US" dirty="0"/>
              <a:t>에서 마우스 오른쪽 버튼을 누른 다음 </a:t>
            </a:r>
            <a:r>
              <a:rPr lang="en-US" altLang="ko-KR" dirty="0"/>
              <a:t>[</a:t>
            </a:r>
            <a:r>
              <a:rPr lang="en-US" altLang="ko-KR" sz="1300" dirty="0"/>
              <a:t>Add Diagram</a:t>
            </a:r>
            <a:r>
              <a:rPr lang="en-US" altLang="ko-KR" dirty="0"/>
              <a:t>]-[</a:t>
            </a:r>
            <a:r>
              <a:rPr lang="en-US" altLang="ko-KR" sz="1300" dirty="0"/>
              <a:t>Sequence Diagram</a:t>
            </a:r>
            <a:r>
              <a:rPr lang="en-US" altLang="ko-KR" dirty="0"/>
              <a:t>] </a:t>
            </a:r>
            <a:r>
              <a:rPr lang="ko-KR" altLang="en-US" dirty="0"/>
              <a:t>메뉴를 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툴박스의 </a:t>
            </a:r>
            <a:r>
              <a:rPr lang="en-US" altLang="ko-KR" dirty="0"/>
              <a:t>[Lifeline]</a:t>
            </a:r>
            <a:r>
              <a:rPr lang="ko-KR" altLang="en-US" dirty="0"/>
              <a:t>를 이용해 </a:t>
            </a:r>
            <a:r>
              <a:rPr lang="en-US" altLang="ko-KR" dirty="0"/>
              <a:t>Messenger, Input, Output, Description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79862DC-706A-4F49-9C2C-6CB1D5288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01" y="1556792"/>
            <a:ext cx="6272397" cy="1682973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C91B6FBA-6D2D-42BD-AB10-721F620C2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019" y="3865991"/>
            <a:ext cx="5004048" cy="28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27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UML </a:t>
            </a:r>
            <a:r>
              <a:rPr lang="ko-KR" altLang="en-US" dirty="0"/>
              <a:t>기본 작성법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순차 다이어그램 작성</a:t>
            </a:r>
            <a:endParaRPr lang="en-US" altLang="ko-KR" dirty="0"/>
          </a:p>
          <a:p>
            <a:pPr lvl="2"/>
            <a:r>
              <a:rPr lang="ko-KR" altLang="en-US" dirty="0"/>
              <a:t>툴박스의 </a:t>
            </a:r>
            <a:r>
              <a:rPr lang="en-US" altLang="ko-KR" dirty="0"/>
              <a:t>[Message]</a:t>
            </a:r>
            <a:r>
              <a:rPr lang="ko-KR" altLang="en-US" dirty="0"/>
              <a:t>를 이용해 </a:t>
            </a:r>
            <a:r>
              <a:rPr lang="en-US" altLang="ko-KR" dirty="0"/>
              <a:t>Messenger</a:t>
            </a:r>
            <a:r>
              <a:rPr lang="ko-KR" altLang="en-US" dirty="0"/>
              <a:t>에서 </a:t>
            </a:r>
            <a:r>
              <a:rPr lang="en-US" altLang="ko-KR" dirty="0"/>
              <a:t>Input</a:t>
            </a:r>
            <a:r>
              <a:rPr lang="ko-KR" altLang="en-US" dirty="0"/>
              <a:t>으로</a:t>
            </a:r>
            <a:r>
              <a:rPr lang="en-US" altLang="ko-KR" dirty="0"/>
              <a:t>, Input</a:t>
            </a:r>
            <a:r>
              <a:rPr lang="ko-KR" altLang="en-US" dirty="0"/>
              <a:t>에서 </a:t>
            </a:r>
            <a:r>
              <a:rPr lang="en-US" altLang="ko-KR" dirty="0"/>
              <a:t>Description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Messenger</a:t>
            </a:r>
            <a:r>
              <a:rPr lang="ko-KR" altLang="en-US" dirty="0"/>
              <a:t>에서 </a:t>
            </a:r>
            <a:r>
              <a:rPr lang="en-US" altLang="ko-KR" dirty="0"/>
              <a:t>Output</a:t>
            </a:r>
            <a:r>
              <a:rPr lang="ko-KR" altLang="en-US" dirty="0"/>
              <a:t>으로</a:t>
            </a:r>
            <a:r>
              <a:rPr lang="en-US" altLang="ko-KR" dirty="0"/>
              <a:t>, Output</a:t>
            </a:r>
            <a:r>
              <a:rPr lang="ko-KR" altLang="en-US" dirty="0"/>
              <a:t>에서 </a:t>
            </a:r>
            <a:r>
              <a:rPr lang="en-US" altLang="ko-KR" dirty="0"/>
              <a:t>Description</a:t>
            </a:r>
            <a:r>
              <a:rPr lang="ko-KR" altLang="en-US" dirty="0"/>
              <a:t>으로 메시지 순서를 지정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A0B1C4A8-EC3A-48C6-9987-8F62AD1E5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79" y="2005087"/>
            <a:ext cx="6552728" cy="412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4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UML </a:t>
            </a:r>
            <a:r>
              <a:rPr lang="ko-KR" altLang="en-US" dirty="0"/>
              <a:t>기본 작성법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순차 다이어그램 작성</a:t>
            </a:r>
            <a:endParaRPr lang="en-US" altLang="ko-KR" dirty="0"/>
          </a:p>
          <a:p>
            <a:pPr lvl="2"/>
            <a:r>
              <a:rPr lang="ko-KR" altLang="en-US" dirty="0"/>
              <a:t>툴박스의 </a:t>
            </a:r>
            <a:r>
              <a:rPr lang="en-US" altLang="ko-KR" dirty="0"/>
              <a:t>[Message]</a:t>
            </a:r>
            <a:r>
              <a:rPr lang="ko-KR" altLang="en-US" dirty="0"/>
              <a:t>를 이용해 </a:t>
            </a:r>
            <a:r>
              <a:rPr lang="en-US" altLang="ko-KR" dirty="0"/>
              <a:t>Messenger</a:t>
            </a:r>
            <a:r>
              <a:rPr lang="ko-KR" altLang="en-US" dirty="0"/>
              <a:t>에서 </a:t>
            </a:r>
            <a:r>
              <a:rPr lang="en-US" altLang="ko-KR" dirty="0"/>
              <a:t>Input</a:t>
            </a:r>
            <a:r>
              <a:rPr lang="ko-KR" altLang="en-US" dirty="0"/>
              <a:t>으로</a:t>
            </a:r>
            <a:r>
              <a:rPr lang="en-US" altLang="ko-KR" dirty="0"/>
              <a:t>, Input</a:t>
            </a:r>
            <a:r>
              <a:rPr lang="ko-KR" altLang="en-US" dirty="0"/>
              <a:t>에서 </a:t>
            </a:r>
            <a:r>
              <a:rPr lang="en-US" altLang="ko-KR" dirty="0"/>
              <a:t>Description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Messenger</a:t>
            </a:r>
            <a:r>
              <a:rPr lang="ko-KR" altLang="en-US" dirty="0"/>
              <a:t>에서 </a:t>
            </a:r>
            <a:r>
              <a:rPr lang="en-US" altLang="ko-KR" dirty="0"/>
              <a:t>Output</a:t>
            </a:r>
            <a:r>
              <a:rPr lang="ko-KR" altLang="en-US" dirty="0"/>
              <a:t>으로</a:t>
            </a:r>
            <a:r>
              <a:rPr lang="en-US" altLang="ko-KR" dirty="0"/>
              <a:t>, Output</a:t>
            </a:r>
            <a:r>
              <a:rPr lang="ko-KR" altLang="en-US" dirty="0"/>
              <a:t>에서 </a:t>
            </a:r>
            <a:r>
              <a:rPr lang="en-US" altLang="ko-KR" dirty="0"/>
              <a:t>Description</a:t>
            </a:r>
            <a:r>
              <a:rPr lang="ko-KR" altLang="en-US" dirty="0"/>
              <a:t>으로 메시지 순서를 지정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A0B1C4A8-EC3A-48C6-9987-8F62AD1E5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79" y="2005087"/>
            <a:ext cx="6552728" cy="412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4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12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en-US" altLang="ko-KR" dirty="0" err="1"/>
              <a:t>StarUML</a:t>
            </a:r>
            <a:r>
              <a:rPr lang="ko-KR" altLang="en-US" dirty="0"/>
              <a:t>을 이용한 프로젝트 설계</a:t>
            </a:r>
          </a:p>
        </p:txBody>
      </p:sp>
    </p:spTree>
    <p:extLst>
      <p:ext uri="{BB962C8B-B14F-4D97-AF65-F5344CB8AC3E}">
        <p14:creationId xmlns:p14="http://schemas.microsoft.com/office/powerpoint/2010/main" val="270250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UML </a:t>
            </a:r>
            <a:r>
              <a:rPr lang="ko-KR" altLang="en-US" dirty="0"/>
              <a:t>기본 작성법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순차 다이어그램 작성</a:t>
            </a:r>
            <a:endParaRPr lang="en-US" altLang="ko-KR" dirty="0"/>
          </a:p>
          <a:p>
            <a:pPr lvl="2"/>
            <a:r>
              <a:rPr lang="ko-KR" altLang="en-US" dirty="0"/>
              <a:t>툴박스의 </a:t>
            </a:r>
            <a:r>
              <a:rPr lang="en-US" altLang="ko-KR" dirty="0"/>
              <a:t>[Decision]</a:t>
            </a:r>
            <a:r>
              <a:rPr lang="ko-KR" altLang="en-US" dirty="0"/>
              <a:t>를 이용해 </a:t>
            </a:r>
            <a:r>
              <a:rPr lang="en-US" altLang="ko-KR" dirty="0"/>
              <a:t>Description</a:t>
            </a:r>
            <a:r>
              <a:rPr lang="ko-KR" altLang="en-US" dirty="0"/>
              <a:t>과 </a:t>
            </a:r>
            <a:r>
              <a:rPr lang="en-US" altLang="ko-KR" dirty="0" err="1"/>
              <a:t>ItemAdd</a:t>
            </a:r>
            <a:r>
              <a:rPr lang="en-US" altLang="ko-KR" dirty="0"/>
              <a:t>, </a:t>
            </a:r>
            <a:r>
              <a:rPr lang="en-US" altLang="ko-KR" dirty="0" err="1"/>
              <a:t>ItemRegistration</a:t>
            </a:r>
            <a:r>
              <a:rPr lang="en-US" altLang="ko-KR" dirty="0"/>
              <a:t> </a:t>
            </a:r>
            <a:r>
              <a:rPr lang="ko-KR" altLang="en-US" dirty="0"/>
              <a:t>사이에 분기점을 넣음</a:t>
            </a:r>
            <a:endParaRPr lang="en-US" altLang="ko-KR" dirty="0"/>
          </a:p>
          <a:p>
            <a:pPr lvl="2"/>
            <a:r>
              <a:rPr lang="ko-KR" altLang="en-US" dirty="0"/>
              <a:t>툴박스의 </a:t>
            </a:r>
            <a:r>
              <a:rPr lang="en-US" altLang="ko-KR" dirty="0"/>
              <a:t>[Control </a:t>
            </a:r>
            <a:r>
              <a:rPr lang="en-US" altLang="ko-KR" dirty="0" err="1"/>
              <a:t>Folow</a:t>
            </a:r>
            <a:r>
              <a:rPr lang="en-US" altLang="ko-KR" dirty="0"/>
              <a:t>]</a:t>
            </a:r>
            <a:r>
              <a:rPr lang="ko-KR" altLang="en-US" dirty="0"/>
              <a:t>를 이용해 연결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492184-9E47-4C92-9897-8E5ED1673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6832"/>
            <a:ext cx="5472608" cy="48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9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자판기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프로젝트 생성</a:t>
            </a:r>
            <a:endParaRPr lang="en-US" altLang="ko-KR" dirty="0"/>
          </a:p>
          <a:p>
            <a:pPr lvl="2"/>
            <a:r>
              <a:rPr lang="en-US" altLang="ko-KR" dirty="0" err="1"/>
              <a:t>StarUML</a:t>
            </a:r>
            <a:r>
              <a:rPr lang="ko-KR" altLang="en-US" dirty="0"/>
              <a:t>을 실행 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[Save AS] </a:t>
            </a:r>
            <a:r>
              <a:rPr lang="ko-KR" altLang="en-US" dirty="0"/>
              <a:t>메뉴를 이용해 프로젝트를 </a:t>
            </a:r>
            <a:r>
              <a:rPr lang="en-US" altLang="ko-KR" dirty="0" err="1"/>
              <a:t>VendingMachine</a:t>
            </a:r>
            <a:r>
              <a:rPr lang="ko-KR" altLang="en-US" dirty="0"/>
              <a:t>으로 저장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23DBFE1-B772-45BD-B12A-EFF8C9420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" y="1844824"/>
            <a:ext cx="7056000" cy="337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56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자판기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자판기 시스템은 사용자가 동전이나 지폐를 투입하면 시스템이 실행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음료수 가격은 </a:t>
            </a:r>
            <a:r>
              <a:rPr lang="en-US" altLang="ko-KR" dirty="0"/>
              <a:t>500</a:t>
            </a:r>
            <a:r>
              <a:rPr lang="ko-KR" altLang="en-US" dirty="0"/>
              <a:t>원</a:t>
            </a:r>
            <a:r>
              <a:rPr lang="en-US" altLang="ko-KR" dirty="0"/>
              <a:t>, 600</a:t>
            </a:r>
            <a:r>
              <a:rPr lang="ko-KR" altLang="en-US" dirty="0"/>
              <a:t>원</a:t>
            </a:r>
            <a:r>
              <a:rPr lang="en-US" altLang="ko-KR" dirty="0"/>
              <a:t>, 700</a:t>
            </a:r>
            <a:r>
              <a:rPr lang="ko-KR" altLang="en-US" dirty="0"/>
              <a:t>원 세 종류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각각 기준 가격 이상의 돈이 투입되면 자동으로 각 음료수 선택 버튼에 불이 점등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음료수를 선택하고 남은 잔액은 잔액 표시 화면에 표시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사용자가 잔액 반환 버튼을 누르면 잔액이 반환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잔액이 음료수 가격 미만이면 음료수 선택 버튼에 불이 소등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7225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자판기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9044458" cy="5669958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</a:p>
          <a:p>
            <a:pPr lvl="2"/>
            <a:r>
              <a:rPr lang="ko-KR" altLang="en-US" dirty="0" err="1"/>
              <a:t>액터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en-US" altLang="ko-KR" sz="1300" dirty="0"/>
              <a:t> User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sz="1300" dirty="0"/>
              <a:t>Input</a:t>
            </a:r>
            <a:r>
              <a:rPr lang="en-US" altLang="ko-KR" dirty="0"/>
              <a:t>(</a:t>
            </a:r>
            <a:r>
              <a:rPr lang="ko-KR" altLang="en-US" dirty="0"/>
              <a:t>투입구</a:t>
            </a:r>
            <a:r>
              <a:rPr lang="en-US" altLang="ko-KR" dirty="0"/>
              <a:t>), </a:t>
            </a:r>
            <a:r>
              <a:rPr lang="en-US" altLang="ko-KR" sz="1300" dirty="0"/>
              <a:t>Choice</a:t>
            </a:r>
            <a:r>
              <a:rPr lang="en-US" altLang="ko-KR" dirty="0"/>
              <a:t>(</a:t>
            </a:r>
            <a:r>
              <a:rPr lang="ko-KR" altLang="en-US" dirty="0"/>
              <a:t>음료수 선택</a:t>
            </a:r>
            <a:r>
              <a:rPr lang="en-US" altLang="ko-KR" dirty="0"/>
              <a:t>), </a:t>
            </a:r>
            <a:r>
              <a:rPr lang="en-US" altLang="ko-KR" sz="1300" dirty="0" err="1"/>
              <a:t>ReturnMoney</a:t>
            </a:r>
            <a:r>
              <a:rPr lang="en-US" altLang="ko-KR" dirty="0"/>
              <a:t>(</a:t>
            </a:r>
            <a:r>
              <a:rPr lang="ko-KR" altLang="en-US" dirty="0"/>
              <a:t>잔액 반환</a:t>
            </a:r>
            <a:r>
              <a:rPr lang="en-US" altLang="ko-KR" dirty="0"/>
              <a:t>), </a:t>
            </a:r>
            <a:r>
              <a:rPr lang="en-US" altLang="ko-KR" sz="1300" dirty="0" err="1"/>
              <a:t>DisplayMoney</a:t>
            </a:r>
            <a:r>
              <a:rPr lang="en-US" altLang="ko-KR" dirty="0"/>
              <a:t>(</a:t>
            </a:r>
            <a:r>
              <a:rPr lang="ko-KR" altLang="en-US" dirty="0"/>
              <a:t>잔액 표시 화면</a:t>
            </a:r>
            <a:r>
              <a:rPr lang="en-US" altLang="ko-KR" dirty="0"/>
              <a:t>) </a:t>
            </a:r>
          </a:p>
          <a:p>
            <a:pPr lvl="2"/>
            <a:r>
              <a:rPr lang="ko-KR" altLang="en-US" dirty="0"/>
              <a:t>관계 </a:t>
            </a:r>
            <a:r>
              <a:rPr lang="en-US" altLang="ko-KR" dirty="0"/>
              <a:t>: User</a:t>
            </a:r>
            <a:r>
              <a:rPr lang="ko-KR" altLang="en-US" dirty="0"/>
              <a:t>와 </a:t>
            </a:r>
            <a:r>
              <a:rPr lang="en-US" altLang="ko-KR" dirty="0"/>
              <a:t>Input, User</a:t>
            </a:r>
            <a:r>
              <a:rPr lang="ko-KR" altLang="en-US" dirty="0"/>
              <a:t>와 </a:t>
            </a:r>
            <a:r>
              <a:rPr lang="en-US" altLang="ko-KR" dirty="0"/>
              <a:t>Choice, User</a:t>
            </a:r>
            <a:r>
              <a:rPr lang="ko-KR" altLang="en-US" dirty="0"/>
              <a:t>와 </a:t>
            </a:r>
            <a:r>
              <a:rPr lang="en-US" altLang="ko-KR" dirty="0" err="1"/>
              <a:t>ReturnMoney</a:t>
            </a:r>
            <a:r>
              <a:rPr lang="ko-KR" altLang="en-US" dirty="0"/>
              <a:t>는 연관 관계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 err="1"/>
              <a:t>DisplayMoney</a:t>
            </a:r>
            <a:r>
              <a:rPr lang="en-US" altLang="ko-KR" dirty="0"/>
              <a:t>, Choice</a:t>
            </a:r>
            <a:r>
              <a:rPr lang="ko-KR" altLang="en-US" dirty="0"/>
              <a:t>와 </a:t>
            </a:r>
            <a:r>
              <a:rPr lang="en-US" altLang="ko-KR" dirty="0" err="1"/>
              <a:t>DisplayMoney</a:t>
            </a:r>
            <a:r>
              <a:rPr lang="en-US" altLang="ko-KR" dirty="0"/>
              <a:t>, </a:t>
            </a:r>
            <a:r>
              <a:rPr lang="en-US" altLang="ko-KR" dirty="0" err="1"/>
              <a:t>ReturnMoney</a:t>
            </a:r>
            <a:r>
              <a:rPr lang="ko-KR" altLang="en-US" dirty="0"/>
              <a:t>와 </a:t>
            </a:r>
            <a:r>
              <a:rPr lang="en-US" altLang="ko-KR" dirty="0" err="1"/>
              <a:t>DisplayMoney</a:t>
            </a:r>
            <a:r>
              <a:rPr lang="ko-KR" altLang="en-US" dirty="0"/>
              <a:t>는 포함 관계</a:t>
            </a:r>
          </a:p>
          <a:p>
            <a:pPr lvl="2"/>
            <a:r>
              <a:rPr lang="ko-KR" altLang="en-US" dirty="0"/>
              <a:t>시스템 경계 </a:t>
            </a:r>
            <a:r>
              <a:rPr lang="en-US" altLang="ko-KR" dirty="0"/>
              <a:t>: Vending Machine System</a:t>
            </a:r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F1285CF0-D382-49B8-906F-CC05F9DC6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852936"/>
            <a:ext cx="6048672" cy="361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44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자판기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9044458" cy="5669958"/>
          </a:xfrm>
        </p:spPr>
        <p:txBody>
          <a:bodyPr/>
          <a:lstStyle/>
          <a:p>
            <a:r>
              <a:rPr lang="ko-KR" altLang="en-US" dirty="0"/>
              <a:t>패키지 다이어그램 작성</a:t>
            </a:r>
            <a:endParaRPr lang="en-US" altLang="ko-KR" dirty="0"/>
          </a:p>
          <a:p>
            <a:pPr lvl="2"/>
            <a:r>
              <a:rPr lang="ko-KR" altLang="en-US" dirty="0"/>
              <a:t>이후에 만들 소스나 다이어그램을 쉽게 관리할 수 있도록</a:t>
            </a:r>
            <a:r>
              <a:rPr lang="en-US" altLang="ko-KR" dirty="0"/>
              <a:t> </a:t>
            </a:r>
            <a:r>
              <a:rPr lang="en-US" altLang="ko-KR" dirty="0" err="1"/>
              <a:t>VendingMachine</a:t>
            </a:r>
            <a:r>
              <a:rPr lang="en-US" altLang="ko-KR" dirty="0"/>
              <a:t>, Data,</a:t>
            </a:r>
            <a:br>
              <a:rPr lang="en-US" altLang="ko-KR" dirty="0"/>
            </a:br>
            <a:r>
              <a:rPr lang="en-US" altLang="ko-KR" dirty="0" err="1"/>
              <a:t>UserInterface</a:t>
            </a:r>
            <a:r>
              <a:rPr lang="en-US" altLang="ko-KR" dirty="0"/>
              <a:t> </a:t>
            </a:r>
            <a:r>
              <a:rPr lang="ko-KR" altLang="en-US" dirty="0"/>
              <a:t>패키지 추가</a:t>
            </a:r>
          </a:p>
        </p:txBody>
      </p:sp>
      <p:pic>
        <p:nvPicPr>
          <p:cNvPr id="5" name="그림 4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xmlns="" id="{46A15230-0809-4269-AF6C-1689CC604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87" y="2348880"/>
            <a:ext cx="437482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41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자판기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클래스 다이어그램 작성</a:t>
            </a:r>
          </a:p>
          <a:p>
            <a:pPr lvl="2"/>
            <a:r>
              <a:rPr lang="en-US" altLang="ko-KR" dirty="0"/>
              <a:t>Model Explorer</a:t>
            </a:r>
            <a:r>
              <a:rPr lang="ko-KR" altLang="en-US" dirty="0"/>
              <a:t>의 </a:t>
            </a:r>
            <a:r>
              <a:rPr lang="en-US" altLang="ko-KR" dirty="0" err="1"/>
              <a:t>VendingMachine</a:t>
            </a:r>
            <a:r>
              <a:rPr lang="en-US" altLang="ko-KR" dirty="0"/>
              <a:t> </a:t>
            </a:r>
            <a:r>
              <a:rPr lang="ko-KR" altLang="en-US" dirty="0"/>
              <a:t>패키지에서 마우스 오른쪽 버튼을 누른 다음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[Add Diagram]-[Class Diagram] </a:t>
            </a:r>
            <a:r>
              <a:rPr lang="ko-KR" altLang="en-US" dirty="0"/>
              <a:t>메뉴를 선택</a:t>
            </a:r>
            <a:endParaRPr lang="en-US" altLang="ko-KR" dirty="0"/>
          </a:p>
          <a:p>
            <a:pPr lvl="2"/>
            <a:r>
              <a:rPr lang="en-US" altLang="ko-KR" dirty="0"/>
              <a:t>Choice, ChoiceItem, </a:t>
            </a:r>
            <a:r>
              <a:rPr lang="en-US" altLang="ko-KR" dirty="0" err="1"/>
              <a:t>ItemExplain</a:t>
            </a:r>
            <a:r>
              <a:rPr lang="en-US" altLang="ko-KR" dirty="0"/>
              <a:t> </a:t>
            </a:r>
            <a:r>
              <a:rPr lang="ko-KR" altLang="en-US" dirty="0"/>
              <a:t>클래스를 추가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E8D0E47E-B39F-484F-AE6F-35C799D03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97179"/>
            <a:ext cx="6912768" cy="38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68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자판기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클래스 다이어그램 작성</a:t>
            </a:r>
          </a:p>
          <a:p>
            <a:pPr lvl="2"/>
            <a:r>
              <a:rPr lang="en-US" altLang="ko-KR" dirty="0"/>
              <a:t>Choice </a:t>
            </a:r>
            <a:r>
              <a:rPr lang="ko-KR" altLang="en-US" dirty="0"/>
              <a:t>클래스에 총 합계를 저장하기 위한 </a:t>
            </a:r>
            <a:r>
              <a:rPr lang="en-US" altLang="ko-KR" dirty="0"/>
              <a:t>private total </a:t>
            </a:r>
            <a:r>
              <a:rPr lang="ko-KR" altLang="en-US" dirty="0"/>
              <a:t>속성 추가</a:t>
            </a:r>
            <a:endParaRPr lang="en-US" altLang="ko-KR" dirty="0"/>
          </a:p>
          <a:p>
            <a:pPr lvl="2"/>
            <a:r>
              <a:rPr lang="ko-KR" altLang="en-US" dirty="0"/>
              <a:t>총 합계를 계산하기 위한 </a:t>
            </a:r>
            <a:r>
              <a:rPr lang="en-US" altLang="ko-KR" dirty="0"/>
              <a:t>public </a:t>
            </a:r>
            <a:r>
              <a:rPr lang="en-US" altLang="ko-KR" dirty="0" err="1"/>
              <a:t>calcTotal</a:t>
            </a:r>
            <a:r>
              <a:rPr lang="en-US" altLang="ko-KR" dirty="0"/>
              <a:t>() </a:t>
            </a:r>
            <a:r>
              <a:rPr lang="ko-KR" altLang="en-US" dirty="0"/>
              <a:t>오퍼레이션 추가</a:t>
            </a:r>
            <a:endParaRPr lang="en-US" altLang="ko-KR" dirty="0"/>
          </a:p>
          <a:p>
            <a:pPr lvl="2"/>
            <a:r>
              <a:rPr lang="ko-KR" altLang="en-US" dirty="0"/>
              <a:t>상품 및 가격을 등록하기 위한 </a:t>
            </a:r>
            <a:r>
              <a:rPr lang="en-US" altLang="ko-KR" dirty="0"/>
              <a:t>private </a:t>
            </a:r>
            <a:r>
              <a:rPr lang="en-US" altLang="ko-KR" dirty="0" err="1"/>
              <a:t>cashRegister</a:t>
            </a:r>
            <a:r>
              <a:rPr lang="en-US" altLang="ko-KR" dirty="0"/>
              <a:t> </a:t>
            </a:r>
            <a:r>
              <a:rPr lang="ko-KR" altLang="en-US" dirty="0"/>
              <a:t>속성 추가</a:t>
            </a:r>
            <a:endParaRPr lang="en-US" altLang="ko-KR" dirty="0"/>
          </a:p>
          <a:p>
            <a:pPr lvl="2"/>
            <a:r>
              <a:rPr lang="ko-KR" altLang="en-US" dirty="0"/>
              <a:t>잔액을 계산하기 위한 </a:t>
            </a:r>
            <a:r>
              <a:rPr lang="en-US" altLang="ko-KR" dirty="0"/>
              <a:t>public </a:t>
            </a:r>
            <a:r>
              <a:rPr lang="en-US" altLang="ko-KR" dirty="0" err="1"/>
              <a:t>calcTax</a:t>
            </a:r>
            <a:r>
              <a:rPr lang="en-US" altLang="ko-KR" dirty="0"/>
              <a:t>() </a:t>
            </a:r>
            <a:r>
              <a:rPr lang="ko-KR" altLang="en-US" dirty="0"/>
              <a:t>오퍼레이션 추가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ChoiceItem </a:t>
            </a:r>
            <a:r>
              <a:rPr lang="ko-KR" altLang="en-US" dirty="0"/>
              <a:t>클래스에는 </a:t>
            </a:r>
            <a:r>
              <a:rPr lang="en-US" altLang="ko-KR" dirty="0"/>
              <a:t>private </a:t>
            </a:r>
            <a:r>
              <a:rPr lang="en-US" altLang="ko-KR" dirty="0" err="1"/>
              <a:t>myExplain</a:t>
            </a:r>
            <a:r>
              <a:rPr lang="en-US" altLang="ko-KR" dirty="0"/>
              <a:t> </a:t>
            </a:r>
            <a:r>
              <a:rPr lang="ko-KR" altLang="en-US" dirty="0"/>
              <a:t>속성 추가</a:t>
            </a: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3FBA0BA-3F52-4BEF-B4F5-8EBDBAC55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2" y="2854620"/>
            <a:ext cx="7596336" cy="371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11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자판기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클래스 다이어그램 작성</a:t>
            </a:r>
            <a:endParaRPr lang="en-US" altLang="ko-KR" dirty="0"/>
          </a:p>
          <a:p>
            <a:pPr lvl="2"/>
            <a:r>
              <a:rPr lang="ko-KR" altLang="en-US" dirty="0"/>
              <a:t>툴박스의 </a:t>
            </a:r>
            <a:r>
              <a:rPr lang="en-US" altLang="ko-KR" dirty="0"/>
              <a:t>[Directed Association]</a:t>
            </a:r>
            <a:r>
              <a:rPr lang="ko-KR" altLang="en-US" dirty="0"/>
              <a:t>를 이용해 클래스 간의 연관 관계를 설정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D92FDCD-53CE-4782-BFC5-E36173703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43" y="1628800"/>
            <a:ext cx="7056000" cy="468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42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자판기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클래스 다이어그램 작성</a:t>
            </a:r>
            <a:endParaRPr lang="en-US" altLang="ko-KR" dirty="0"/>
          </a:p>
          <a:p>
            <a:pPr lvl="2"/>
            <a:r>
              <a:rPr lang="en-US" altLang="ko-KR" dirty="0" err="1"/>
              <a:t>hoice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, ChoiceItem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en-US" altLang="ko-KR" dirty="0" err="1"/>
              <a:t>ItemExplain</a:t>
            </a:r>
            <a:r>
              <a:rPr lang="en-US" altLang="ko-KR" dirty="0"/>
              <a:t> </a:t>
            </a:r>
            <a:r>
              <a:rPr lang="ko-KR" altLang="en-US" dirty="0"/>
              <a:t>클래스에 생성자 추가</a:t>
            </a:r>
            <a:endParaRPr lang="en-US" altLang="ko-KR" dirty="0"/>
          </a:p>
          <a:p>
            <a:pPr lvl="2"/>
            <a:r>
              <a:rPr lang="en-US" altLang="ko-KR" dirty="0"/>
              <a:t>Choice </a:t>
            </a:r>
            <a:r>
              <a:rPr lang="ko-KR" altLang="en-US" dirty="0"/>
              <a:t>클래스에 기본 생성자 추가</a:t>
            </a:r>
            <a:endParaRPr lang="en-US" altLang="ko-KR" dirty="0"/>
          </a:p>
          <a:p>
            <a:pPr lvl="2"/>
            <a:r>
              <a:rPr lang="en-US" altLang="ko-KR" dirty="0"/>
              <a:t>ChoiceItem </a:t>
            </a:r>
            <a:r>
              <a:rPr lang="ko-KR" altLang="en-US" dirty="0"/>
              <a:t>클래스에는 기본 생성자</a:t>
            </a:r>
            <a:r>
              <a:rPr lang="en-US" altLang="ko-KR" dirty="0"/>
              <a:t>, </a:t>
            </a:r>
            <a:r>
              <a:rPr lang="ko-KR" altLang="en-US" dirty="0"/>
              <a:t>매개변수가 </a:t>
            </a:r>
            <a:r>
              <a:rPr lang="en-US" altLang="ko-KR" dirty="0" err="1"/>
              <a:t>ItemExplain</a:t>
            </a:r>
            <a:r>
              <a:rPr lang="ko-KR" altLang="en-US" dirty="0"/>
              <a:t>인 생성자</a:t>
            </a:r>
            <a:r>
              <a:rPr lang="en-US" altLang="ko-KR" dirty="0"/>
              <a:t>, </a:t>
            </a:r>
            <a:r>
              <a:rPr lang="ko-KR" altLang="en-US" dirty="0"/>
              <a:t>매개변수가 </a:t>
            </a:r>
            <a:r>
              <a:rPr lang="en-US" altLang="ko-KR" dirty="0"/>
              <a:t>quantity</a:t>
            </a:r>
            <a:r>
              <a:rPr lang="ko-KR" altLang="en-US" dirty="0"/>
              <a:t>인 생성자 추가</a:t>
            </a:r>
            <a:endParaRPr lang="en-US" altLang="ko-KR" dirty="0"/>
          </a:p>
          <a:p>
            <a:pPr lvl="2"/>
            <a:r>
              <a:rPr lang="en-US" altLang="ko-KR" dirty="0" err="1"/>
              <a:t>ItemExplain</a:t>
            </a:r>
            <a:r>
              <a:rPr lang="en-US" altLang="ko-KR" dirty="0"/>
              <a:t> </a:t>
            </a:r>
            <a:r>
              <a:rPr lang="ko-KR" altLang="en-US" dirty="0"/>
              <a:t>클래스에는 매개변수가 </a:t>
            </a:r>
            <a:r>
              <a:rPr lang="en-US" altLang="ko-KR" dirty="0"/>
              <a:t>name</a:t>
            </a:r>
            <a:r>
              <a:rPr lang="ko-KR" altLang="en-US" dirty="0"/>
              <a:t>인 생성자와 매개변수가 </a:t>
            </a:r>
            <a:r>
              <a:rPr lang="en-US" altLang="ko-KR" dirty="0"/>
              <a:t>name, price</a:t>
            </a:r>
            <a:r>
              <a:rPr lang="ko-KR" altLang="en-US" dirty="0"/>
              <a:t>인 생성자를 추가</a:t>
            </a:r>
            <a:endParaRPr lang="en-US" altLang="ko-KR" dirty="0"/>
          </a:p>
          <a:p>
            <a:pPr lvl="2"/>
            <a:r>
              <a:rPr lang="ko-KR" altLang="en-US" dirty="0"/>
              <a:t>속성과 </a:t>
            </a:r>
            <a:r>
              <a:rPr lang="en-US" altLang="ko-KR" dirty="0"/>
              <a:t>countMoney </a:t>
            </a:r>
            <a:r>
              <a:rPr lang="ko-KR" altLang="en-US" dirty="0"/>
              <a:t>클래스를 추가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73B98B1-D6A7-4A76-AAC6-1BD20181E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84984"/>
            <a:ext cx="6876256" cy="290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자판기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순차 다이어그램 작성</a:t>
            </a:r>
            <a:endParaRPr lang="en-US" altLang="ko-KR" dirty="0"/>
          </a:p>
          <a:p>
            <a:pPr lvl="2"/>
            <a:r>
              <a:rPr lang="ko-KR" altLang="en-US" sz="1200" dirty="0"/>
              <a:t>순차 다이어그램을 추가하고 이름을 </a:t>
            </a:r>
            <a:r>
              <a:rPr lang="en-US" altLang="ko-KR" sz="1200" dirty="0"/>
              <a:t>startVendingMachine</a:t>
            </a:r>
            <a:r>
              <a:rPr lang="ko-KR" altLang="en-US" sz="1200" dirty="0"/>
              <a:t>으로 지정</a:t>
            </a:r>
            <a:endParaRPr lang="en-US" altLang="ko-KR" sz="1200" dirty="0"/>
          </a:p>
          <a:p>
            <a:pPr lvl="2"/>
            <a:r>
              <a:rPr lang="en-US" altLang="ko-KR" sz="1200" dirty="0"/>
              <a:t>aCustomer, inputMoney, currentTransaction, anItem </a:t>
            </a:r>
            <a:r>
              <a:rPr lang="ko-KR" altLang="en-US" sz="1200" dirty="0"/>
              <a:t>객체를 추가</a:t>
            </a:r>
            <a:endParaRPr lang="en-US" altLang="ko-KR" sz="1200" dirty="0"/>
          </a:p>
          <a:p>
            <a:pPr lvl="2"/>
            <a:r>
              <a:rPr lang="en-US" altLang="ko-KR" sz="1200" dirty="0"/>
              <a:t>inputMoney </a:t>
            </a:r>
            <a:r>
              <a:rPr lang="ko-KR" altLang="en-US" sz="1200" dirty="0"/>
              <a:t>객체는 </a:t>
            </a:r>
            <a:r>
              <a:rPr lang="en-US" altLang="ko-KR" sz="1200" dirty="0"/>
              <a:t>countMoney </a:t>
            </a:r>
            <a:r>
              <a:rPr lang="ko-KR" altLang="en-US" sz="1200" dirty="0"/>
              <a:t>클래스</a:t>
            </a:r>
            <a:r>
              <a:rPr lang="en-US" altLang="ko-KR" sz="1200" dirty="0"/>
              <a:t>, currentTransaction </a:t>
            </a:r>
            <a:r>
              <a:rPr lang="ko-KR" altLang="en-US" sz="1200" dirty="0"/>
              <a:t>객체는 </a:t>
            </a:r>
            <a:r>
              <a:rPr lang="en-US" altLang="ko-KR" sz="1200" dirty="0"/>
              <a:t>Choice </a:t>
            </a:r>
            <a:r>
              <a:rPr lang="ko-KR" altLang="en-US" sz="1200" dirty="0"/>
              <a:t>클래스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en-US" altLang="ko-KR" sz="1200" dirty="0"/>
              <a:t>anItem </a:t>
            </a:r>
            <a:r>
              <a:rPr lang="ko-KR" altLang="en-US" sz="1200" dirty="0"/>
              <a:t>객체는 </a:t>
            </a:r>
            <a:r>
              <a:rPr lang="en-US" altLang="ko-KR" sz="1200" dirty="0"/>
              <a:t>ChoiceItem </a:t>
            </a:r>
            <a:r>
              <a:rPr lang="ko-KR" altLang="en-US" sz="1200" dirty="0"/>
              <a:t>클래스를 선택</a:t>
            </a:r>
            <a:endParaRPr lang="en-US" altLang="ko-KR" sz="1200" dirty="0"/>
          </a:p>
          <a:p>
            <a:pPr lvl="2"/>
            <a:r>
              <a:rPr lang="en-US" altLang="ko-KR" sz="1200" dirty="0"/>
              <a:t>aCustomer </a:t>
            </a:r>
            <a:r>
              <a:rPr lang="ko-KR" altLang="en-US" sz="1200" dirty="0"/>
              <a:t>객체에서 </a:t>
            </a:r>
            <a:r>
              <a:rPr lang="en-US" altLang="ko-KR" sz="1200" dirty="0"/>
              <a:t>inputMoney </a:t>
            </a:r>
            <a:r>
              <a:rPr lang="ko-KR" altLang="en-US" sz="1200" dirty="0"/>
              <a:t>객체로 보내는 메시지 </a:t>
            </a:r>
            <a:r>
              <a:rPr lang="en-US" altLang="ko-KR" sz="1200" dirty="0"/>
              <a:t>1</a:t>
            </a:r>
            <a:r>
              <a:rPr lang="ko-KR" altLang="en-US" sz="1200" dirty="0"/>
              <a:t>개 생성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currentTransaction </a:t>
            </a:r>
            <a:r>
              <a:rPr lang="ko-KR" altLang="en-US" sz="1200" dirty="0"/>
              <a:t>객체에서 </a:t>
            </a:r>
            <a:r>
              <a:rPr lang="en-US" altLang="ko-KR" sz="1200" dirty="0"/>
              <a:t>anItem </a:t>
            </a:r>
            <a:r>
              <a:rPr lang="ko-KR" altLang="en-US" sz="1200" dirty="0"/>
              <a:t>객체로 보내는 메시지 생성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inputMoney</a:t>
            </a:r>
            <a:r>
              <a:rPr lang="en-US" altLang="ko-KR" sz="1200" dirty="0"/>
              <a:t> </a:t>
            </a:r>
            <a:r>
              <a:rPr lang="ko-KR" altLang="en-US" sz="1200" dirty="0"/>
              <a:t>객체에서 </a:t>
            </a:r>
            <a:r>
              <a:rPr lang="en-US" altLang="ko-KR" sz="1200" dirty="0"/>
              <a:t>currentTransaction </a:t>
            </a:r>
            <a:r>
              <a:rPr lang="ko-KR" altLang="en-US" sz="1200" dirty="0"/>
              <a:t>객체로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보내는 메시지를 </a:t>
            </a:r>
            <a:r>
              <a:rPr lang="en-US" altLang="ko-KR" sz="1200" dirty="0"/>
              <a:t>2</a:t>
            </a:r>
            <a:r>
              <a:rPr lang="ko-KR" altLang="en-US" sz="1200" dirty="0"/>
              <a:t>개 생성하는데 </a:t>
            </a:r>
            <a:r>
              <a:rPr lang="en-US" altLang="ko-KR" sz="1200" dirty="0"/>
              <a:t>2</a:t>
            </a:r>
            <a:r>
              <a:rPr lang="ko-KR" altLang="en-US" sz="1200" dirty="0"/>
              <a:t>번 메시지는 </a:t>
            </a:r>
            <a:r>
              <a:rPr lang="en-US" altLang="ko-KR" sz="1200" dirty="0" err="1"/>
              <a:t>inputMoney</a:t>
            </a:r>
            <a:r>
              <a:rPr lang="en-US" altLang="ko-KR" sz="1200" dirty="0"/>
              <a:t> </a:t>
            </a:r>
            <a:r>
              <a:rPr lang="ko-KR" altLang="en-US" sz="1200" dirty="0"/>
              <a:t>객체의 활성바에서 시작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F72459E-BA41-417C-B142-F8D42167A7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55" y="2982242"/>
            <a:ext cx="5184576" cy="38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4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주요 내용</a:t>
            </a:r>
            <a:endParaRPr lang="en-US" altLang="ko-KR" dirty="0"/>
          </a:p>
          <a:p>
            <a:pPr lvl="1"/>
            <a:r>
              <a:rPr lang="en-US" altLang="ko-KR" dirty="0"/>
              <a:t>01 </a:t>
            </a:r>
            <a:r>
              <a:rPr lang="en-US" altLang="ko-KR" dirty="0" err="1"/>
              <a:t>StarUML</a:t>
            </a:r>
            <a:r>
              <a:rPr lang="en-US" altLang="ko-KR" dirty="0"/>
              <a:t> </a:t>
            </a:r>
            <a:r>
              <a:rPr lang="ko-KR" altLang="en-US" dirty="0"/>
              <a:t>사용법 </a:t>
            </a:r>
            <a:endParaRPr lang="en-US" altLang="ko-KR" dirty="0"/>
          </a:p>
          <a:p>
            <a:pPr lvl="1"/>
            <a:r>
              <a:rPr lang="en-US" altLang="ko-KR" dirty="0"/>
              <a:t>02 UML </a:t>
            </a:r>
            <a:r>
              <a:rPr lang="ko-KR" altLang="en-US" dirty="0"/>
              <a:t>기본 작성법 </a:t>
            </a:r>
            <a:endParaRPr lang="en-US" altLang="ko-KR" dirty="0"/>
          </a:p>
          <a:p>
            <a:pPr lvl="1"/>
            <a:r>
              <a:rPr lang="en-US" altLang="ko-KR" dirty="0"/>
              <a:t>03 </a:t>
            </a:r>
            <a:r>
              <a:rPr lang="ko-KR" altLang="en-US" dirty="0"/>
              <a:t>자판기 시스템 </a:t>
            </a:r>
            <a:endParaRPr lang="en-US" altLang="ko-KR" dirty="0"/>
          </a:p>
          <a:p>
            <a:pPr lvl="1"/>
            <a:r>
              <a:rPr lang="en-US" altLang="ko-KR" dirty="0"/>
              <a:t>04 </a:t>
            </a:r>
            <a:r>
              <a:rPr lang="ko-KR" altLang="en-US" dirty="0"/>
              <a:t>상품 관리 시스템 </a:t>
            </a:r>
            <a:endParaRPr lang="en-US" altLang="ko-KR" dirty="0"/>
          </a:p>
          <a:p>
            <a:pPr lvl="1"/>
            <a:r>
              <a:rPr lang="en-US" altLang="ko-KR" dirty="0"/>
              <a:t>05 </a:t>
            </a:r>
            <a:r>
              <a:rPr lang="ko-KR" altLang="en-US" dirty="0"/>
              <a:t>항공기 </a:t>
            </a:r>
            <a:r>
              <a:rPr lang="ko-KR" altLang="en-US"/>
              <a:t>예약 </a:t>
            </a:r>
            <a:r>
              <a:rPr lang="ko-KR" altLang="en-US" smtClean="0"/>
              <a:t>시스템</a:t>
            </a:r>
            <a:endParaRPr lang="en-US" altLang="ko-KR" smtClean="0"/>
          </a:p>
          <a:p>
            <a:pPr lvl="1"/>
            <a:endParaRPr lang="ko-KR" altLang="en-US" dirty="0"/>
          </a:p>
          <a:p>
            <a:r>
              <a:rPr lang="ko-KR" altLang="en-US" dirty="0"/>
              <a:t>학습목표</a:t>
            </a:r>
            <a:endParaRPr lang="en-US" altLang="ko-KR" dirty="0"/>
          </a:p>
          <a:p>
            <a:pPr lvl="1"/>
            <a:r>
              <a:rPr lang="en-US" altLang="ko-KR"/>
              <a:t>StarUML</a:t>
            </a:r>
            <a:r>
              <a:rPr lang="ko-KR" altLang="en-US" dirty="0"/>
              <a:t>을 설치하고 사용하는 방법을 익힌다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err="1"/>
              <a:t>StarUML</a:t>
            </a:r>
            <a:r>
              <a:rPr lang="ko-KR" altLang="en-US" dirty="0"/>
              <a:t>로 기본 </a:t>
            </a:r>
            <a:r>
              <a:rPr lang="en-US" altLang="ko-KR" dirty="0"/>
              <a:t>UML </a:t>
            </a:r>
            <a:r>
              <a:rPr lang="ko-KR" altLang="en-US" dirty="0"/>
              <a:t>다이어그램의 작성 방법을 익힌다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err="1"/>
              <a:t>StarUML</a:t>
            </a:r>
            <a:r>
              <a:rPr lang="ko-KR" altLang="en-US" dirty="0"/>
              <a:t>로 다양한 시스템을 설계해 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936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자판기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자바 코드로 변환</a:t>
            </a:r>
            <a:endParaRPr lang="en-US" altLang="ko-KR" dirty="0"/>
          </a:p>
          <a:p>
            <a:pPr lvl="2"/>
            <a:r>
              <a:rPr lang="en-US" altLang="ko-KR" dirty="0" err="1"/>
              <a:t>StarUML</a:t>
            </a:r>
            <a:r>
              <a:rPr lang="ko-KR" altLang="en-US" dirty="0"/>
              <a:t>에서는 추가 플러그인을 설치하면 생성한 다이어그램을 소스 코드로 변환할 수 있음</a:t>
            </a:r>
            <a:endParaRPr lang="en-US" altLang="ko-KR" dirty="0"/>
          </a:p>
          <a:p>
            <a:pPr lvl="2"/>
            <a:r>
              <a:rPr lang="en-US" altLang="ko-KR" dirty="0" err="1"/>
              <a:t>StarUML</a:t>
            </a:r>
            <a:r>
              <a:rPr lang="ko-KR" altLang="en-US" dirty="0"/>
              <a:t>의 </a:t>
            </a:r>
            <a:r>
              <a:rPr lang="en-US" altLang="ko-KR" dirty="0"/>
              <a:t>[Tools]-[Extension Manager] </a:t>
            </a:r>
            <a:r>
              <a:rPr lang="ko-KR" altLang="en-US" dirty="0"/>
              <a:t>메뉴를 선택</a:t>
            </a:r>
            <a:r>
              <a:rPr lang="en-US" altLang="ko-KR" dirty="0"/>
              <a:t> </a:t>
            </a:r>
            <a:r>
              <a:rPr lang="ko-KR" altLang="en-US" dirty="0"/>
              <a:t>후</a:t>
            </a:r>
            <a:r>
              <a:rPr lang="en-US" altLang="ko-KR" dirty="0"/>
              <a:t>, JAVA</a:t>
            </a:r>
            <a:r>
              <a:rPr lang="ko-KR" altLang="en-US" dirty="0"/>
              <a:t>를 검색한 다음 </a:t>
            </a:r>
            <a:r>
              <a:rPr lang="en-US" altLang="ko-KR" dirty="0"/>
              <a:t>[Install]</a:t>
            </a:r>
            <a:r>
              <a:rPr lang="ko-KR" altLang="en-US" dirty="0"/>
              <a:t>를 눌러 설치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269AD53-4A62-41B4-95FA-218C21761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19821"/>
            <a:ext cx="4765838" cy="502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99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자판기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자바 코드로 변환</a:t>
            </a:r>
            <a:endParaRPr lang="en-US" altLang="ko-KR" dirty="0"/>
          </a:p>
          <a:p>
            <a:pPr lvl="2"/>
            <a:r>
              <a:rPr lang="en-US" altLang="ko-KR" dirty="0" err="1"/>
              <a:t>StarUML</a:t>
            </a:r>
            <a:r>
              <a:rPr lang="ko-KR" altLang="en-US" dirty="0"/>
              <a:t>을 다시 실행하면 </a:t>
            </a:r>
            <a:r>
              <a:rPr lang="en-US" altLang="ko-KR" dirty="0"/>
              <a:t>[Tools]</a:t>
            </a:r>
            <a:r>
              <a:rPr lang="ko-KR" altLang="en-US" dirty="0"/>
              <a:t>에 </a:t>
            </a:r>
            <a:r>
              <a:rPr lang="en-US" altLang="ko-KR" dirty="0"/>
              <a:t>[Java] </a:t>
            </a:r>
            <a:r>
              <a:rPr lang="ko-KR" altLang="en-US" dirty="0"/>
              <a:t>메뉴가 추가된 것을 확인할 수 있음</a:t>
            </a:r>
            <a:endParaRPr lang="en-US" altLang="ko-KR" dirty="0"/>
          </a:p>
          <a:p>
            <a:pPr lvl="2"/>
            <a:r>
              <a:rPr lang="ko-KR" altLang="en-US" dirty="0"/>
              <a:t>이 메뉴를 이용해 자바 코드로 변환할 수 있으나 변환된 코드는 실제 구현과는 맞지 않을 수 있음</a:t>
            </a:r>
            <a:endParaRPr lang="en-US" altLang="ko-KR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C7243C2-725B-463D-A882-9E12F4833B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5" y="1988840"/>
            <a:ext cx="703566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94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상품 관리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프로젝트 생성</a:t>
            </a:r>
            <a:endParaRPr lang="en-US" altLang="ko-KR" dirty="0"/>
          </a:p>
          <a:p>
            <a:pPr lvl="2"/>
            <a:r>
              <a:rPr lang="en-US" altLang="ko-KR" dirty="0" err="1"/>
              <a:t>StarUML</a:t>
            </a:r>
            <a:r>
              <a:rPr lang="ko-KR" altLang="en-US" dirty="0"/>
              <a:t>을 실행하고 </a:t>
            </a:r>
            <a:r>
              <a:rPr lang="en-US" altLang="ko-KR" dirty="0"/>
              <a:t>[Save AS] </a:t>
            </a:r>
            <a:r>
              <a:rPr lang="ko-KR" altLang="en-US" dirty="0"/>
              <a:t>메뉴를 이용해 프로젝트를 </a:t>
            </a:r>
            <a:r>
              <a:rPr lang="en-US" altLang="ko-KR" dirty="0" err="1"/>
              <a:t>SaveItem</a:t>
            </a:r>
            <a:r>
              <a:rPr lang="ko-KR" altLang="en-US" dirty="0"/>
              <a:t>으로 저장</a:t>
            </a: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D9396F81-F950-4BDC-9E25-394C4FBE0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7762943" cy="350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62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상품 관리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상품 관리 시스템에는 크게 입고와 출고 두 가지 기능이 있음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첫 번째 입고 기능은 입고가 발생했을 때 입고된 물건의 이름을 확인하여 이미 등록된 물건인지를 확인</a:t>
            </a:r>
            <a:r>
              <a:rPr lang="en-US" altLang="ko-KR" dirty="0"/>
              <a:t>,</a:t>
            </a:r>
            <a:r>
              <a:rPr lang="ko-KR" altLang="en-US" dirty="0"/>
              <a:t> 등록된 물건이면 입고된 양만큼 추가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 err="1"/>
              <a:t>미등록된</a:t>
            </a:r>
            <a:r>
              <a:rPr lang="ko-KR" altLang="en-US" dirty="0"/>
              <a:t> 물건이면 </a:t>
            </a:r>
            <a:r>
              <a:rPr lang="ko-KR" altLang="en-US" dirty="0" err="1"/>
              <a:t>물건명</a:t>
            </a:r>
            <a:r>
              <a:rPr lang="en-US" altLang="ko-KR" dirty="0"/>
              <a:t>, 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  <a:r>
              <a:rPr lang="ko-KR" altLang="en-US" dirty="0"/>
              <a:t>기타 정보와 </a:t>
            </a:r>
            <a:r>
              <a:rPr lang="ko-KR" altLang="en-US" dirty="0" err="1"/>
              <a:t>입고량을</a:t>
            </a:r>
            <a:r>
              <a:rPr lang="ko-KR" altLang="en-US" dirty="0"/>
              <a:t> 새로 등록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두 번째 출고 기능은 출고 요청이 발생했을 때 창고에 요청 물건이 있는지 확인하고 출고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입고와 출고는 재고 현황에 등록되고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4115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상품 관리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9044458" cy="5669958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</a:p>
          <a:p>
            <a:pPr lvl="2"/>
            <a:r>
              <a:rPr lang="ko-KR" altLang="en-US" dirty="0" err="1"/>
              <a:t>액터</a:t>
            </a:r>
            <a:r>
              <a:rPr lang="ko-KR" altLang="en-US" dirty="0"/>
              <a:t> </a:t>
            </a:r>
            <a:r>
              <a:rPr lang="en-US" altLang="ko-KR" dirty="0"/>
              <a:t>: Customer(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InputItem</a:t>
            </a:r>
            <a:r>
              <a:rPr lang="en-US" altLang="ko-KR" dirty="0"/>
              <a:t>(</a:t>
            </a:r>
            <a:r>
              <a:rPr lang="ko-KR" altLang="en-US" dirty="0"/>
              <a:t>상품 입고</a:t>
            </a:r>
            <a:r>
              <a:rPr lang="en-US" altLang="ko-KR" dirty="0"/>
              <a:t>), Deliver(</a:t>
            </a:r>
            <a:r>
              <a:rPr lang="ko-KR" altLang="en-US" dirty="0"/>
              <a:t>상품 출고</a:t>
            </a:r>
            <a:r>
              <a:rPr lang="en-US" altLang="ko-KR" dirty="0"/>
              <a:t>), </a:t>
            </a:r>
            <a:r>
              <a:rPr lang="en-US" altLang="ko-KR" dirty="0" err="1"/>
              <a:t>ItemDescription</a:t>
            </a:r>
            <a:r>
              <a:rPr lang="en-US" altLang="ko-KR" dirty="0"/>
              <a:t>(</a:t>
            </a:r>
            <a:r>
              <a:rPr lang="ko-KR" altLang="en-US" dirty="0"/>
              <a:t>상품 현황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관계 </a:t>
            </a:r>
            <a:r>
              <a:rPr lang="en-US" altLang="ko-KR" dirty="0"/>
              <a:t>: Customer</a:t>
            </a:r>
            <a:r>
              <a:rPr lang="ko-KR" altLang="en-US" dirty="0"/>
              <a:t>와 </a:t>
            </a:r>
            <a:r>
              <a:rPr lang="en-US" altLang="ko-KR" dirty="0" err="1"/>
              <a:t>InputItem</a:t>
            </a:r>
            <a:r>
              <a:rPr lang="en-US" altLang="ko-KR" dirty="0"/>
              <a:t>, Customer</a:t>
            </a:r>
            <a:r>
              <a:rPr lang="ko-KR" altLang="en-US" dirty="0"/>
              <a:t>와 </a:t>
            </a:r>
            <a:r>
              <a:rPr lang="en-US" altLang="ko-KR" dirty="0"/>
              <a:t>Deliver</a:t>
            </a:r>
            <a:r>
              <a:rPr lang="ko-KR" altLang="en-US" dirty="0"/>
              <a:t>는 연관 관계</a:t>
            </a:r>
            <a:r>
              <a:rPr lang="en-US" altLang="ko-KR" dirty="0"/>
              <a:t>/</a:t>
            </a:r>
            <a:r>
              <a:rPr lang="en-US" altLang="ko-KR" dirty="0" err="1"/>
              <a:t>InputItem</a:t>
            </a:r>
            <a:r>
              <a:rPr lang="ko-KR" altLang="en-US" dirty="0"/>
              <a:t>과 </a:t>
            </a:r>
            <a:r>
              <a:rPr lang="en-US" altLang="ko-KR" dirty="0" err="1"/>
              <a:t>ItemDescription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Deliver</a:t>
            </a:r>
            <a:r>
              <a:rPr lang="ko-KR" altLang="en-US" dirty="0"/>
              <a:t>와 </a:t>
            </a:r>
            <a:r>
              <a:rPr lang="en-US" altLang="ko-KR" dirty="0" err="1"/>
              <a:t>ItemDescription</a:t>
            </a:r>
            <a:r>
              <a:rPr lang="ko-KR" altLang="en-US" dirty="0"/>
              <a:t>은 포함 관계</a:t>
            </a:r>
          </a:p>
          <a:p>
            <a:pPr lvl="2"/>
            <a:r>
              <a:rPr lang="ko-KR" altLang="en-US" dirty="0"/>
              <a:t>시스템 경계 </a:t>
            </a:r>
            <a:r>
              <a:rPr lang="en-US" altLang="ko-KR" dirty="0"/>
              <a:t>: </a:t>
            </a:r>
            <a:r>
              <a:rPr lang="en-US" altLang="ko-KR" dirty="0" err="1"/>
              <a:t>EDSystem</a:t>
            </a:r>
            <a:endParaRPr lang="en-US" altLang="ko-KR" dirty="0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536F5495-21E7-4827-89C1-21F5AA5D0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11" y="2852936"/>
            <a:ext cx="7196177" cy="364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70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상품 관리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9044458" cy="5669958"/>
          </a:xfrm>
        </p:spPr>
        <p:txBody>
          <a:bodyPr/>
          <a:lstStyle/>
          <a:p>
            <a:r>
              <a:rPr lang="ko-KR" altLang="en-US" dirty="0"/>
              <a:t>패키지 다이어그램 작성</a:t>
            </a:r>
            <a:endParaRPr lang="en-US" altLang="ko-KR" dirty="0"/>
          </a:p>
          <a:p>
            <a:pPr lvl="2"/>
            <a:r>
              <a:rPr lang="ko-KR" altLang="en-US" dirty="0"/>
              <a:t>이후에 만들 소스나 다이어그램을 쉽게 관리할 수 있도록</a:t>
            </a:r>
            <a:r>
              <a:rPr lang="en-US" altLang="ko-KR" dirty="0"/>
              <a:t> </a:t>
            </a:r>
            <a:r>
              <a:rPr lang="en-US" altLang="ko-KR" dirty="0" err="1"/>
              <a:t>AdminSystem</a:t>
            </a:r>
            <a:r>
              <a:rPr lang="en-US" altLang="ko-KR" dirty="0"/>
              <a:t>, Data, </a:t>
            </a:r>
            <a:r>
              <a:rPr lang="en-US" altLang="ko-KR" dirty="0" err="1"/>
              <a:t>UserInterface</a:t>
            </a:r>
            <a:r>
              <a:rPr lang="en-US" altLang="ko-KR" dirty="0"/>
              <a:t> </a:t>
            </a:r>
            <a:r>
              <a:rPr lang="ko-KR" altLang="en-US" dirty="0"/>
              <a:t>패키지를 추가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DD923AA8-516E-470E-ADBD-547C9B745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676" y="2348880"/>
            <a:ext cx="3832647" cy="239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7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상품 관리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클래스 다이어그램 작성</a:t>
            </a:r>
          </a:p>
          <a:p>
            <a:pPr lvl="2"/>
            <a:r>
              <a:rPr lang="en-US" altLang="ko-KR" dirty="0"/>
              <a:t>Model Explorer</a:t>
            </a:r>
            <a:r>
              <a:rPr lang="ko-KR" altLang="en-US" dirty="0"/>
              <a:t>의 </a:t>
            </a:r>
            <a:r>
              <a:rPr lang="en-US" altLang="ko-KR" dirty="0" err="1"/>
              <a:t>VendingMachine</a:t>
            </a:r>
            <a:r>
              <a:rPr lang="en-US" altLang="ko-KR" dirty="0"/>
              <a:t> </a:t>
            </a:r>
            <a:r>
              <a:rPr lang="ko-KR" altLang="en-US" dirty="0"/>
              <a:t>패키지에서 마우스 오른쪽 버튼을 누른 다음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[Add Diagram]-[Class Diagram] </a:t>
            </a:r>
            <a:r>
              <a:rPr lang="ko-KR" altLang="en-US" dirty="0"/>
              <a:t>메뉴를 선택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InputItem</a:t>
            </a:r>
            <a:r>
              <a:rPr lang="en-US" altLang="ko-KR" dirty="0"/>
              <a:t>, </a:t>
            </a:r>
            <a:r>
              <a:rPr lang="en-US" altLang="ko-KR" dirty="0" err="1"/>
              <a:t>ItemDescription</a:t>
            </a:r>
            <a:r>
              <a:rPr lang="en-US" altLang="ko-KR" dirty="0"/>
              <a:t>, </a:t>
            </a:r>
            <a:r>
              <a:rPr lang="en-US" altLang="ko-KR" dirty="0" err="1"/>
              <a:t>OutputItem</a:t>
            </a:r>
            <a:r>
              <a:rPr lang="en-US" altLang="ko-KR" dirty="0"/>
              <a:t>, </a:t>
            </a:r>
            <a:r>
              <a:rPr lang="en-US" altLang="ko-KR" dirty="0" err="1"/>
              <a:t>TotalItem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4</a:t>
            </a:r>
            <a:r>
              <a:rPr lang="ko-KR" altLang="en-US" dirty="0"/>
              <a:t>개를 추가</a:t>
            </a: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CBECB24F-F67A-4FAD-8CB7-6FFD7B4B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14" y="2276872"/>
            <a:ext cx="5043771" cy="444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99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상품 관리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클래스 다이어그램 작성</a:t>
            </a:r>
          </a:p>
          <a:p>
            <a:pPr lvl="2"/>
            <a:r>
              <a:rPr lang="en-US" altLang="ko-KR" sz="1200" dirty="0" err="1"/>
              <a:t>InputItem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클래스에 </a:t>
            </a:r>
            <a:r>
              <a:rPr lang="en-US" altLang="ko-KR" sz="1200" dirty="0"/>
              <a:t>total, name </a:t>
            </a:r>
            <a:r>
              <a:rPr lang="ko-KR" altLang="en-US" sz="1200" dirty="0"/>
              <a:t>속성과 </a:t>
            </a:r>
            <a:r>
              <a:rPr lang="en-US" altLang="ko-KR" sz="1200" dirty="0" err="1"/>
              <a:t>countTotal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calcTotal</a:t>
            </a:r>
            <a:r>
              <a:rPr lang="en-US" altLang="ko-KR" sz="1200" dirty="0"/>
              <a:t>() </a:t>
            </a:r>
            <a:r>
              <a:rPr lang="ko-KR" altLang="en-US" sz="1200" dirty="0"/>
              <a:t>오퍼레이션을 생성</a:t>
            </a:r>
            <a:endParaRPr lang="en-US" altLang="ko-KR" sz="1200" dirty="0"/>
          </a:p>
          <a:p>
            <a:pPr lvl="2"/>
            <a:r>
              <a:rPr lang="en-US" altLang="ko-KR" sz="1200" dirty="0" err="1"/>
              <a:t>ItemDescription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클래스에 </a:t>
            </a:r>
            <a:r>
              <a:rPr lang="en-US" altLang="ko-KR" sz="1200" dirty="0" err="1"/>
              <a:t>OutputItemdesc</a:t>
            </a:r>
            <a:r>
              <a:rPr lang="en-US" altLang="ko-KR" sz="1200" dirty="0"/>
              <a:t>, quantity </a:t>
            </a:r>
            <a:r>
              <a:rPr lang="ko-KR" altLang="en-US" sz="1200" dirty="0"/>
              <a:t>속성을 추가하고 기본 생성자</a:t>
            </a:r>
            <a:r>
              <a:rPr lang="en-US" altLang="ko-KR" sz="1200" dirty="0"/>
              <a:t>, </a:t>
            </a:r>
            <a:r>
              <a:rPr lang="ko-KR" altLang="en-US" sz="1200" dirty="0"/>
              <a:t>매개변수가 </a:t>
            </a:r>
            <a:r>
              <a:rPr lang="en-US" altLang="ko-KR" sz="1200" dirty="0" err="1"/>
              <a:t>OutputItemdesc</a:t>
            </a:r>
            <a:r>
              <a:rPr lang="ko-KR" altLang="en-US" sz="1200" dirty="0"/>
              <a:t>인 생성자</a:t>
            </a:r>
            <a:r>
              <a:rPr lang="en-US" altLang="ko-KR" sz="1200" dirty="0"/>
              <a:t>, </a:t>
            </a:r>
            <a:r>
              <a:rPr lang="ko-KR" altLang="en-US" sz="1200" dirty="0"/>
              <a:t>매개변수가 </a:t>
            </a:r>
            <a:r>
              <a:rPr lang="en-US" altLang="ko-KR" sz="1200" dirty="0"/>
              <a:t>quantity</a:t>
            </a:r>
            <a:r>
              <a:rPr lang="ko-KR" altLang="en-US" sz="1200" dirty="0"/>
              <a:t>인 생성자 </a:t>
            </a:r>
            <a:r>
              <a:rPr lang="ko-KR" altLang="en-US" sz="1200" dirty="0" err="1"/>
              <a:t>만듬</a:t>
            </a:r>
            <a:endParaRPr lang="en-US" altLang="ko-KR" sz="1200" dirty="0"/>
          </a:p>
          <a:p>
            <a:pPr lvl="2"/>
            <a:r>
              <a:rPr lang="en-US" altLang="ko-KR" sz="1200" dirty="0" err="1"/>
              <a:t>OutputItem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클래스에 </a:t>
            </a:r>
            <a:r>
              <a:rPr lang="en-US" altLang="ko-KR" sz="1200" dirty="0"/>
              <a:t>name, price </a:t>
            </a:r>
            <a:r>
              <a:rPr lang="ko-KR" altLang="en-US" sz="1200" dirty="0"/>
              <a:t>속성을 추가하고 매개변수가 </a:t>
            </a:r>
            <a:r>
              <a:rPr lang="en-US" altLang="ko-KR" sz="1200" dirty="0"/>
              <a:t>name</a:t>
            </a:r>
            <a:r>
              <a:rPr lang="ko-KR" altLang="en-US" sz="1200" dirty="0"/>
              <a:t>인 생성자</a:t>
            </a:r>
            <a:r>
              <a:rPr lang="en-US" altLang="ko-KR" sz="1200" dirty="0"/>
              <a:t>, </a:t>
            </a:r>
            <a:r>
              <a:rPr lang="ko-KR" altLang="en-US" sz="1200" dirty="0"/>
              <a:t>매개변수가 </a:t>
            </a:r>
            <a:r>
              <a:rPr lang="en-US" altLang="ko-KR" sz="1200" dirty="0"/>
              <a:t>price</a:t>
            </a:r>
            <a:r>
              <a:rPr lang="ko-KR" altLang="en-US" sz="1200" dirty="0"/>
              <a:t>인 생성자를 </a:t>
            </a:r>
            <a:r>
              <a:rPr lang="ko-KR" altLang="en-US" sz="1200" dirty="0" err="1"/>
              <a:t>만듬</a:t>
            </a:r>
            <a:endParaRPr lang="en-US" altLang="ko-KR" sz="1200" dirty="0"/>
          </a:p>
          <a:p>
            <a:pPr lvl="2"/>
            <a:r>
              <a:rPr lang="en-US" altLang="ko-KR" sz="1200" dirty="0" err="1"/>
              <a:t>TotalItem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클래스에는 </a:t>
            </a:r>
            <a:r>
              <a:rPr lang="en-US" altLang="ko-KR" sz="1200" dirty="0"/>
              <a:t>currentTransaction </a:t>
            </a:r>
            <a:r>
              <a:rPr lang="ko-KR" altLang="en-US" sz="1200" dirty="0"/>
              <a:t>속성을 추가</a:t>
            </a:r>
            <a:endParaRPr lang="en-US" altLang="ko-KR" sz="1200" dirty="0"/>
          </a:p>
          <a:p>
            <a:pPr lvl="2"/>
            <a:r>
              <a:rPr lang="en-US" altLang="ko-KR" sz="1200" dirty="0" err="1"/>
              <a:t>ItemDescription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클래스와 </a:t>
            </a:r>
            <a:r>
              <a:rPr lang="en-US" altLang="ko-KR" sz="1200" dirty="0" err="1"/>
              <a:t>OutputItem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InputItem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클래스와 </a:t>
            </a:r>
            <a:r>
              <a:rPr lang="en-US" altLang="ko-KR" sz="1200" dirty="0" err="1"/>
              <a:t>ItemDescription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 사이에 그림과 같이 연관 관계를 생성</a:t>
            </a:r>
            <a:r>
              <a:rPr lang="en-US" altLang="ko-KR" sz="1200" dirty="0"/>
              <a:t>, </a:t>
            </a:r>
            <a:r>
              <a:rPr lang="ko-KR" altLang="en-US" sz="1200" dirty="0"/>
              <a:t>생성자는 매개변수 값의 타입과 수에 의해 여러 개 만들 수 있음</a:t>
            </a:r>
            <a:endParaRPr lang="en-US" altLang="ko-KR" sz="1200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51504ADF-01AE-42B6-B04F-297937162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72" y="3068960"/>
            <a:ext cx="6025558" cy="365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06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상품 관리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순차 다이어그램 작성</a:t>
            </a:r>
            <a:endParaRPr lang="en-US" altLang="ko-KR" dirty="0"/>
          </a:p>
          <a:p>
            <a:pPr lvl="2"/>
            <a:r>
              <a:rPr lang="ko-KR" altLang="en-US" sz="1200" dirty="0"/>
              <a:t>순차 다이어그램을 추가하고 이름을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startSaveItem</a:t>
            </a:r>
            <a:r>
              <a:rPr lang="ko-KR" altLang="en-US" sz="1200" dirty="0"/>
              <a:t>으로 지정</a:t>
            </a:r>
            <a:endParaRPr lang="en-US" altLang="ko-KR" sz="1200" dirty="0"/>
          </a:p>
          <a:p>
            <a:pPr lvl="2"/>
            <a:r>
              <a:rPr lang="en-US" altLang="ko-KR" sz="1200" dirty="0"/>
              <a:t>Customer, input, currentTransaction, output </a:t>
            </a:r>
            <a:r>
              <a:rPr lang="ko-KR" altLang="en-US" sz="1200" dirty="0"/>
              <a:t>객체를 추가</a:t>
            </a:r>
            <a:endParaRPr lang="en-US" altLang="ko-KR" sz="1200" dirty="0"/>
          </a:p>
          <a:p>
            <a:pPr lvl="2"/>
            <a:r>
              <a:rPr lang="en-US" altLang="ko-KR" sz="1200" dirty="0"/>
              <a:t>input </a:t>
            </a:r>
            <a:r>
              <a:rPr lang="ko-KR" altLang="en-US" sz="1200" dirty="0"/>
              <a:t>객체는 </a:t>
            </a:r>
            <a:r>
              <a:rPr lang="en-US" altLang="ko-KR" sz="1200" dirty="0" err="1"/>
              <a:t>TotalItem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</a:t>
            </a:r>
            <a:r>
              <a:rPr lang="en-US" altLang="ko-KR" sz="1200" dirty="0"/>
              <a:t>, currentTransaction </a:t>
            </a:r>
            <a:r>
              <a:rPr lang="ko-KR" altLang="en-US" sz="1200" dirty="0"/>
              <a:t>객체는 </a:t>
            </a:r>
            <a:r>
              <a:rPr lang="en-US" altLang="ko-KR" sz="1200" dirty="0" err="1"/>
              <a:t>InputItem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</a:t>
            </a:r>
            <a:r>
              <a:rPr lang="en-US" altLang="ko-KR" sz="1200" dirty="0"/>
              <a:t>, output </a:t>
            </a:r>
            <a:r>
              <a:rPr lang="ko-KR" altLang="en-US" sz="1200" dirty="0"/>
              <a:t>객체는 </a:t>
            </a:r>
            <a:r>
              <a:rPr lang="en-US" altLang="ko-KR" sz="1200" dirty="0" err="1"/>
              <a:t>ItemDescription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 선택</a:t>
            </a:r>
            <a:endParaRPr lang="en-US" altLang="ko-KR" sz="1200" dirty="0"/>
          </a:p>
          <a:p>
            <a:pPr lvl="2"/>
            <a:r>
              <a:rPr lang="en-US" altLang="ko-KR" sz="1200" dirty="0"/>
              <a:t>Customer </a:t>
            </a:r>
            <a:r>
              <a:rPr lang="ko-KR" altLang="en-US" sz="1200" dirty="0"/>
              <a:t>객체에서 </a:t>
            </a:r>
            <a:r>
              <a:rPr lang="en-US" altLang="ko-KR" sz="1200" dirty="0"/>
              <a:t>input </a:t>
            </a:r>
            <a:r>
              <a:rPr lang="ko-KR" altLang="en-US" sz="1200" dirty="0"/>
              <a:t>객체로 보내는 메시지를 </a:t>
            </a:r>
            <a:r>
              <a:rPr lang="en-US" altLang="ko-KR" sz="1200" dirty="0"/>
              <a:t>1</a:t>
            </a:r>
            <a:r>
              <a:rPr lang="ko-KR" altLang="en-US" sz="1200" dirty="0"/>
              <a:t>개 생성</a:t>
            </a:r>
            <a:endParaRPr lang="en-US" altLang="ko-KR" sz="1200" dirty="0"/>
          </a:p>
          <a:p>
            <a:pPr lvl="2"/>
            <a:r>
              <a:rPr lang="en-US" altLang="ko-KR" sz="1200" dirty="0"/>
              <a:t>input </a:t>
            </a:r>
            <a:r>
              <a:rPr lang="ko-KR" altLang="en-US" sz="1200" dirty="0"/>
              <a:t>객체에서 </a:t>
            </a:r>
            <a:r>
              <a:rPr lang="en-US" altLang="ko-KR" sz="1200" dirty="0"/>
              <a:t>currentTransaction </a:t>
            </a:r>
            <a:r>
              <a:rPr lang="ko-KR" altLang="en-US" sz="1200" dirty="0"/>
              <a:t>객체로 보내는 메시지를 생성하는데 </a:t>
            </a:r>
            <a:r>
              <a:rPr lang="en-US" altLang="ko-KR" sz="1200" dirty="0"/>
              <a:t>input </a:t>
            </a:r>
            <a:r>
              <a:rPr lang="ko-KR" altLang="en-US" sz="1200" dirty="0"/>
              <a:t>객체의 활성바에서 시작</a:t>
            </a:r>
            <a:endParaRPr lang="en-US" altLang="ko-KR" sz="1200" dirty="0"/>
          </a:p>
          <a:p>
            <a:pPr lvl="2"/>
            <a:r>
              <a:rPr lang="en-US" altLang="ko-KR" sz="1200" dirty="0"/>
              <a:t>currentTransaction </a:t>
            </a:r>
            <a:r>
              <a:rPr lang="ko-KR" altLang="en-US" sz="1200" dirty="0"/>
              <a:t>객체에서 </a:t>
            </a:r>
            <a:r>
              <a:rPr lang="en-US" altLang="ko-KR" sz="1200" dirty="0"/>
              <a:t>output </a:t>
            </a:r>
            <a:r>
              <a:rPr lang="ko-KR" altLang="en-US" sz="1200" dirty="0"/>
              <a:t>객체로 보내는 메시지도 생성</a:t>
            </a:r>
            <a:endParaRPr lang="en-US" altLang="ko-KR" sz="1200" dirty="0"/>
          </a:p>
          <a:p>
            <a:pPr marL="534987" lvl="2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0062C23-99C8-4E9C-B746-BCEC541C61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794" y="3052621"/>
            <a:ext cx="4652411" cy="38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35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상품 관리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클래스 간의 관계와 인터페이스 추가</a:t>
            </a:r>
            <a:endParaRPr lang="en-US" altLang="ko-KR" dirty="0"/>
          </a:p>
          <a:p>
            <a:pPr lvl="2"/>
            <a:r>
              <a:rPr lang="en-US" altLang="ko-KR" dirty="0" err="1"/>
              <a:t>TotalItem</a:t>
            </a:r>
            <a:r>
              <a:rPr lang="en-US" altLang="ko-KR" dirty="0"/>
              <a:t> </a:t>
            </a:r>
            <a:r>
              <a:rPr lang="ko-KR" altLang="en-US" dirty="0"/>
              <a:t>클래스에 </a:t>
            </a:r>
            <a:r>
              <a:rPr lang="en-US" altLang="ko-KR" dirty="0" err="1"/>
              <a:t>addItem</a:t>
            </a:r>
            <a:r>
              <a:rPr lang="en-US" altLang="ko-KR" dirty="0"/>
              <a:t>(), </a:t>
            </a:r>
            <a:r>
              <a:rPr lang="en-US" altLang="ko-KR" dirty="0" err="1"/>
              <a:t>calculateTotal</a:t>
            </a:r>
            <a:r>
              <a:rPr lang="en-US" altLang="ko-KR" dirty="0"/>
              <a:t>(), </a:t>
            </a:r>
            <a:r>
              <a:rPr lang="en-US" altLang="ko-KR" dirty="0" err="1"/>
              <a:t>startInput</a:t>
            </a:r>
            <a:r>
              <a:rPr lang="en-US" altLang="ko-KR" dirty="0"/>
              <a:t>() </a:t>
            </a:r>
            <a:r>
              <a:rPr lang="ko-KR" altLang="en-US" dirty="0"/>
              <a:t>오퍼레이션을 추가</a:t>
            </a:r>
            <a:endParaRPr lang="en-US" altLang="ko-KR" dirty="0"/>
          </a:p>
          <a:p>
            <a:pPr lvl="2"/>
            <a:r>
              <a:rPr lang="en-US" altLang="ko-KR" dirty="0" err="1"/>
              <a:t>Isave</a:t>
            </a:r>
            <a:r>
              <a:rPr lang="en-US" altLang="ko-KR" dirty="0"/>
              <a:t> </a:t>
            </a:r>
            <a:r>
              <a:rPr lang="ko-KR" altLang="en-US" dirty="0"/>
              <a:t>인터페이스와 </a:t>
            </a:r>
            <a:r>
              <a:rPr lang="en-US" altLang="ko-KR" dirty="0"/>
              <a:t>Save </a:t>
            </a:r>
            <a:r>
              <a:rPr lang="ko-KR" altLang="en-US" dirty="0"/>
              <a:t>클래스를 추가한 뒤 연관 관계를 설정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A1808D2-BF57-468D-B3E8-041203BB0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0" y="1830691"/>
            <a:ext cx="7092280" cy="456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StarUML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StarUML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endParaRPr lang="en-US" altLang="ko-KR" dirty="0"/>
          </a:p>
          <a:p>
            <a:pPr lvl="2"/>
            <a:r>
              <a:rPr lang="ko-KR" altLang="en-US" dirty="0"/>
              <a:t>다양한 다이어그램을 간편한 사용자 인터페이스를 이용해 생성하는 </a:t>
            </a:r>
            <a:r>
              <a:rPr lang="en-US" altLang="ko-KR" dirty="0"/>
              <a:t>UML </a:t>
            </a:r>
            <a:r>
              <a:rPr lang="ko-KR" altLang="en-US" dirty="0"/>
              <a:t>모델링 툴</a:t>
            </a:r>
            <a:endParaRPr lang="en-US" altLang="ko-KR" dirty="0"/>
          </a:p>
          <a:p>
            <a:pPr lvl="2"/>
            <a:r>
              <a:rPr lang="ko-KR" altLang="en-US" dirty="0"/>
              <a:t>클래스 다이어그램</a:t>
            </a:r>
            <a:r>
              <a:rPr lang="en-US" altLang="ko-KR" dirty="0"/>
              <a:t>,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r>
              <a:rPr lang="en-US" altLang="ko-KR" dirty="0"/>
              <a:t>, </a:t>
            </a:r>
            <a:r>
              <a:rPr lang="ko-KR" altLang="en-US" dirty="0"/>
              <a:t>순차 다이어그램</a:t>
            </a:r>
            <a:r>
              <a:rPr lang="en-US" altLang="ko-KR" dirty="0"/>
              <a:t>, </a:t>
            </a:r>
            <a:r>
              <a:rPr lang="ko-KR" altLang="en-US" dirty="0"/>
              <a:t>활동 다이어그램</a:t>
            </a:r>
            <a:r>
              <a:rPr lang="en-US" altLang="ko-KR" dirty="0"/>
              <a:t>, </a:t>
            </a:r>
            <a:r>
              <a:rPr lang="ko-KR" altLang="en-US" dirty="0"/>
              <a:t>컴포넌트 다이어그램</a:t>
            </a:r>
            <a:r>
              <a:rPr lang="en-US" altLang="ko-KR" dirty="0"/>
              <a:t>, </a:t>
            </a:r>
            <a:r>
              <a:rPr lang="ko-KR" altLang="en-US" dirty="0"/>
              <a:t>배치 다이어그램 등을 지원</a:t>
            </a:r>
            <a:endParaRPr lang="en-US" altLang="ko-KR" dirty="0"/>
          </a:p>
          <a:p>
            <a:pPr lvl="2"/>
            <a:r>
              <a:rPr lang="en-US" altLang="ko-KR" dirty="0" err="1"/>
              <a:t>StarUML</a:t>
            </a:r>
            <a:r>
              <a:rPr lang="en-US" altLang="ko-KR" dirty="0"/>
              <a:t> </a:t>
            </a:r>
            <a:r>
              <a:rPr lang="ko-KR" altLang="en-US" dirty="0"/>
              <a:t>공식 사이트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http://staruml.io</a:t>
            </a:r>
            <a:r>
              <a:rPr lang="en-US" altLang="ko-KR" dirty="0"/>
              <a:t>)</a:t>
            </a:r>
            <a:r>
              <a:rPr lang="ko-KR" altLang="en-US" dirty="0"/>
              <a:t>에서 무료 다운로드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A9351E5D-43BB-4D42-9335-CDF289DA4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36" y="2693053"/>
            <a:ext cx="6228928" cy="344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55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항공기 예약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프로젝트 생성</a:t>
            </a:r>
          </a:p>
          <a:p>
            <a:pPr lvl="2"/>
            <a:r>
              <a:rPr lang="en-US" altLang="ko-KR" dirty="0" err="1"/>
              <a:t>StarUML</a:t>
            </a:r>
            <a:r>
              <a:rPr lang="ko-KR" altLang="en-US" dirty="0"/>
              <a:t>을 실행하고 </a:t>
            </a:r>
            <a:r>
              <a:rPr lang="en-US" altLang="ko-KR" dirty="0"/>
              <a:t>[Save AS] </a:t>
            </a:r>
            <a:r>
              <a:rPr lang="ko-KR" altLang="en-US" dirty="0"/>
              <a:t>메뉴를 이용해 프로젝트를 </a:t>
            </a:r>
            <a:r>
              <a:rPr lang="en-US" altLang="ko-KR" dirty="0"/>
              <a:t>Airline</a:t>
            </a:r>
            <a:r>
              <a:rPr lang="ko-KR" altLang="en-US" dirty="0"/>
              <a:t>으로 저장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58C51FD4-16E0-492A-BD35-BFC900C87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63" y="1844824"/>
            <a:ext cx="7812360" cy="298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3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항공기 예약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</a:p>
          <a:p>
            <a:pPr lvl="2"/>
            <a:r>
              <a:rPr lang="ko-KR" altLang="en-US" dirty="0"/>
              <a:t>항공기 예약 시스템을 이용해 고객은 원하는 목적지와 시간대로 항공권을 예약할 수 있음</a:t>
            </a:r>
            <a:endParaRPr lang="en-US" altLang="ko-KR" dirty="0"/>
          </a:p>
          <a:p>
            <a:pPr lvl="2"/>
            <a:r>
              <a:rPr lang="ko-KR" altLang="en-US" dirty="0"/>
              <a:t>고객은 이용하고자 하는 항공사를 선택할 수 있으며</a:t>
            </a:r>
            <a:r>
              <a:rPr lang="en-US" altLang="ko-KR" dirty="0"/>
              <a:t>, </a:t>
            </a:r>
            <a:r>
              <a:rPr lang="ko-KR" altLang="en-US" dirty="0"/>
              <a:t>목적지와 날짜</a:t>
            </a:r>
            <a:r>
              <a:rPr lang="en-US" altLang="ko-KR" dirty="0"/>
              <a:t>, </a:t>
            </a:r>
            <a:r>
              <a:rPr lang="ko-KR" altLang="en-US" dirty="0"/>
              <a:t>출발 시간</a:t>
            </a:r>
            <a:r>
              <a:rPr lang="en-US" altLang="ko-KR" dirty="0"/>
              <a:t>, </a:t>
            </a:r>
            <a:r>
              <a:rPr lang="ko-KR" altLang="en-US" dirty="0"/>
              <a:t>도착 시간을 확인하고 여유 좌석을 체크할 수 있음</a:t>
            </a:r>
            <a:endParaRPr lang="en-US" altLang="ko-KR" dirty="0"/>
          </a:p>
          <a:p>
            <a:pPr lvl="2"/>
            <a:r>
              <a:rPr lang="ko-KR" altLang="en-US" dirty="0"/>
              <a:t>고객은 일반석이나 일등석을 선택할 수 있으며</a:t>
            </a:r>
            <a:r>
              <a:rPr lang="en-US" altLang="ko-KR" dirty="0"/>
              <a:t>, </a:t>
            </a:r>
            <a:r>
              <a:rPr lang="ko-KR" altLang="en-US" dirty="0"/>
              <a:t>원하는 조건에 맞으면 항공권을 예약하고 구매</a:t>
            </a:r>
            <a:endParaRPr lang="en-US" altLang="ko-KR" dirty="0"/>
          </a:p>
          <a:p>
            <a:pPr lvl="2"/>
            <a:r>
              <a:rPr lang="ko-KR" altLang="en-US" dirty="0"/>
              <a:t>항공사는 고객이 원하는 조건으로 예약할 수 있는지 여유 좌석을 체크하고</a:t>
            </a:r>
            <a:r>
              <a:rPr lang="en-US" altLang="ko-KR" dirty="0"/>
              <a:t>, </a:t>
            </a:r>
            <a:r>
              <a:rPr lang="ko-KR" altLang="en-US" dirty="0"/>
              <a:t>예약하는 고객의 이름과 목적지를 확인</a:t>
            </a:r>
            <a:endParaRPr lang="en-US" altLang="ko-KR" dirty="0"/>
          </a:p>
          <a:p>
            <a:pPr lvl="2"/>
            <a:r>
              <a:rPr lang="ko-KR" altLang="en-US" dirty="0"/>
              <a:t>항공사는 고객이 예약한 항공권 금액을 계산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3357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항공기 예약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 err="1"/>
              <a:t>액터</a:t>
            </a:r>
            <a:r>
              <a:rPr lang="ko-KR" altLang="en-US" dirty="0"/>
              <a:t> </a:t>
            </a:r>
            <a:r>
              <a:rPr lang="en-US" altLang="ko-KR" dirty="0"/>
              <a:t>: Passenger(</a:t>
            </a:r>
            <a:r>
              <a:rPr lang="ko-KR" altLang="en-US" dirty="0"/>
              <a:t>고객</a:t>
            </a:r>
            <a:r>
              <a:rPr lang="en-US" altLang="ko-KR" dirty="0"/>
              <a:t>), Agent(</a:t>
            </a:r>
            <a:r>
              <a:rPr lang="ko-KR" altLang="en-US" dirty="0"/>
              <a:t>항공사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r>
              <a:rPr lang="en-US" altLang="ko-KR" dirty="0"/>
              <a:t>: Make a Reservation(</a:t>
            </a:r>
            <a:r>
              <a:rPr lang="ko-KR" altLang="en-US" dirty="0"/>
              <a:t>예약하기</a:t>
            </a:r>
            <a:r>
              <a:rPr lang="en-US" altLang="ko-KR" dirty="0"/>
              <a:t>), Check Availability(</a:t>
            </a:r>
            <a:r>
              <a:rPr lang="ko-KR" altLang="en-US" dirty="0"/>
              <a:t>여유 좌석 체크</a:t>
            </a:r>
            <a:r>
              <a:rPr lang="en-US" altLang="ko-KR" dirty="0"/>
              <a:t>), </a:t>
            </a:r>
            <a:br>
              <a:rPr lang="en-US" altLang="ko-KR" dirty="0"/>
            </a:br>
            <a:r>
              <a:rPr lang="en-US" altLang="ko-KR" dirty="0"/>
              <a:t>Buy a Ticket(</a:t>
            </a:r>
            <a:r>
              <a:rPr lang="ko-KR" altLang="en-US" dirty="0"/>
              <a:t>티켓 구매</a:t>
            </a:r>
            <a:r>
              <a:rPr lang="en-US" altLang="ko-KR" dirty="0"/>
              <a:t>), </a:t>
            </a:r>
            <a:r>
              <a:rPr lang="en-US" altLang="ko-KR" dirty="0" err="1"/>
              <a:t>calcPrice</a:t>
            </a:r>
            <a:r>
              <a:rPr lang="en-US" altLang="ko-KR" dirty="0"/>
              <a:t>(</a:t>
            </a:r>
            <a:r>
              <a:rPr lang="ko-KR" altLang="en-US" dirty="0"/>
              <a:t>금액 계산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관계 </a:t>
            </a:r>
            <a:r>
              <a:rPr lang="en-US" altLang="ko-KR" dirty="0"/>
              <a:t>: Passenger</a:t>
            </a:r>
            <a:r>
              <a:rPr lang="ko-KR" altLang="en-US" dirty="0"/>
              <a:t>와 </a:t>
            </a:r>
            <a:r>
              <a:rPr lang="en-US" altLang="ko-KR" dirty="0"/>
              <a:t>Make a Reservation, Passenger</a:t>
            </a:r>
            <a:r>
              <a:rPr lang="ko-KR" altLang="en-US" dirty="0"/>
              <a:t>와 </a:t>
            </a:r>
            <a:r>
              <a:rPr lang="en-US" altLang="ko-KR" dirty="0"/>
              <a:t>Check Availability, Passenger </a:t>
            </a:r>
            <a:r>
              <a:rPr lang="ko-KR" altLang="en-US" dirty="0"/>
              <a:t>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Buy a Ticket, Agent</a:t>
            </a:r>
            <a:r>
              <a:rPr lang="ko-KR" altLang="en-US" dirty="0"/>
              <a:t>와 </a:t>
            </a:r>
            <a:r>
              <a:rPr lang="en-US" altLang="ko-KR" dirty="0"/>
              <a:t>Check Availability, Agent</a:t>
            </a:r>
            <a:r>
              <a:rPr lang="ko-KR" altLang="en-US" dirty="0"/>
              <a:t>와 </a:t>
            </a:r>
            <a:r>
              <a:rPr lang="en-US" altLang="ko-KR" dirty="0" err="1"/>
              <a:t>calcPrice</a:t>
            </a:r>
            <a:r>
              <a:rPr lang="ko-KR" altLang="en-US" dirty="0"/>
              <a:t>의 연관 관계</a:t>
            </a:r>
          </a:p>
          <a:p>
            <a:pPr lvl="2"/>
            <a:r>
              <a:rPr lang="ko-KR" altLang="en-US" dirty="0"/>
              <a:t>시스템 경계 </a:t>
            </a:r>
            <a:r>
              <a:rPr lang="en-US" altLang="ko-KR" dirty="0"/>
              <a:t>: Airline Reservation System</a:t>
            </a:r>
          </a:p>
          <a:p>
            <a:pPr lvl="2"/>
            <a:endParaRPr lang="ko-KR" altLang="en-US" dirty="0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4986AFB9-227D-48E8-9D35-91DC211DB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62" y="3212976"/>
            <a:ext cx="6392962" cy="329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572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항공기 예약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en-US" altLang="ko-KR" sz="1200" dirty="0" err="1"/>
              <a:t>FlightDescription</a:t>
            </a:r>
            <a:r>
              <a:rPr lang="en-US" altLang="ko-KR" sz="1200" dirty="0"/>
              <a:t>(</a:t>
            </a:r>
            <a:r>
              <a:rPr lang="ko-KR" altLang="en-US" sz="1200" dirty="0"/>
              <a:t>항공 현황</a:t>
            </a:r>
            <a:r>
              <a:rPr lang="en-US" altLang="ko-KR" sz="1200" dirty="0"/>
              <a:t>), Flight(</a:t>
            </a:r>
            <a:r>
              <a:rPr lang="ko-KR" altLang="en-US" sz="1200" dirty="0"/>
              <a:t>항공</a:t>
            </a:r>
            <a:r>
              <a:rPr lang="en-US" altLang="ko-KR" sz="1200" dirty="0"/>
              <a:t>), Agent(</a:t>
            </a:r>
            <a:r>
              <a:rPr lang="ko-KR" altLang="en-US" sz="1200" dirty="0"/>
              <a:t>항공사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Rservation</a:t>
            </a:r>
            <a:r>
              <a:rPr lang="en-US" altLang="ko-KR" sz="1200" dirty="0"/>
              <a:t>(</a:t>
            </a:r>
            <a:r>
              <a:rPr lang="ko-KR" altLang="en-US" sz="1200" dirty="0"/>
              <a:t>항공권 예약</a:t>
            </a:r>
            <a:r>
              <a:rPr lang="en-US" altLang="ko-KR" sz="1200" dirty="0"/>
              <a:t>), Ticket(</a:t>
            </a:r>
            <a:r>
              <a:rPr lang="ko-KR" altLang="en-US" sz="1200" dirty="0"/>
              <a:t>항공권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ko-KR" altLang="en-US" sz="1200" dirty="0"/>
              <a:t>클래스를 </a:t>
            </a:r>
            <a:r>
              <a:rPr lang="ko-KR" altLang="en-US" sz="1200" dirty="0" err="1"/>
              <a:t>만듬</a:t>
            </a:r>
            <a:endParaRPr lang="en-US" altLang="ko-KR" sz="1200" dirty="0"/>
          </a:p>
          <a:p>
            <a:pPr lvl="2"/>
            <a:r>
              <a:rPr lang="en-US" altLang="ko-KR" sz="1200" dirty="0" err="1"/>
              <a:t>FlightDescription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클래스에 </a:t>
            </a:r>
            <a:r>
              <a:rPr lang="en-US" altLang="ko-KR" sz="1200" dirty="0" err="1"/>
              <a:t>departureTime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arrivedTime</a:t>
            </a:r>
            <a:r>
              <a:rPr lang="en-US" altLang="ko-KR" sz="1200" dirty="0"/>
              <a:t>, origin, destination, capacity </a:t>
            </a:r>
            <a:r>
              <a:rPr lang="ko-KR" altLang="en-US" sz="1200" dirty="0"/>
              <a:t>속성 생성</a:t>
            </a:r>
            <a:endParaRPr lang="en-US" altLang="ko-KR" sz="1200" dirty="0"/>
          </a:p>
          <a:p>
            <a:pPr lvl="2"/>
            <a:r>
              <a:rPr lang="en-US" altLang="ko-KR" sz="1200" dirty="0"/>
              <a:t>Flight </a:t>
            </a:r>
            <a:r>
              <a:rPr lang="ko-KR" altLang="en-US" sz="1200" dirty="0"/>
              <a:t>클래스에 </a:t>
            </a:r>
            <a:r>
              <a:rPr lang="en-US" altLang="ko-KR" sz="1200" dirty="0"/>
              <a:t>date </a:t>
            </a:r>
            <a:r>
              <a:rPr lang="ko-KR" altLang="en-US" sz="1200" dirty="0"/>
              <a:t>속성을 생성하고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makeReservation</a:t>
            </a:r>
            <a:r>
              <a:rPr lang="en-US" altLang="ko-KR" sz="1200" dirty="0"/>
              <a:t>()</a:t>
            </a:r>
            <a:r>
              <a:rPr lang="ko-KR" altLang="en-US" sz="1200" dirty="0"/>
              <a:t>과 </a:t>
            </a:r>
            <a:r>
              <a:rPr lang="en-US" altLang="ko-KR" sz="1200" dirty="0" err="1"/>
              <a:t>numberOfTicket</a:t>
            </a:r>
            <a:r>
              <a:rPr lang="en-US" altLang="ko-KR" sz="1200" dirty="0"/>
              <a:t>() </a:t>
            </a:r>
            <a:r>
              <a:rPr lang="ko-KR" altLang="en-US" sz="1200" dirty="0"/>
              <a:t>오퍼레이션 생성</a:t>
            </a:r>
            <a:r>
              <a:rPr lang="en-US" altLang="ko-KR" sz="1200" dirty="0"/>
              <a:t> </a:t>
            </a:r>
          </a:p>
          <a:p>
            <a:pPr lvl="2"/>
            <a:r>
              <a:rPr lang="en-US" altLang="ko-KR" sz="1200" dirty="0"/>
              <a:t>Reservation </a:t>
            </a:r>
            <a:r>
              <a:rPr lang="ko-KR" altLang="en-US" sz="1200" dirty="0"/>
              <a:t>클래스에 </a:t>
            </a:r>
            <a:r>
              <a:rPr lang="en-US" altLang="ko-KR" sz="1200" dirty="0" err="1"/>
              <a:t>ticketPurchased</a:t>
            </a:r>
            <a:r>
              <a:rPr lang="en-US" altLang="ko-KR" sz="1200" dirty="0"/>
              <a:t>()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calcPrice</a:t>
            </a:r>
            <a:r>
              <a:rPr lang="en-US" altLang="ko-KR" sz="1200" dirty="0"/>
              <a:t>() </a:t>
            </a:r>
            <a:r>
              <a:rPr lang="ko-KR" altLang="en-US" sz="1200" dirty="0"/>
              <a:t>오퍼레이션 생성</a:t>
            </a:r>
            <a:endParaRPr lang="en-US" altLang="ko-KR" sz="1200" dirty="0"/>
          </a:p>
          <a:p>
            <a:pPr lvl="2"/>
            <a:r>
              <a:rPr lang="en-US" altLang="ko-KR" sz="1200" dirty="0"/>
              <a:t>Agent </a:t>
            </a:r>
            <a:r>
              <a:rPr lang="ko-KR" altLang="en-US" sz="1200" dirty="0"/>
              <a:t>클래스에 </a:t>
            </a:r>
            <a:r>
              <a:rPr lang="en-US" altLang="ko-KR" sz="1200" dirty="0"/>
              <a:t>name </a:t>
            </a:r>
            <a:r>
              <a:rPr lang="ko-KR" altLang="en-US" sz="1200" dirty="0"/>
              <a:t>속성과 </a:t>
            </a:r>
            <a:r>
              <a:rPr lang="en-US" altLang="ko-KR" sz="1200" dirty="0" err="1"/>
              <a:t>makeReservation</a:t>
            </a:r>
            <a:r>
              <a:rPr lang="en-US" altLang="ko-KR" sz="1200" dirty="0"/>
              <a:t>() </a:t>
            </a:r>
            <a:r>
              <a:rPr lang="ko-KR" altLang="en-US" sz="1200" dirty="0"/>
              <a:t>오퍼레이션 생성</a:t>
            </a:r>
            <a:endParaRPr lang="en-US" altLang="ko-KR" sz="1200" dirty="0"/>
          </a:p>
          <a:p>
            <a:pPr lvl="2"/>
            <a:r>
              <a:rPr lang="en-US" altLang="ko-KR" sz="1200" dirty="0"/>
              <a:t>Ticket </a:t>
            </a:r>
            <a:r>
              <a:rPr lang="ko-KR" altLang="en-US" sz="1200" dirty="0"/>
              <a:t>클래스에 </a:t>
            </a:r>
            <a:r>
              <a:rPr lang="en-US" altLang="ko-KR" sz="1200" dirty="0"/>
              <a:t>name </a:t>
            </a:r>
            <a:r>
              <a:rPr lang="ko-KR" altLang="en-US" sz="1200" dirty="0"/>
              <a:t>속성과 </a:t>
            </a:r>
            <a:r>
              <a:rPr lang="en-US" altLang="ko-KR" sz="1200" dirty="0" err="1"/>
              <a:t>calcPrice</a:t>
            </a:r>
            <a:r>
              <a:rPr lang="en-US" altLang="ko-KR" sz="1200" dirty="0"/>
              <a:t>() </a:t>
            </a:r>
            <a:r>
              <a:rPr lang="ko-KR" altLang="en-US" sz="1200" dirty="0"/>
              <a:t>오퍼레이션을 생성</a:t>
            </a:r>
            <a:endParaRPr lang="en-US" altLang="ko-KR" sz="1200" dirty="0"/>
          </a:p>
          <a:p>
            <a:pPr lvl="2"/>
            <a:r>
              <a:rPr lang="en-US" altLang="ko-KR" sz="1200" dirty="0"/>
              <a:t>Ticket </a:t>
            </a:r>
            <a:r>
              <a:rPr lang="ko-KR" altLang="en-US" sz="1200" dirty="0"/>
              <a:t>클래스를 상속 받는 </a:t>
            </a:r>
            <a:r>
              <a:rPr lang="en-US" altLang="ko-KR" sz="1200" dirty="0"/>
              <a:t>Economy </a:t>
            </a:r>
            <a:r>
              <a:rPr lang="ko-KR" altLang="en-US" sz="1200" dirty="0"/>
              <a:t>클래스와 </a:t>
            </a:r>
            <a:r>
              <a:rPr lang="en-US" altLang="ko-KR" sz="1200" dirty="0" err="1"/>
              <a:t>FirstClass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클래스를 생성</a:t>
            </a:r>
            <a:endParaRPr lang="en-US" altLang="ko-KR" sz="1200" dirty="0"/>
          </a:p>
          <a:p>
            <a:pPr lvl="2"/>
            <a:r>
              <a:rPr lang="ko-KR" altLang="en-US" sz="1200" dirty="0"/>
              <a:t>이때 </a:t>
            </a:r>
            <a:r>
              <a:rPr lang="en-US" altLang="ko-KR" sz="1200" dirty="0"/>
              <a:t>Ticket </a:t>
            </a:r>
            <a:r>
              <a:rPr lang="ko-KR" altLang="en-US" sz="1200" dirty="0"/>
              <a:t>클래스를 추상화 클래스로 만들고 각각 </a:t>
            </a:r>
            <a:r>
              <a:rPr lang="en-US" altLang="ko-KR" sz="1200" dirty="0" err="1"/>
              <a:t>calcPrice</a:t>
            </a:r>
            <a:r>
              <a:rPr lang="en-US" altLang="ko-KR" sz="1200" dirty="0"/>
              <a:t>() </a:t>
            </a:r>
            <a:r>
              <a:rPr lang="ko-KR" altLang="en-US" sz="1200" dirty="0"/>
              <a:t>오퍼레이션을 재정의하여 사용</a:t>
            </a:r>
            <a:r>
              <a:rPr lang="en-US" altLang="ko-KR" sz="1200" dirty="0"/>
              <a:t> (</a:t>
            </a:r>
            <a:r>
              <a:rPr lang="ko-KR" altLang="en-US" sz="1200" dirty="0"/>
              <a:t>일반화 관계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A5BC790E-425D-42DD-BCFF-83F455972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28" y="3645024"/>
            <a:ext cx="4292143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44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항공기 예약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9188474" cy="5669958"/>
          </a:xfrm>
        </p:spPr>
        <p:txBody>
          <a:bodyPr/>
          <a:lstStyle/>
          <a:p>
            <a:r>
              <a:rPr lang="ko-KR" altLang="en-US" dirty="0"/>
              <a:t>순차 다이어그램 작성</a:t>
            </a:r>
            <a:endParaRPr lang="en-US" altLang="ko-KR" dirty="0"/>
          </a:p>
          <a:p>
            <a:pPr lvl="2"/>
            <a:r>
              <a:rPr lang="ko-KR" altLang="en-US" sz="1200" dirty="0"/>
              <a:t>순차 다이어그램을 추가하고 이름을 </a:t>
            </a:r>
            <a:r>
              <a:rPr lang="en-US" altLang="ko-KR" sz="1200" dirty="0" err="1"/>
              <a:t>StartAirline</a:t>
            </a:r>
            <a:r>
              <a:rPr lang="ko-KR" altLang="en-US" sz="1200" dirty="0"/>
              <a:t>으로 지정</a:t>
            </a:r>
            <a:endParaRPr lang="en-US" altLang="ko-KR" sz="1200" dirty="0"/>
          </a:p>
          <a:p>
            <a:pPr lvl="2"/>
            <a:r>
              <a:rPr lang="en-US" altLang="ko-KR" sz="1200" dirty="0"/>
              <a:t>Passenger, Flight, </a:t>
            </a:r>
            <a:r>
              <a:rPr lang="en-US" altLang="ko-KR" sz="1200" dirty="0" err="1"/>
              <a:t>FlightDescription</a:t>
            </a:r>
            <a:r>
              <a:rPr lang="en-US" altLang="ko-KR" sz="1200" dirty="0"/>
              <a:t>, Reservation, Ticket, Economy, </a:t>
            </a:r>
            <a:r>
              <a:rPr lang="en-US" altLang="ko-KR" sz="1200" dirty="0" err="1"/>
              <a:t>FirstClass</a:t>
            </a:r>
            <a:r>
              <a:rPr lang="en-US" altLang="ko-KR" sz="1200" dirty="0"/>
              <a:t> </a:t>
            </a:r>
            <a:r>
              <a:rPr lang="ko-KR" altLang="en-US" sz="1200" dirty="0"/>
              <a:t>객체 추가</a:t>
            </a:r>
            <a:endParaRPr lang="en-US" altLang="ko-KR" sz="1200" dirty="0"/>
          </a:p>
          <a:p>
            <a:pPr lvl="2"/>
            <a:r>
              <a:rPr lang="en-US" altLang="ko-KR" sz="1200" dirty="0"/>
              <a:t>Flight </a:t>
            </a:r>
            <a:r>
              <a:rPr lang="ko-KR" altLang="en-US" sz="1200" dirty="0"/>
              <a:t>객체는 </a:t>
            </a:r>
            <a:r>
              <a:rPr lang="en-US" altLang="ko-KR" sz="1200" dirty="0"/>
              <a:t>Flight </a:t>
            </a:r>
            <a:r>
              <a:rPr lang="ko-KR" altLang="en-US" sz="1200" dirty="0"/>
              <a:t>클래스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FlightDescription</a:t>
            </a:r>
            <a:r>
              <a:rPr lang="en-US" altLang="ko-KR" sz="1200" dirty="0"/>
              <a:t> </a:t>
            </a:r>
            <a:r>
              <a:rPr lang="ko-KR" altLang="en-US" sz="1200" dirty="0"/>
              <a:t>객체는 </a:t>
            </a:r>
            <a:r>
              <a:rPr lang="en-US" altLang="ko-KR" sz="1200" dirty="0" err="1"/>
              <a:t>FlightDescription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Reservation </a:t>
            </a:r>
            <a:r>
              <a:rPr lang="ko-KR" altLang="en-US" sz="1200" dirty="0"/>
              <a:t>객체는 </a:t>
            </a:r>
            <a:r>
              <a:rPr lang="en-US" altLang="ko-KR" sz="1200" dirty="0"/>
              <a:t>Reservation </a:t>
            </a:r>
            <a:r>
              <a:rPr lang="ko-KR" altLang="en-US" sz="1200" dirty="0"/>
              <a:t>클래스</a:t>
            </a:r>
            <a:r>
              <a:rPr lang="en-US" altLang="ko-KR" sz="1200" dirty="0"/>
              <a:t>, Ticket </a:t>
            </a:r>
            <a:r>
              <a:rPr lang="ko-KR" altLang="en-US" sz="1200" dirty="0"/>
              <a:t>객체는 </a:t>
            </a:r>
            <a:r>
              <a:rPr lang="en-US" altLang="ko-KR" sz="1200" dirty="0"/>
              <a:t>Ticket </a:t>
            </a:r>
            <a:r>
              <a:rPr lang="ko-KR" altLang="en-US" sz="1200" dirty="0"/>
              <a:t>클래스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Economy </a:t>
            </a:r>
            <a:r>
              <a:rPr lang="ko-KR" altLang="en-US" sz="1200" dirty="0"/>
              <a:t>객체는 </a:t>
            </a:r>
            <a:r>
              <a:rPr lang="en-US" altLang="ko-KR" sz="1200" dirty="0"/>
              <a:t>Economy </a:t>
            </a:r>
            <a:r>
              <a:rPr lang="ko-KR" altLang="en-US" sz="1200" dirty="0"/>
              <a:t>클래스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FirstClass</a:t>
            </a:r>
            <a:r>
              <a:rPr lang="en-US" altLang="ko-KR" sz="1200" dirty="0"/>
              <a:t> </a:t>
            </a:r>
            <a:r>
              <a:rPr lang="ko-KR" altLang="en-US" sz="1200" dirty="0"/>
              <a:t>객체는 </a:t>
            </a:r>
            <a:r>
              <a:rPr lang="en-US" altLang="ko-KR" sz="1200" dirty="0" err="1"/>
              <a:t>FirstClass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 선택</a:t>
            </a:r>
            <a:endParaRPr lang="en-US" altLang="ko-KR" sz="1200" dirty="0"/>
          </a:p>
          <a:p>
            <a:pPr lvl="2"/>
            <a:r>
              <a:rPr lang="en-US" altLang="ko-KR" sz="1200" dirty="0"/>
              <a:t>Passenger </a:t>
            </a:r>
            <a:r>
              <a:rPr lang="ko-KR" altLang="en-US" sz="1200" dirty="0"/>
              <a:t>객체에서 </a:t>
            </a:r>
            <a:r>
              <a:rPr lang="en-US" altLang="ko-KR" sz="1200" dirty="0"/>
              <a:t>Flight </a:t>
            </a:r>
            <a:r>
              <a:rPr lang="ko-KR" altLang="en-US" sz="1200" dirty="0"/>
              <a:t>객체로 보내는 메시지 </a:t>
            </a:r>
            <a:r>
              <a:rPr lang="en-US" altLang="ko-KR" sz="1200" dirty="0"/>
              <a:t>1</a:t>
            </a:r>
            <a:r>
              <a:rPr lang="ko-KR" altLang="en-US" sz="1200" dirty="0"/>
              <a:t>개 생성</a:t>
            </a:r>
            <a:r>
              <a:rPr lang="en-US" altLang="ko-KR" sz="1200" dirty="0"/>
              <a:t>, Flight </a:t>
            </a:r>
            <a:r>
              <a:rPr lang="ko-KR" altLang="en-US" sz="1200" dirty="0"/>
              <a:t>객체 자신에게 보내는 메시지 생성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en-US" altLang="ko-KR" sz="1200" dirty="0"/>
              <a:t>Flight </a:t>
            </a:r>
            <a:r>
              <a:rPr lang="ko-KR" altLang="en-US" sz="1200" dirty="0"/>
              <a:t>객체에서 </a:t>
            </a:r>
            <a:r>
              <a:rPr lang="en-US" altLang="ko-KR" sz="1150" dirty="0" err="1"/>
              <a:t>FilghtDescription</a:t>
            </a:r>
            <a:r>
              <a:rPr lang="en-US" altLang="ko-KR" sz="1200" dirty="0"/>
              <a:t> </a:t>
            </a:r>
            <a:r>
              <a:rPr lang="ko-KR" altLang="en-US" sz="1200" dirty="0"/>
              <a:t>객체로 보내는 메시지 생성</a:t>
            </a:r>
            <a:r>
              <a:rPr lang="en-US" altLang="ko-KR" sz="1200" dirty="0"/>
              <a:t>, Flight </a:t>
            </a:r>
            <a:r>
              <a:rPr lang="ko-KR" altLang="en-US" sz="1200" dirty="0"/>
              <a:t>객체에서 </a:t>
            </a:r>
            <a:r>
              <a:rPr lang="en-US" altLang="ko-KR" sz="1200" dirty="0"/>
              <a:t>Reservation </a:t>
            </a:r>
            <a:r>
              <a:rPr lang="ko-KR" altLang="en-US" sz="1200" dirty="0"/>
              <a:t>객체로 보내는 메시지 생성 </a:t>
            </a:r>
            <a:r>
              <a:rPr lang="en-US" altLang="ko-KR" sz="1200" dirty="0"/>
              <a:t>Reservation </a:t>
            </a:r>
            <a:r>
              <a:rPr lang="ko-KR" altLang="en-US" sz="1200" dirty="0"/>
              <a:t>객체에서 자신에게 보내는 메시지 생성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B7DE448C-5DC2-437F-90E7-B230C1EAF3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581" y="3221439"/>
            <a:ext cx="4542838" cy="3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375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2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StarUML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StarUML</a:t>
            </a:r>
            <a:r>
              <a:rPr lang="en-US" altLang="ko-KR" dirty="0"/>
              <a:t> </a:t>
            </a:r>
            <a:r>
              <a:rPr lang="ko-KR" altLang="en-US" dirty="0"/>
              <a:t>설치와 화면 소개</a:t>
            </a:r>
            <a:endParaRPr lang="en-US" altLang="ko-KR" dirty="0"/>
          </a:p>
          <a:p>
            <a:pPr lvl="2"/>
            <a:r>
              <a:rPr lang="ko-KR" altLang="en-US" dirty="0"/>
              <a:t>메인 화면과 도구모음</a:t>
            </a:r>
            <a:r>
              <a:rPr lang="en-US" altLang="ko-KR" dirty="0"/>
              <a:t>, </a:t>
            </a:r>
            <a:r>
              <a:rPr lang="ko-KR" altLang="en-US" dirty="0"/>
              <a:t>브라우저 영역</a:t>
            </a:r>
            <a:r>
              <a:rPr lang="en-US" altLang="ko-KR" dirty="0"/>
              <a:t>, </a:t>
            </a:r>
            <a:r>
              <a:rPr lang="ko-KR" altLang="en-US" dirty="0"/>
              <a:t>다이어그램 영역</a:t>
            </a:r>
            <a:r>
              <a:rPr lang="en-US" altLang="ko-KR" dirty="0"/>
              <a:t>, </a:t>
            </a:r>
            <a:r>
              <a:rPr lang="ko-KR" altLang="en-US" dirty="0"/>
              <a:t>편집기</a:t>
            </a:r>
            <a:r>
              <a:rPr lang="en-US" altLang="ko-KR" dirty="0"/>
              <a:t>, </a:t>
            </a:r>
            <a:r>
              <a:rPr lang="ko-KR" altLang="en-US" dirty="0" err="1"/>
              <a:t>툴박스</a:t>
            </a:r>
            <a:r>
              <a:rPr lang="ko-KR" altLang="en-US" dirty="0"/>
              <a:t> 영역으로 구분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91A0955-F336-4B9A-829F-E0713876E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54" y="1556792"/>
            <a:ext cx="6781091" cy="510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7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UML </a:t>
            </a:r>
            <a:r>
              <a:rPr lang="ko-KR" altLang="en-US" dirty="0"/>
              <a:t>기본 작성법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새 프로젝트 생성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[New] </a:t>
            </a:r>
            <a:r>
              <a:rPr lang="ko-KR" altLang="en-US" dirty="0"/>
              <a:t>메뉴를 이용해 새 프로젝트를 생성</a:t>
            </a: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50E9A0EB-D452-4DC2-A19E-7EDABBDB9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84784"/>
            <a:ext cx="6840760" cy="519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7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UML </a:t>
            </a:r>
            <a:r>
              <a:rPr lang="ko-KR" altLang="en-US" dirty="0"/>
              <a:t>기본 작성법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새 다이어그램 작성</a:t>
            </a:r>
          </a:p>
          <a:p>
            <a:pPr lvl="2"/>
            <a:r>
              <a:rPr lang="en-US" altLang="ko-KR" sz="1300" dirty="0"/>
              <a:t>Model Explorer</a:t>
            </a:r>
            <a:r>
              <a:rPr lang="ko-KR" altLang="en-US" dirty="0"/>
              <a:t>에서 마우스 오른쪽 버튼을 누르고 </a:t>
            </a:r>
            <a:r>
              <a:rPr lang="en-US" altLang="ko-KR" dirty="0"/>
              <a:t>[Add Diagram] </a:t>
            </a:r>
            <a:r>
              <a:rPr lang="ko-KR" altLang="en-US" dirty="0"/>
              <a:t>메뉴에서 원하는 다이어그램을 선택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6187F1A-22DD-4CCC-B8CC-2C8EF4EAC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44824"/>
            <a:ext cx="7848000" cy="396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2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UML </a:t>
            </a:r>
            <a:r>
              <a:rPr lang="ko-KR" altLang="en-US" dirty="0"/>
              <a:t>기본 작성법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en-US" altLang="ko-KR" sz="1300" dirty="0"/>
              <a:t>Model Explorer</a:t>
            </a:r>
            <a:r>
              <a:rPr lang="ko-KR" altLang="en-US" dirty="0"/>
              <a:t>에서 마우스 오른쪽 버튼을 누른 다음 </a:t>
            </a:r>
            <a:r>
              <a:rPr lang="en-US" altLang="ko-KR" dirty="0"/>
              <a:t>[</a:t>
            </a:r>
            <a:r>
              <a:rPr lang="en-US" altLang="ko-KR" sz="1300" dirty="0"/>
              <a:t>Add Diagram</a:t>
            </a:r>
            <a:r>
              <a:rPr lang="en-US" altLang="ko-KR" dirty="0"/>
              <a:t>]-</a:t>
            </a:r>
            <a:r>
              <a:rPr lang="en-US" altLang="ko-KR" sz="1300" dirty="0"/>
              <a:t>[Use Case Diagram</a:t>
            </a:r>
            <a:r>
              <a:rPr lang="en-US" altLang="ko-KR" dirty="0"/>
              <a:t>] </a:t>
            </a:r>
            <a:r>
              <a:rPr lang="ko-KR" altLang="en-US" dirty="0"/>
              <a:t>메뉴를 선택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B06F09F9-2F93-42EF-A9ED-B0FE0E9B0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2" y="1694443"/>
            <a:ext cx="6876256" cy="443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7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9E8FF-D5F2-476B-815B-3813744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UML </a:t>
            </a:r>
            <a:r>
              <a:rPr lang="ko-KR" altLang="en-US" dirty="0"/>
              <a:t>기본 작성법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336DF4-7357-47EE-91BF-267A52AD95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/>
              <a:t>툴박스에서 </a:t>
            </a:r>
            <a:r>
              <a:rPr lang="en-US" altLang="ko-KR" dirty="0"/>
              <a:t>[Actor]</a:t>
            </a:r>
            <a:r>
              <a:rPr lang="ko-KR" altLang="en-US" dirty="0"/>
              <a:t>를 선택하고 메인 화면을 클릭해 </a:t>
            </a:r>
            <a:r>
              <a:rPr lang="ko-KR" altLang="en-US" dirty="0" err="1"/>
              <a:t>액터를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2"/>
            <a:r>
              <a:rPr lang="ko-KR" altLang="en-US" dirty="0"/>
              <a:t>이름을 </a:t>
            </a:r>
            <a:r>
              <a:rPr lang="en-US" altLang="ko-KR" dirty="0"/>
              <a:t>Messenger</a:t>
            </a:r>
            <a:r>
              <a:rPr lang="ko-KR" altLang="en-US" dirty="0"/>
              <a:t>로 지정하고 드래그 앤 드롭으로 자유롭게 이동하거나 크기를 조정</a:t>
            </a:r>
            <a:endParaRPr lang="en-US" altLang="ko-KR" sz="16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BC70000-32B2-4937-B668-F5D68A141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14" y="1844824"/>
            <a:ext cx="7863372" cy="418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27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1551</Words>
  <Application>Microsoft Office PowerPoint</Application>
  <PresentationFormat>화면 슬라이드 쇼(4:3)</PresentationFormat>
  <Paragraphs>215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맑은 고딕</vt:lpstr>
      <vt:lpstr>HY견고딕</vt:lpstr>
      <vt:lpstr>HY견명조</vt:lpstr>
      <vt:lpstr>Wingdings</vt:lpstr>
      <vt:lpstr>Arial</vt:lpstr>
      <vt:lpstr>HY헤드라인M</vt:lpstr>
      <vt:lpstr>2_Office 테마</vt:lpstr>
      <vt:lpstr>PowerPoint 프레젠테이션</vt:lpstr>
      <vt:lpstr>12장. StarUML을 이용한 프로젝트 설계</vt:lpstr>
      <vt:lpstr>Contents</vt:lpstr>
      <vt:lpstr>1. StarUML 사용법</vt:lpstr>
      <vt:lpstr>1. StarUML 사용법</vt:lpstr>
      <vt:lpstr>2. UML 기본 작성법</vt:lpstr>
      <vt:lpstr>2. UML 기본 작성법</vt:lpstr>
      <vt:lpstr>2. UML 기본 작성법</vt:lpstr>
      <vt:lpstr>2. UML 기본 작성법</vt:lpstr>
      <vt:lpstr>2. UML 기본 작성법</vt:lpstr>
      <vt:lpstr>2. UML 기본 작성법</vt:lpstr>
      <vt:lpstr>2. UML 기본 작성법</vt:lpstr>
      <vt:lpstr>2. UML 기본 작성법</vt:lpstr>
      <vt:lpstr>2. UML 기본 작성법</vt:lpstr>
      <vt:lpstr>2. UML 기본 작성법</vt:lpstr>
      <vt:lpstr>2. UML 기본 작성법</vt:lpstr>
      <vt:lpstr>2. UML 기본 작성법</vt:lpstr>
      <vt:lpstr>2. UML 기본 작성법</vt:lpstr>
      <vt:lpstr>2. UML 기본 작성법</vt:lpstr>
      <vt:lpstr>2. UML 기본 작성법</vt:lpstr>
      <vt:lpstr>3. 자판기 시스템</vt:lpstr>
      <vt:lpstr>3. 자판기 시스템</vt:lpstr>
      <vt:lpstr>3. 자판기 시스템</vt:lpstr>
      <vt:lpstr>3. 자판기 시스템</vt:lpstr>
      <vt:lpstr>3. 자판기 시스템</vt:lpstr>
      <vt:lpstr>3. 자판기 시스템</vt:lpstr>
      <vt:lpstr>3. 자판기 시스템</vt:lpstr>
      <vt:lpstr>3. 자판기 시스템</vt:lpstr>
      <vt:lpstr>3. 자판기 시스템</vt:lpstr>
      <vt:lpstr>3. 자판기 시스템</vt:lpstr>
      <vt:lpstr>3. 자판기 시스템</vt:lpstr>
      <vt:lpstr>4. 상품 관리 시스템</vt:lpstr>
      <vt:lpstr>4. 상품 관리 시스템</vt:lpstr>
      <vt:lpstr>4. 상품 관리 시스템</vt:lpstr>
      <vt:lpstr>4. 상품 관리 시스템</vt:lpstr>
      <vt:lpstr>4. 상품 관리 시스템</vt:lpstr>
      <vt:lpstr>4. 상품 관리 시스템</vt:lpstr>
      <vt:lpstr>4. 상품 관리 시스템</vt:lpstr>
      <vt:lpstr>4. 상품 관리 시스템</vt:lpstr>
      <vt:lpstr>5. 항공기 예약 시스템</vt:lpstr>
      <vt:lpstr>5. 항공기 예약 시스템</vt:lpstr>
      <vt:lpstr>5. 항공기 예약 시스템</vt:lpstr>
      <vt:lpstr>5. 항공기 예약 시스템</vt:lpstr>
      <vt:lpstr>5. 항공기 예약 시스템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한빛아카데미(주)</dc:creator>
  <cp:lastModifiedBy>Windows 사용자</cp:lastModifiedBy>
  <cp:revision>353</cp:revision>
  <dcterms:created xsi:type="dcterms:W3CDTF">2006-10-05T04:04:58Z</dcterms:created>
  <dcterms:modified xsi:type="dcterms:W3CDTF">2020-02-18T09:24:35Z</dcterms:modified>
</cp:coreProperties>
</file>