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04" r:id="rId3"/>
    <p:sldId id="331" r:id="rId4"/>
    <p:sldId id="273" r:id="rId5"/>
    <p:sldId id="272" r:id="rId6"/>
    <p:sldId id="322" r:id="rId7"/>
    <p:sldId id="335" r:id="rId8"/>
    <p:sldId id="274" r:id="rId9"/>
    <p:sldId id="275" r:id="rId10"/>
    <p:sldId id="309" r:id="rId11"/>
    <p:sldId id="310" r:id="rId12"/>
    <p:sldId id="334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3352-6964-4DF4-A7AC-8A1217EB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1C94F-9C0C-4069-A783-633568B3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E7B7-8828-4D99-A251-500834A3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3FBF-3836-4751-933B-152C01A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00BFA-AF12-4C58-AB55-501DB008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53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5FC0-B976-492F-AF61-246BCB50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57124-D60C-4E33-825A-C4E22DC72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3512-2C2D-411F-80A8-87CB729D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3CFC-5563-49B2-8808-D1E359C0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4F06-A6A7-4977-B2F7-94141177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47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99404-90E8-4F7B-8CE9-3E5DEB44E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8B516-FF5F-472B-B111-466F21F06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DA8F-3CC6-4939-85D5-557D9EF9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76B9-182D-40D6-B6DC-3E5DDC1A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82EF-1E63-47AE-9006-9D4DE975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64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C22-1CBA-448A-9100-611B880B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42FB-E3F6-40DC-AD5F-C2993A1C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F208-1214-438C-82D8-7F3E438C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9717-3D8C-4290-B5CF-5572CF7F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5035-B7DD-4320-A4F5-ABFCCA89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27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CA6A-39CB-43FD-B563-AD172436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5AEC-9994-4F17-9896-440AD7FFC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E86E-1EF2-41BD-816C-F35FD886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3E48-528B-4F08-A5B3-1611B20F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7A25-16D5-4084-88C8-60C18EFB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0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729-300D-4CBD-AE27-2E5481AB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1B07-57CD-4BB2-A1FC-1A76180E4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8CF00-346B-43EB-A8B6-310AF11F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E800-4087-45B6-9049-36E23B7D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EAD8C-A936-4EFB-B6F5-BFC6EEF3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9B24-3DDE-48BC-BFEF-48699B6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13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4D8C-1627-4790-A44F-1CB02A63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D8F-8B19-40F2-ADFC-3F26EE1A3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5386F-F42B-4898-9533-38264E07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018A5-994D-45AE-8985-F5D61C4E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65EDE-96CE-4E80-99F4-235551AA0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B92EC-5D7A-4A5B-9F39-F4618A3D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DC955-F036-4313-AADB-8D22283C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EF3C9-8AE8-4909-99C1-7D90498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642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AB0-46D2-46DC-8FCA-11E7D72C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7B6CC-8412-4D77-A1A7-D97A0041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74FAC-3385-4C9E-BF6C-D90A7D17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A3C04-2B10-4137-A6E7-475C25F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8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E70F5-2360-4E2E-8F67-42AB90F4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1FF33-DF59-413E-9494-1976027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47355-E365-47A0-801E-A1997307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196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641D-9165-4524-8788-A7DA7D8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D211-AB18-4B80-AB7C-348BD136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F30FE-C802-427F-8055-F87E99CF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4D677-8673-44E2-8CEC-D8A382C1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CC244-8C6C-40E8-BABA-C5477E3A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01F1D-79DE-4B85-9FB1-263CCCA0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744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EB45-88E9-4559-8C2A-5DE5E31C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D3DA-6321-4379-B560-8DE26B3FA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67A2E-E1D9-445E-9CD6-24F131FA5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12DC-346B-441B-80D8-89FBB7BF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F1A4-1D97-4537-A177-7F446C27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7F80-E688-485C-ACF3-A996B347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68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C0AFF-7011-4649-8FC5-57E247F3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1CD6-0DB9-47D3-9B03-87D46167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2E1C-9CA9-4CEF-A714-25C63479B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F5FD-5CD1-4FB2-BB5E-01F474FF49A0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5159A-85A5-42A8-B129-AAE0C06D7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C07D-8F31-49EF-93DE-63F4103C0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5970-DB1D-450D-B64B-437589D3F4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237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Fluid Power Systems </a:t>
            </a:r>
            <a:r>
              <a:rPr lang="fi-FI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Simscape - Assignment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4645-966C-4EA4-8474-701517F87943}" type="slidenum">
              <a:rPr lang="fi-FI" smtClean="0"/>
              <a:t>1</a:t>
            </a:fld>
            <a:endParaRPr lang="fi-FI"/>
          </a:p>
        </p:txBody>
      </p:sp>
      <p:sp>
        <p:nvSpPr>
          <p:cNvPr id="5" name="TextBox 4"/>
          <p:cNvSpPr txBox="1"/>
          <p:nvPr/>
        </p:nvSpPr>
        <p:spPr>
          <a:xfrm>
            <a:off x="5629155" y="4429919"/>
            <a:ext cx="439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Student		</a:t>
            </a:r>
            <a:r>
              <a:rPr lang="fi-FI" dirty="0">
                <a:solidFill>
                  <a:srgbClr val="FF0000"/>
                </a:solidFill>
              </a:rPr>
              <a:t>Fletcher Porter</a:t>
            </a:r>
            <a:r>
              <a:rPr lang="fi-FI" dirty="0"/>
              <a:t>	</a:t>
            </a:r>
          </a:p>
          <a:p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	</a:t>
            </a:r>
            <a:r>
              <a:rPr lang="fi-FI" dirty="0">
                <a:solidFill>
                  <a:srgbClr val="FF0000"/>
                </a:solidFill>
              </a:rPr>
              <a:t>100479094</a:t>
            </a:r>
          </a:p>
          <a:p>
            <a:r>
              <a:rPr lang="fi-FI" dirty="0"/>
              <a:t>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38523" y="434460"/>
            <a:ext cx="24999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Simulation Assignment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5029" y="5934269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Deadline </a:t>
            </a:r>
            <a:r>
              <a:rPr lang="fi-FI" dirty="0">
                <a:solidFill>
                  <a:srgbClr val="FF0000"/>
                </a:solidFill>
              </a:rPr>
              <a:t>14.11.2023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CE381-8E2C-4F6E-BF3F-4411CDA71B49}"/>
              </a:ext>
            </a:extLst>
          </p:cNvPr>
          <p:cNvSpPr/>
          <p:nvPr/>
        </p:nvSpPr>
        <p:spPr>
          <a:xfrm>
            <a:off x="5050971" y="55476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i-FI" dirty="0"/>
          </a:p>
          <a:p>
            <a:pPr algn="r"/>
            <a:r>
              <a:rPr lang="fi-FI" dirty="0"/>
              <a:t>Version 1.0 	</a:t>
            </a:r>
            <a:r>
              <a:rPr lang="fi-FI" dirty="0">
                <a:solidFill>
                  <a:srgbClr val="FF0000"/>
                </a:solidFill>
              </a:rPr>
              <a:t>04.10.2023</a:t>
            </a:r>
          </a:p>
        </p:txBody>
      </p:sp>
    </p:spTree>
    <p:extLst>
      <p:ext uri="{BB962C8B-B14F-4D97-AF65-F5344CB8AC3E}">
        <p14:creationId xmlns:p14="http://schemas.microsoft.com/office/powerpoint/2010/main" val="51154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27F2-6C21-402E-B220-9066B288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fi-FI" smtClean="0"/>
              <a:t>10</a:t>
            </a:fld>
            <a:endParaRPr lang="fi-FI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5A72F8-3268-40B6-A0E8-AFD957FA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853"/>
            <a:ext cx="10515600" cy="1325563"/>
          </a:xfrm>
        </p:spPr>
        <p:txBody>
          <a:bodyPr/>
          <a:lstStyle/>
          <a:p>
            <a:r>
              <a:rPr lang="fi-FI" dirty="0"/>
              <a:t>Phase 2: simulation results -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864BCF-51F9-49DA-8702-0447A3DA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11249"/>
              </p:ext>
            </p:extLst>
          </p:nvPr>
        </p:nvGraphicFramePr>
        <p:xfrm>
          <a:off x="1079987" y="1581718"/>
          <a:ext cx="9475176" cy="4568408"/>
        </p:xfrm>
        <a:graphic>
          <a:graphicData uri="http://schemas.openxmlformats.org/drawingml/2006/table">
            <a:tbl>
              <a:tblPr/>
              <a:tblGrid>
                <a:gridCol w="2346516">
                  <a:extLst>
                    <a:ext uri="{9D8B030D-6E8A-4147-A177-3AD203B41FA5}">
                      <a16:colId xmlns:a16="http://schemas.microsoft.com/office/drawing/2014/main" val="2561380837"/>
                    </a:ext>
                  </a:extLst>
                </a:gridCol>
                <a:gridCol w="1425732">
                  <a:extLst>
                    <a:ext uri="{9D8B030D-6E8A-4147-A177-3AD203B41FA5}">
                      <a16:colId xmlns:a16="http://schemas.microsoft.com/office/drawing/2014/main" val="488084929"/>
                    </a:ext>
                  </a:extLst>
                </a:gridCol>
                <a:gridCol w="1425732">
                  <a:extLst>
                    <a:ext uri="{9D8B030D-6E8A-4147-A177-3AD203B41FA5}">
                      <a16:colId xmlns:a16="http://schemas.microsoft.com/office/drawing/2014/main" val="1235806399"/>
                    </a:ext>
                  </a:extLst>
                </a:gridCol>
                <a:gridCol w="1425732">
                  <a:extLst>
                    <a:ext uri="{9D8B030D-6E8A-4147-A177-3AD203B41FA5}">
                      <a16:colId xmlns:a16="http://schemas.microsoft.com/office/drawing/2014/main" val="1419661854"/>
                    </a:ext>
                  </a:extLst>
                </a:gridCol>
                <a:gridCol w="1425732">
                  <a:extLst>
                    <a:ext uri="{9D8B030D-6E8A-4147-A177-3AD203B41FA5}">
                      <a16:colId xmlns:a16="http://schemas.microsoft.com/office/drawing/2014/main" val="3692577957"/>
                    </a:ext>
                  </a:extLst>
                </a:gridCol>
                <a:gridCol w="1425732">
                  <a:extLst>
                    <a:ext uri="{9D8B030D-6E8A-4147-A177-3AD203B41FA5}">
                      <a16:colId xmlns:a16="http://schemas.microsoft.com/office/drawing/2014/main" val="3256544184"/>
                    </a:ext>
                  </a:extLst>
                </a:gridCol>
              </a:tblGrid>
              <a:tr h="330246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|V|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94767"/>
                  </a:ext>
                </a:extLst>
              </a:tr>
              <a:tr h="330246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500 kg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72107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fi-FI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fi-FI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[m/s]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448047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fi-FI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fi-FI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</a:t>
                      </a:r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[m/s]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999575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fi-FI" sz="1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&lt; 0 </a:t>
                      </a:r>
                      <a:r>
                        <a:rPr lang="fi-FI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fi-FI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gauge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(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191824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fi-FI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pump.UP</a:t>
                      </a:r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[bar]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906081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fi-FI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pump.DOWN</a:t>
                      </a:r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[bar]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491687"/>
                  </a:ext>
                </a:extLst>
              </a:tr>
              <a:tr h="330246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1500 kg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49823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fi-FI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fi-FI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[m/s]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229560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fi-FI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fi-FI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</a:t>
                      </a:r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[m/s]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22421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fi-FI" sz="1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 0 </a:t>
                      </a:r>
                      <a:r>
                        <a:rPr lang="fi-FI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fi-FI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gauge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(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r>
                        <a:rPr lang="fi-FI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fi-FI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011057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fi-FI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pump.UP</a:t>
                      </a:r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[bar]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099883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fi-FI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pump.DOWN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[bar]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4675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94E01F-D063-4CF0-84F9-9D8CBB72D783}"/>
              </a:ext>
            </a:extLst>
          </p:cNvPr>
          <p:cNvSpPr txBox="1"/>
          <p:nvPr/>
        </p:nvSpPr>
        <p:spPr>
          <a:xfrm>
            <a:off x="8119321" y="269169"/>
            <a:ext cx="356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can replace this with Excel table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BEBBE-6CB8-4502-BFA0-DC2A92FACB41}"/>
              </a:ext>
            </a:extLst>
          </p:cNvPr>
          <p:cNvSpPr txBox="1"/>
          <p:nvPr/>
        </p:nvSpPr>
        <p:spPr>
          <a:xfrm>
            <a:off x="738188" y="247650"/>
            <a:ext cx="9108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FF0000"/>
                </a:solidFill>
              </a:rPr>
              <a:t>Phase</a:t>
            </a:r>
            <a:r>
              <a:rPr lang="fi-FI" dirty="0">
                <a:solidFill>
                  <a:srgbClr val="FF0000"/>
                </a:solidFill>
              </a:rPr>
              <a:t> 2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3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8877-6D03-41A1-A2B9-04CD29D0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Phase 2: simulation results -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4737-2361-48AC-A0F8-76DE25BD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BCCE-A569-4150-8BFC-F849F237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fi-FI" smtClean="0"/>
              <a:t>11</a:t>
            </a:fld>
            <a:endParaRPr lang="fi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D9A9E-A872-43B8-9200-56B078DFCE7E}"/>
              </a:ext>
            </a:extLst>
          </p:cNvPr>
          <p:cNvSpPr txBox="1"/>
          <p:nvPr/>
        </p:nvSpPr>
        <p:spPr>
          <a:xfrm>
            <a:off x="5872338" y="3429000"/>
            <a:ext cx="257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Piston velocity plots here</a:t>
            </a:r>
          </a:p>
          <a:p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(e.g. Excel plot)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79796-AA75-4082-831F-6A63A552C478}"/>
              </a:ext>
            </a:extLst>
          </p:cNvPr>
          <p:cNvSpPr/>
          <p:nvPr/>
        </p:nvSpPr>
        <p:spPr>
          <a:xfrm>
            <a:off x="2015672" y="1604865"/>
            <a:ext cx="10002156" cy="457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4F7D5-0DA6-40DF-A30C-569069C64125}"/>
              </a:ext>
            </a:extLst>
          </p:cNvPr>
          <p:cNvSpPr txBox="1"/>
          <p:nvPr/>
        </p:nvSpPr>
        <p:spPr>
          <a:xfrm>
            <a:off x="44901" y="2187615"/>
            <a:ext cx="7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i-FI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DF5A46A-C25F-4DA0-84A2-EA8FAEE59B78}"/>
              </a:ext>
            </a:extLst>
          </p:cNvPr>
          <p:cNvGraphicFramePr>
            <a:graphicFrameLocks noGrp="1"/>
          </p:cNvGraphicFramePr>
          <p:nvPr/>
        </p:nvGraphicFramePr>
        <p:xfrm>
          <a:off x="174172" y="1646237"/>
          <a:ext cx="1841500" cy="1371600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0360609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fi-FI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fi-FI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UP.500</a:t>
                      </a:r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[m/s]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0269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fi-FI" sz="1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fi-FI" sz="18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DOWN.500</a:t>
                      </a:r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[m/s]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2354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fi-FI" sz="1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fi-FI" sz="18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UP.1500</a:t>
                      </a:r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[m/s]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9543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fi-FI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fi-FI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DOWN.1500</a:t>
                      </a:r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[m/s]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09998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D385996-08AA-4F04-BC82-3259F8862CC2}"/>
              </a:ext>
            </a:extLst>
          </p:cNvPr>
          <p:cNvSpPr txBox="1"/>
          <p:nvPr/>
        </p:nvSpPr>
        <p:spPr>
          <a:xfrm>
            <a:off x="9982200" y="61769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fi-FI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i-FI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[V]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5669A-DBF0-4952-8CE6-D46B51065CCA}"/>
              </a:ext>
            </a:extLst>
          </p:cNvPr>
          <p:cNvSpPr txBox="1"/>
          <p:nvPr/>
        </p:nvSpPr>
        <p:spPr>
          <a:xfrm>
            <a:off x="9132425" y="230188"/>
            <a:ext cx="2976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Piston velocity as a function of proportional control valve command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BD2CBB-1996-4763-9160-F630E5F0A72D}"/>
              </a:ext>
            </a:extLst>
          </p:cNvPr>
          <p:cNvSpPr txBox="1"/>
          <p:nvPr/>
        </p:nvSpPr>
        <p:spPr>
          <a:xfrm>
            <a:off x="738188" y="247650"/>
            <a:ext cx="9108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FF0000"/>
                </a:solidFill>
              </a:rPr>
              <a:t>Phase</a:t>
            </a:r>
            <a:r>
              <a:rPr lang="fi-FI" dirty="0">
                <a:solidFill>
                  <a:srgbClr val="FF0000"/>
                </a:solidFill>
              </a:rPr>
              <a:t> 2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7E9E-4C0B-DC28-1887-E705D676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81BE-399F-B846-901C-1B61E3FA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slides later!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208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224-6DE4-459C-95AE-7F1D90C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Outputs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EF95-F861-4348-BF4F-C4DA01D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Upload</a:t>
            </a:r>
            <a:r>
              <a:rPr lang="fi-FI" dirty="0"/>
              <a:t> to </a:t>
            </a:r>
            <a:r>
              <a:rPr lang="fi-FI" dirty="0" err="1"/>
              <a:t>MyCourses</a:t>
            </a:r>
            <a:endParaRPr lang="fi-FI" dirty="0"/>
          </a:p>
          <a:p>
            <a:pPr marL="914400" lvl="1" indent="-457200">
              <a:buFont typeface="+mj-lt"/>
              <a:buAutoNum type="arabicPeriod"/>
            </a:pPr>
            <a:r>
              <a:rPr lang="fi-FI" dirty="0" err="1"/>
              <a:t>This</a:t>
            </a:r>
            <a:r>
              <a:rPr lang="fi-FI" dirty="0"/>
              <a:t> Powerpoint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i-FI" dirty="0"/>
              <a:t>System </a:t>
            </a:r>
            <a:r>
              <a:rPr lang="fi-FI" dirty="0" err="1"/>
              <a:t>parameter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(m-</a:t>
            </a:r>
            <a:r>
              <a:rPr lang="fi-FI" dirty="0" err="1"/>
              <a:t>file</a:t>
            </a:r>
            <a:r>
              <a:rPr lang="fi-FI" dirty="0"/>
              <a:t>, </a:t>
            </a:r>
            <a:r>
              <a:rPr lang="fi-FI" dirty="0" err="1"/>
              <a:t>script</a:t>
            </a:r>
            <a:r>
              <a:rPr lang="fi-FI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, </a:t>
            </a:r>
            <a:r>
              <a:rPr lang="fi-FI" dirty="0" err="1"/>
              <a:t>Phase</a:t>
            </a:r>
            <a:r>
              <a:rPr lang="fi-FI" dirty="0"/>
              <a:t> 5 </a:t>
            </a:r>
            <a:r>
              <a:rPr lang="fi-FI" dirty="0" err="1"/>
              <a:t>simulation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2821-9009-4F05-8B81-C4790E38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454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224-6DE4-459C-95AE-7F1D90C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EF95-F861-4348-BF4F-C4DA01D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No updates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2821-9009-4F05-8B81-C4790E38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282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08AB-39EF-4E66-AEE3-17741ECF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Phase 1 – pump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A8D08-D6EB-485A-A7B3-0B771255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fi-FI" smtClean="0"/>
              <a:t>4</a:t>
            </a:fld>
            <a:endParaRPr lang="fi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AC18F-7DEA-432F-97C0-2C02915B03E1}"/>
              </a:ext>
            </a:extLst>
          </p:cNvPr>
          <p:cNvSpPr/>
          <p:nvPr/>
        </p:nvSpPr>
        <p:spPr>
          <a:xfrm>
            <a:off x="914399" y="1604865"/>
            <a:ext cx="11103429" cy="4751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544E4-F76D-4909-9A73-9D2BC37C9D54}"/>
              </a:ext>
            </a:extLst>
          </p:cNvPr>
          <p:cNvSpPr txBox="1"/>
          <p:nvPr/>
        </p:nvSpPr>
        <p:spPr>
          <a:xfrm>
            <a:off x="7107302" y="700691"/>
            <a:ext cx="227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/>
              <a:t>Simulink model figure</a:t>
            </a:r>
          </a:p>
          <a:p>
            <a:endParaRPr lang="fi-FI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2F5EA-7369-4100-BC1E-28890B70C938}"/>
              </a:ext>
            </a:extLst>
          </p:cNvPr>
          <p:cNvSpPr txBox="1"/>
          <p:nvPr/>
        </p:nvSpPr>
        <p:spPr>
          <a:xfrm>
            <a:off x="3741576" y="3429000"/>
            <a:ext cx="509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Simulation model here</a:t>
            </a:r>
          </a:p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FORMAT 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 Screenshot  Send Bitmap to Clipboard</a:t>
            </a:r>
            <a:endParaRPr lang="fi-FI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9752E-5650-4372-B3BC-FC8D84D467FA}"/>
              </a:ext>
            </a:extLst>
          </p:cNvPr>
          <p:cNvSpPr txBox="1"/>
          <p:nvPr/>
        </p:nvSpPr>
        <p:spPr>
          <a:xfrm>
            <a:off x="5202294" y="6354247"/>
            <a:ext cx="282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Pump test simulation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01D82-F2E3-46CA-94C9-8748A31FC989}"/>
              </a:ext>
            </a:extLst>
          </p:cNvPr>
          <p:cNvSpPr txBox="1"/>
          <p:nvPr/>
        </p:nvSpPr>
        <p:spPr>
          <a:xfrm>
            <a:off x="738188" y="247650"/>
            <a:ext cx="9108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FF0000"/>
                </a:solidFill>
              </a:rPr>
              <a:t>Phase</a:t>
            </a:r>
            <a:r>
              <a:rPr lang="fi-FI" dirty="0">
                <a:solidFill>
                  <a:srgbClr val="FF0000"/>
                </a:solidFill>
              </a:rPr>
              <a:t> 1</a:t>
            </a:r>
            <a:endParaRPr lang="LID4096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D4DD1-31C4-8E97-EB6B-F210F8AB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709" y="1626971"/>
            <a:ext cx="6586386" cy="47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08AB-39EF-4E66-AEE3-17741ECF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Phase 1 – pump model: 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A8D08-D6EB-485A-A7B3-0B771255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fi-FI" smtClean="0"/>
              <a:t>5</a:t>
            </a:fld>
            <a:endParaRPr lang="fi-FI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F347D0-14CA-48EE-BA26-B92EB2E4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58704"/>
              </p:ext>
            </p:extLst>
          </p:nvPr>
        </p:nvGraphicFramePr>
        <p:xfrm>
          <a:off x="633386" y="1522737"/>
          <a:ext cx="10720414" cy="1645920"/>
        </p:xfrm>
        <a:graphic>
          <a:graphicData uri="http://schemas.openxmlformats.org/drawingml/2006/table">
            <a:tbl>
              <a:tblPr/>
              <a:tblGrid>
                <a:gridCol w="13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3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theoretical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leakages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fi-FI" sz="1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</a:t>
                      </a:r>
                      <a:r>
                        <a:rPr lang="fi-FI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fi-FI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fi-FI" sz="1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</a:t>
                      </a:r>
                      <a:r>
                        <a:rPr lang="fi-FI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i-FI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1973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fi-FI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[1/s]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rotational speed of pump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fi-FI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0.3e-6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</a:t>
                      </a:r>
                      <a:r>
                        <a:rPr lang="fi-FI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pump’s maximum displacement (per </a:t>
                      </a:r>
                      <a:r>
                        <a:rPr lang="fi-FI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revolution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fi-FI" sz="1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v.pump.theoretical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0.54e-3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</a:t>
                      </a:r>
                      <a:r>
                        <a:rPr lang="fi-FI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fi-FI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pump’s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511181"/>
                  </a:ext>
                </a:extLst>
              </a:tr>
              <a:tr h="274320">
                <a:tc gridSpan="5">
                  <a:txBody>
                    <a:bodyPr/>
                    <a:lstStyle/>
                    <a:p>
                      <a:pPr algn="l" fontAlgn="b"/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Simscape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model’s</a:t>
                      </a:r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outputs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1047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fi-FI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v.pump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0.74e-3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</a:t>
                      </a:r>
                      <a:r>
                        <a:rPr lang="fi-FI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fi-FI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</a:t>
                      </a: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pump’s flow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B5AC18F-7DEA-432F-97C0-2C02915B03E1}"/>
              </a:ext>
            </a:extLst>
          </p:cNvPr>
          <p:cNvSpPr/>
          <p:nvPr/>
        </p:nvSpPr>
        <p:spPr>
          <a:xfrm>
            <a:off x="5047861" y="2536697"/>
            <a:ext cx="6969967" cy="381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3994A-7119-4D2A-ABA5-E51BF46026B7}"/>
              </a:ext>
            </a:extLst>
          </p:cNvPr>
          <p:cNvSpPr txBox="1"/>
          <p:nvPr/>
        </p:nvSpPr>
        <p:spPr>
          <a:xfrm>
            <a:off x="10384971" y="638434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/>
              <a:t>t</a:t>
            </a:r>
            <a:r>
              <a:rPr lang="fi-FI" dirty="0"/>
              <a:t> [s]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64CA9-7608-4A06-8F9E-486DBECDFF07}"/>
              </a:ext>
            </a:extLst>
          </p:cNvPr>
          <p:cNvSpPr txBox="1"/>
          <p:nvPr/>
        </p:nvSpPr>
        <p:spPr>
          <a:xfrm>
            <a:off x="3809999" y="3245664"/>
            <a:ext cx="101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/>
              <a:t>q</a:t>
            </a:r>
            <a:r>
              <a:rPr lang="fi-FI" baseline="-25000" dirty="0"/>
              <a:t>v</a:t>
            </a:r>
            <a:r>
              <a:rPr lang="fi-FI" dirty="0"/>
              <a:t> [m</a:t>
            </a:r>
            <a:r>
              <a:rPr lang="fi-FI" baseline="30000" dirty="0"/>
              <a:t>3</a:t>
            </a:r>
            <a:r>
              <a:rPr lang="fi-FI" dirty="0"/>
              <a:t>/s]</a:t>
            </a:r>
          </a:p>
          <a:p>
            <a:pPr algn="ctr"/>
            <a:r>
              <a:rPr lang="fi-FI" dirty="0"/>
              <a:t>OR</a:t>
            </a:r>
          </a:p>
          <a:p>
            <a:pPr algn="r"/>
            <a:r>
              <a:rPr lang="fi-FI" dirty="0"/>
              <a:t>[l/min]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544E4-F76D-4909-9A73-9D2BC37C9D54}"/>
              </a:ext>
            </a:extLst>
          </p:cNvPr>
          <p:cNvSpPr txBox="1"/>
          <p:nvPr/>
        </p:nvSpPr>
        <p:spPr>
          <a:xfrm>
            <a:off x="1819926" y="4287616"/>
            <a:ext cx="307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Pump’s flow rate </a:t>
            </a:r>
            <a:r>
              <a:rPr lang="fi-FI" dirty="0" err="1"/>
              <a:t>simulation</a:t>
            </a:r>
            <a:r>
              <a:rPr lang="fi-FI" dirty="0"/>
              <a:t> </a:t>
            </a:r>
            <a:r>
              <a:rPr lang="fi-FI" dirty="0">
                <a:sym typeface="Symbol" panose="05050102010706020507" pitchFamily="18" charset="2"/>
              </a:rPr>
              <a:t></a:t>
            </a:r>
          </a:p>
          <a:p>
            <a:r>
              <a:rPr lang="fi-FI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Simscape</a:t>
            </a:r>
            <a:r>
              <a:rPr lang="fi-FI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fi-FI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model’s</a:t>
            </a:r>
            <a:r>
              <a:rPr lang="fi-FI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B339C-3E91-4B99-B5D2-EDDC047509D4}"/>
              </a:ext>
            </a:extLst>
          </p:cNvPr>
          <p:cNvSpPr txBox="1"/>
          <p:nvPr/>
        </p:nvSpPr>
        <p:spPr>
          <a:xfrm>
            <a:off x="6896338" y="3614996"/>
            <a:ext cx="3340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Pump’s flow rate simulation here</a:t>
            </a:r>
          </a:p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Ctrl + C</a:t>
            </a:r>
          </a:p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Or</a:t>
            </a:r>
          </a:p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File 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 Copy to Clipboard</a:t>
            </a:r>
            <a:endParaRPr lang="fi-FI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74F3A0-DDE7-41C6-B05C-FFB059D78B9F}"/>
              </a:ext>
            </a:extLst>
          </p:cNvPr>
          <p:cNvSpPr txBox="1"/>
          <p:nvPr/>
        </p:nvSpPr>
        <p:spPr>
          <a:xfrm>
            <a:off x="738188" y="247650"/>
            <a:ext cx="9108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FF0000"/>
                </a:solidFill>
              </a:rPr>
              <a:t>Phase</a:t>
            </a:r>
            <a:r>
              <a:rPr lang="fi-FI" dirty="0">
                <a:solidFill>
                  <a:srgbClr val="FF0000"/>
                </a:solidFill>
              </a:rPr>
              <a:t> 1</a:t>
            </a:r>
            <a:endParaRPr lang="LID4096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EF510-6271-5716-6318-FAF115613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57" y="2536693"/>
            <a:ext cx="5270157" cy="38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4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7E90-74CF-4975-A482-1F44F406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Phase</a:t>
            </a:r>
            <a:r>
              <a:rPr lang="fi-FI" dirty="0"/>
              <a:t> 2: </a:t>
            </a:r>
            <a:r>
              <a:rPr lang="fi-FI" dirty="0" err="1"/>
              <a:t>Pump</a:t>
            </a:r>
            <a:r>
              <a:rPr lang="fi-FI" dirty="0"/>
              <a:t> </a:t>
            </a:r>
            <a:r>
              <a:rPr lang="fi-FI" dirty="0" err="1"/>
              <a:t>pressure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1 V and 10 V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0C425-9A29-4DD8-931F-137A7209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fi-FI" smtClean="0"/>
              <a:t>6</a:t>
            </a:fld>
            <a:endParaRPr lang="fi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4360E-B247-4047-A555-35BB754EA5E3}"/>
              </a:ext>
            </a:extLst>
          </p:cNvPr>
          <p:cNvSpPr txBox="1"/>
          <p:nvPr/>
        </p:nvSpPr>
        <p:spPr>
          <a:xfrm>
            <a:off x="1794825" y="3364918"/>
            <a:ext cx="320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Pump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pressure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simulation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here</a:t>
            </a:r>
          </a:p>
          <a:p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Simscape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Results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Explorer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D29FD-0AF6-4A6B-A556-22176E8A8121}"/>
              </a:ext>
            </a:extLst>
          </p:cNvPr>
          <p:cNvSpPr txBox="1"/>
          <p:nvPr/>
        </p:nvSpPr>
        <p:spPr>
          <a:xfrm>
            <a:off x="11545282" y="604616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/>
              <a:t>t</a:t>
            </a:r>
            <a:r>
              <a:rPr lang="fi-FI" dirty="0"/>
              <a:t> [s]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651A1-26A8-4FAC-9543-A0D19BE9C9D5}"/>
              </a:ext>
            </a:extLst>
          </p:cNvPr>
          <p:cNvSpPr/>
          <p:nvPr/>
        </p:nvSpPr>
        <p:spPr>
          <a:xfrm>
            <a:off x="771656" y="1726162"/>
            <a:ext cx="5256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402AB-0B18-48E6-82B3-DB2646547AC4}"/>
              </a:ext>
            </a:extLst>
          </p:cNvPr>
          <p:cNvSpPr txBox="1"/>
          <p:nvPr/>
        </p:nvSpPr>
        <p:spPr>
          <a:xfrm>
            <a:off x="26600" y="185271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i="1" dirty="0" err="1"/>
              <a:t>p</a:t>
            </a:r>
            <a:r>
              <a:rPr lang="fi-FI" baseline="-25000" dirty="0" err="1"/>
              <a:t>pump</a:t>
            </a:r>
            <a:r>
              <a:rPr lang="fi-FI" dirty="0"/>
              <a:t> </a:t>
            </a:r>
          </a:p>
          <a:p>
            <a:pPr algn="ctr"/>
            <a:r>
              <a:rPr lang="fi-FI" dirty="0"/>
              <a:t>[</a:t>
            </a:r>
            <a:r>
              <a:rPr lang="fi-FI" dirty="0" err="1"/>
              <a:t>Pa</a:t>
            </a:r>
            <a:r>
              <a:rPr lang="fi-FI" dirty="0"/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4170E-16BB-4E3D-8FB4-D582B950BDC5}"/>
              </a:ext>
            </a:extLst>
          </p:cNvPr>
          <p:cNvSpPr txBox="1"/>
          <p:nvPr/>
        </p:nvSpPr>
        <p:spPr>
          <a:xfrm>
            <a:off x="908016" y="6347903"/>
            <a:ext cx="49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Pump</a:t>
            </a:r>
            <a:r>
              <a:rPr lang="fi-FI" dirty="0"/>
              <a:t> </a:t>
            </a:r>
            <a:r>
              <a:rPr lang="fi-FI" dirty="0" err="1"/>
              <a:t>pressure</a:t>
            </a:r>
            <a:r>
              <a:rPr lang="fi-FI" dirty="0"/>
              <a:t> </a:t>
            </a:r>
            <a:r>
              <a:rPr lang="fi-FI" dirty="0" err="1"/>
              <a:t>simulation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1 V valve </a:t>
            </a:r>
            <a:r>
              <a:rPr lang="fi-FI" dirty="0" err="1"/>
              <a:t>command</a:t>
            </a:r>
            <a:endParaRPr lang="fi-FI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16BCD4-EBC2-4DAC-A8AA-6F31C4451827}"/>
              </a:ext>
            </a:extLst>
          </p:cNvPr>
          <p:cNvSpPr/>
          <p:nvPr/>
        </p:nvSpPr>
        <p:spPr>
          <a:xfrm>
            <a:off x="6845339" y="1726162"/>
            <a:ext cx="5256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F5C6C-839A-4FD6-95CC-C0BA89695B26}"/>
              </a:ext>
            </a:extLst>
          </p:cNvPr>
          <p:cNvSpPr txBox="1"/>
          <p:nvPr/>
        </p:nvSpPr>
        <p:spPr>
          <a:xfrm>
            <a:off x="6098679" y="1852714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i="1" dirty="0" err="1"/>
              <a:t>p</a:t>
            </a:r>
            <a:r>
              <a:rPr lang="fi-FI" baseline="-25000" dirty="0" err="1"/>
              <a:t>pump</a:t>
            </a:r>
            <a:r>
              <a:rPr lang="fi-FI" dirty="0"/>
              <a:t> </a:t>
            </a:r>
          </a:p>
          <a:p>
            <a:pPr algn="ctr"/>
            <a:r>
              <a:rPr lang="fi-FI" dirty="0"/>
              <a:t>[</a:t>
            </a:r>
            <a:r>
              <a:rPr lang="fi-FI" dirty="0" err="1"/>
              <a:t>Pa</a:t>
            </a:r>
            <a:r>
              <a:rPr lang="fi-FI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C772A-500D-48B9-B39B-2A8994C2A19B}"/>
              </a:ext>
            </a:extLst>
          </p:cNvPr>
          <p:cNvSpPr txBox="1"/>
          <p:nvPr/>
        </p:nvSpPr>
        <p:spPr>
          <a:xfrm>
            <a:off x="7049795" y="6347903"/>
            <a:ext cx="509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Pump</a:t>
            </a:r>
            <a:r>
              <a:rPr lang="fi-FI" dirty="0"/>
              <a:t> </a:t>
            </a:r>
            <a:r>
              <a:rPr lang="fi-FI" dirty="0" err="1"/>
              <a:t>pressure</a:t>
            </a:r>
            <a:r>
              <a:rPr lang="fi-FI" dirty="0"/>
              <a:t> </a:t>
            </a:r>
            <a:r>
              <a:rPr lang="fi-FI" dirty="0" err="1"/>
              <a:t>simulation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10 V valve </a:t>
            </a:r>
            <a:r>
              <a:rPr lang="fi-FI" dirty="0" err="1"/>
              <a:t>command</a:t>
            </a:r>
            <a:endParaRPr lang="fi-FI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B53728-15DA-4C00-894F-9146F627B445}"/>
              </a:ext>
            </a:extLst>
          </p:cNvPr>
          <p:cNvSpPr txBox="1"/>
          <p:nvPr/>
        </p:nvSpPr>
        <p:spPr>
          <a:xfrm>
            <a:off x="5578119" y="606840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/>
              <a:t>t</a:t>
            </a:r>
            <a:r>
              <a:rPr lang="fi-FI" dirty="0"/>
              <a:t> [s]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7B3A6-9178-41B3-9F16-353201B5D162}"/>
              </a:ext>
            </a:extLst>
          </p:cNvPr>
          <p:cNvSpPr txBox="1"/>
          <p:nvPr/>
        </p:nvSpPr>
        <p:spPr>
          <a:xfrm>
            <a:off x="7916098" y="3364918"/>
            <a:ext cx="320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Pump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pressure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simulation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here</a:t>
            </a:r>
          </a:p>
          <a:p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Simscape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Results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Explorer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81E9F-A8A8-463F-B7C4-65E51652D4BB}"/>
              </a:ext>
            </a:extLst>
          </p:cNvPr>
          <p:cNvSpPr txBox="1"/>
          <p:nvPr/>
        </p:nvSpPr>
        <p:spPr>
          <a:xfrm>
            <a:off x="738188" y="247650"/>
            <a:ext cx="9108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FF0000"/>
                </a:solidFill>
              </a:rPr>
              <a:t>Phase</a:t>
            </a:r>
            <a:r>
              <a:rPr lang="fi-FI" dirty="0">
                <a:solidFill>
                  <a:srgbClr val="FF0000"/>
                </a:solidFill>
              </a:rPr>
              <a:t> 2</a:t>
            </a:r>
            <a:endParaRPr lang="LID4096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4329E-AE5D-C000-E28D-DA6CADAE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38" y="2245426"/>
            <a:ext cx="5245285" cy="3782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E38F0-6C85-B3B3-126E-DA7CE870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5" y="2257817"/>
            <a:ext cx="5238571" cy="37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7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7E90-74CF-4975-A482-1F44F406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Phase 2: Piston velocity with 1 V and 10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0C425-9A29-4DD8-931F-137A7209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en-US" noProof="1" smtClean="0"/>
              <a:t>7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4360E-B247-4047-A555-35BB754EA5E3}"/>
              </a:ext>
            </a:extLst>
          </p:cNvPr>
          <p:cNvSpPr txBox="1"/>
          <p:nvPr/>
        </p:nvSpPr>
        <p:spPr>
          <a:xfrm>
            <a:off x="1794825" y="3364918"/>
            <a:ext cx="320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bg1">
                    <a:lumMod val="50000"/>
                  </a:schemeClr>
                </a:solidFill>
              </a:rPr>
              <a:t>Piston velocity simulation here</a:t>
            </a:r>
          </a:p>
          <a:p>
            <a:r>
              <a:rPr lang="en-US" noProof="1">
                <a:solidFill>
                  <a:schemeClr val="bg1">
                    <a:lumMod val="50000"/>
                  </a:schemeClr>
                </a:solidFill>
              </a:rPr>
              <a:t>From piston velocity 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D29FD-0AF6-4A6B-A556-22176E8A8121}"/>
              </a:ext>
            </a:extLst>
          </p:cNvPr>
          <p:cNvSpPr txBox="1"/>
          <p:nvPr/>
        </p:nvSpPr>
        <p:spPr>
          <a:xfrm>
            <a:off x="11545282" y="604616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noProof="1"/>
              <a:t>t</a:t>
            </a:r>
            <a:r>
              <a:rPr lang="en-US" noProof="1"/>
              <a:t> [s]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651A1-26A8-4FAC-9543-A0D19BE9C9D5}"/>
              </a:ext>
            </a:extLst>
          </p:cNvPr>
          <p:cNvSpPr/>
          <p:nvPr/>
        </p:nvSpPr>
        <p:spPr>
          <a:xfrm>
            <a:off x="771656" y="1726162"/>
            <a:ext cx="5256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402AB-0B18-48E6-82B3-DB2646547AC4}"/>
              </a:ext>
            </a:extLst>
          </p:cNvPr>
          <p:cNvSpPr txBox="1"/>
          <p:nvPr/>
        </p:nvSpPr>
        <p:spPr>
          <a:xfrm>
            <a:off x="24996" y="1852714"/>
            <a:ext cx="72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noProof="1"/>
              <a:t>v</a:t>
            </a:r>
            <a:r>
              <a:rPr lang="en-US" baseline="-25000" noProof="1"/>
              <a:t>piston</a:t>
            </a:r>
            <a:r>
              <a:rPr lang="en-US" noProof="1"/>
              <a:t> </a:t>
            </a:r>
          </a:p>
          <a:p>
            <a:pPr algn="ctr"/>
            <a:r>
              <a:rPr lang="en-US" noProof="1"/>
              <a:t>[m/s]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4170E-16BB-4E3D-8FB4-D582B950BDC5}"/>
              </a:ext>
            </a:extLst>
          </p:cNvPr>
          <p:cNvSpPr txBox="1"/>
          <p:nvPr/>
        </p:nvSpPr>
        <p:spPr>
          <a:xfrm>
            <a:off x="908016" y="6347903"/>
            <a:ext cx="492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Piston velocity simulation with 1 V valve command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16BCD4-EBC2-4DAC-A8AA-6F31C4451827}"/>
              </a:ext>
            </a:extLst>
          </p:cNvPr>
          <p:cNvSpPr/>
          <p:nvPr/>
        </p:nvSpPr>
        <p:spPr>
          <a:xfrm>
            <a:off x="6845339" y="1726162"/>
            <a:ext cx="5256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F5C6C-839A-4FD6-95CC-C0BA89695B26}"/>
              </a:ext>
            </a:extLst>
          </p:cNvPr>
          <p:cNvSpPr txBox="1"/>
          <p:nvPr/>
        </p:nvSpPr>
        <p:spPr>
          <a:xfrm>
            <a:off x="6098679" y="1852714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noProof="1"/>
              <a:t>v</a:t>
            </a:r>
            <a:r>
              <a:rPr lang="en-US" baseline="-25000" noProof="1"/>
              <a:t>piston</a:t>
            </a:r>
            <a:r>
              <a:rPr lang="en-US" noProof="1"/>
              <a:t> </a:t>
            </a:r>
          </a:p>
          <a:p>
            <a:pPr algn="ctr"/>
            <a:r>
              <a:rPr lang="en-US" noProof="1"/>
              <a:t>[m/s]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C772A-500D-48B9-B39B-2A8994C2A19B}"/>
              </a:ext>
            </a:extLst>
          </p:cNvPr>
          <p:cNvSpPr txBox="1"/>
          <p:nvPr/>
        </p:nvSpPr>
        <p:spPr>
          <a:xfrm>
            <a:off x="7049795" y="6347903"/>
            <a:ext cx="509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Piston velocity simulation with 10 V valve command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B53728-15DA-4C00-894F-9146F627B445}"/>
              </a:ext>
            </a:extLst>
          </p:cNvPr>
          <p:cNvSpPr txBox="1"/>
          <p:nvPr/>
        </p:nvSpPr>
        <p:spPr>
          <a:xfrm>
            <a:off x="5578119" y="606840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noProof="1"/>
              <a:t>t</a:t>
            </a:r>
            <a:r>
              <a:rPr lang="en-US" noProof="1"/>
              <a:t> [s]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7B3A6-9178-41B3-9F16-353201B5D162}"/>
              </a:ext>
            </a:extLst>
          </p:cNvPr>
          <p:cNvSpPr txBox="1"/>
          <p:nvPr/>
        </p:nvSpPr>
        <p:spPr>
          <a:xfrm>
            <a:off x="7916098" y="3364918"/>
            <a:ext cx="320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bg1">
                    <a:lumMod val="50000"/>
                  </a:schemeClr>
                </a:solidFill>
              </a:rPr>
              <a:t>Piston velocity simulation here</a:t>
            </a:r>
          </a:p>
          <a:p>
            <a:r>
              <a:rPr lang="en-US" noProof="1">
                <a:solidFill>
                  <a:schemeClr val="bg1">
                    <a:lumMod val="50000"/>
                  </a:schemeClr>
                </a:solidFill>
              </a:rPr>
              <a:t>From piston velocity Scope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81E9F-A8A8-463F-B7C4-65E51652D4BB}"/>
              </a:ext>
            </a:extLst>
          </p:cNvPr>
          <p:cNvSpPr txBox="1"/>
          <p:nvPr/>
        </p:nvSpPr>
        <p:spPr>
          <a:xfrm>
            <a:off x="738188" y="247650"/>
            <a:ext cx="9108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noProof="1">
                <a:solidFill>
                  <a:srgbClr val="FF0000"/>
                </a:solidFill>
              </a:rPr>
              <a:t>Phase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7F58E-DA9D-A222-4C73-61A4FEE691E7}"/>
              </a:ext>
            </a:extLst>
          </p:cNvPr>
          <p:cNvSpPr txBox="1"/>
          <p:nvPr/>
        </p:nvSpPr>
        <p:spPr>
          <a:xfrm>
            <a:off x="6661292" y="257840"/>
            <a:ext cx="49317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noProof="1">
                <a:solidFill>
                  <a:srgbClr val="FF0000"/>
                </a:solidFill>
              </a:rPr>
              <a:t>Actuator setting: Fluid dynamic compressibility </a:t>
            </a:r>
            <a:r>
              <a:rPr lang="en-US" b="1" noProof="1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DB085-71DB-BC07-F077-CBE26721B086}"/>
              </a:ext>
            </a:extLst>
          </p:cNvPr>
          <p:cNvSpPr txBox="1"/>
          <p:nvPr/>
        </p:nvSpPr>
        <p:spPr>
          <a:xfrm>
            <a:off x="2978761" y="247650"/>
            <a:ext cx="34347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FF0000"/>
                </a:solidFill>
              </a:rPr>
              <a:t>With</a:t>
            </a:r>
            <a:r>
              <a:rPr lang="en-US" noProof="1">
                <a:solidFill>
                  <a:srgbClr val="FF0000"/>
                </a:solidFill>
              </a:rPr>
              <a:t> actuator inertia mass 500 kg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B04BB-D588-6258-2E84-5BA3530C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51" y="2263784"/>
            <a:ext cx="5238505" cy="3782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2E5CB-FA94-A0D4-BF29-5CAFA1A9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39" y="2232722"/>
            <a:ext cx="5271870" cy="38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08AB-39EF-4E66-AEE3-17741ECF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Phase</a:t>
            </a:r>
            <a:r>
              <a:rPr lang="fi-FI" dirty="0"/>
              <a:t> 2 – </a:t>
            </a:r>
            <a:r>
              <a:rPr lang="en-US" dirty="0"/>
              <a:t>Hydraulic cylinder, proportional directional control valve, load, and relay control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A8D08-D6EB-485A-A7B3-0B771255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fi-FI" smtClean="0"/>
              <a:t>8</a:t>
            </a:fld>
            <a:endParaRPr lang="fi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AC18F-7DEA-432F-97C0-2C02915B03E1}"/>
              </a:ext>
            </a:extLst>
          </p:cNvPr>
          <p:cNvSpPr/>
          <p:nvPr/>
        </p:nvSpPr>
        <p:spPr>
          <a:xfrm>
            <a:off x="914399" y="1604865"/>
            <a:ext cx="11103429" cy="4751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544E4-F76D-4909-9A73-9D2BC37C9D54}"/>
              </a:ext>
            </a:extLst>
          </p:cNvPr>
          <p:cNvSpPr txBox="1"/>
          <p:nvPr/>
        </p:nvSpPr>
        <p:spPr>
          <a:xfrm>
            <a:off x="9410191" y="178483"/>
            <a:ext cx="227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/>
              <a:t>Simulink model figure</a:t>
            </a:r>
          </a:p>
          <a:p>
            <a:endParaRPr lang="fi-FI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2F5EA-7369-4100-BC1E-28890B70C938}"/>
              </a:ext>
            </a:extLst>
          </p:cNvPr>
          <p:cNvSpPr txBox="1"/>
          <p:nvPr/>
        </p:nvSpPr>
        <p:spPr>
          <a:xfrm>
            <a:off x="3741576" y="3429000"/>
            <a:ext cx="509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Simulation model here</a:t>
            </a:r>
          </a:p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FORMAT 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 Screenshot  Send Bitmap to Clipboard</a:t>
            </a:r>
            <a:endParaRPr lang="fi-FI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9752E-5650-4372-B3BC-FC8D84D467FA}"/>
              </a:ext>
            </a:extLst>
          </p:cNvPr>
          <p:cNvSpPr txBox="1"/>
          <p:nvPr/>
        </p:nvSpPr>
        <p:spPr>
          <a:xfrm>
            <a:off x="5202294" y="6354247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Phase 2 system simulation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11F42-F68F-437A-AC33-A919B5ED01A2}"/>
              </a:ext>
            </a:extLst>
          </p:cNvPr>
          <p:cNvSpPr txBox="1"/>
          <p:nvPr/>
        </p:nvSpPr>
        <p:spPr>
          <a:xfrm>
            <a:off x="738188" y="247650"/>
            <a:ext cx="9108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FF0000"/>
                </a:solidFill>
              </a:rPr>
              <a:t>Phase</a:t>
            </a:r>
            <a:r>
              <a:rPr lang="fi-FI" dirty="0">
                <a:solidFill>
                  <a:srgbClr val="FF0000"/>
                </a:solidFill>
              </a:rPr>
              <a:t> 2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6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08AB-39EF-4E66-AEE3-17741ECF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280"/>
            <a:ext cx="10515600" cy="1325563"/>
          </a:xfrm>
        </p:spPr>
        <p:txBody>
          <a:bodyPr/>
          <a:lstStyle/>
          <a:p>
            <a:r>
              <a:rPr lang="fi-FI" dirty="0"/>
              <a:t>Phase 2: calculation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A8D08-D6EB-485A-A7B3-0B771255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DFF-CCC5-45CA-927A-DFED8D168273}" type="slidenum">
              <a:rPr lang="fi-FI" smtClean="0"/>
              <a:t>9</a:t>
            </a:fld>
            <a:endParaRPr lang="fi-FI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F347D0-14CA-48EE-BA26-B92EB2E4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83979"/>
              </p:ext>
            </p:extLst>
          </p:nvPr>
        </p:nvGraphicFramePr>
        <p:xfrm>
          <a:off x="633386" y="1522737"/>
          <a:ext cx="10720414" cy="1645920"/>
        </p:xfrm>
        <a:graphic>
          <a:graphicData uri="http://schemas.openxmlformats.org/drawingml/2006/table">
            <a:tbl>
              <a:tblPr/>
              <a:tblGrid>
                <a:gridCol w="13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6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 gridSpan="5">
                  <a:txBody>
                    <a:bodyPr/>
                    <a:lstStyle/>
                    <a:p>
                      <a:pPr algn="l" fontAlgn="b"/>
                      <a:r>
                        <a:rPr lang="fi-FI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i-FI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1973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fi-FI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v.pump.theor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[l/min]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pump’s theoretical flow rate, </a:t>
                      </a:r>
                      <a:r>
                        <a:rPr lang="fi-FI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zero-leakage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400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UP.MAX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[m/s]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theoretical, pump provided maximum velocity up 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400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DOWN.MAX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[m/s]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theoretical, pump provided maximum velocity down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437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fi-FI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pump.min.m1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[bar]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theoretical minimum pump pressure for lifting the mass </a:t>
                      </a:r>
                      <a:r>
                        <a:rPr lang="en-US" sz="14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4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zero velocity, </a:t>
                      </a:r>
                      <a:r>
                        <a:rPr lang="en-US" sz="1400" b="0" i="1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400" b="0" i="0" u="none" strike="noStrike" baseline="-250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0 Pa </a:t>
                      </a:r>
                      <a:r>
                        <a:rPr lang="en-US" sz="14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fi-FI" sz="1400" b="0" i="0" u="none" strike="noStrike" baseline="-25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598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fi-FI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pump.min.m1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[bar]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theoretical minimum pump pressure for lifting the mass </a:t>
                      </a:r>
                      <a:r>
                        <a:rPr lang="en-US" sz="14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4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zero velocity, </a:t>
                      </a:r>
                      <a:r>
                        <a:rPr lang="en-US" sz="1400" b="0" i="1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400" b="0" i="0" u="none" strike="noStrike" baseline="-250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0 Pa </a:t>
                      </a:r>
                      <a:endParaRPr lang="fi-FI" sz="1400" b="0" i="0" u="none" strike="noStrike" baseline="-25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5063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2E228B-5235-4E01-A2C0-E33C8BE2A2BD}"/>
              </a:ext>
            </a:extLst>
          </p:cNvPr>
          <p:cNvSpPr txBox="1"/>
          <p:nvPr/>
        </p:nvSpPr>
        <p:spPr>
          <a:xfrm>
            <a:off x="738188" y="247650"/>
            <a:ext cx="9108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FF0000"/>
                </a:solidFill>
              </a:rPr>
              <a:t>Phase</a:t>
            </a:r>
            <a:r>
              <a:rPr lang="fi-FI" dirty="0">
                <a:solidFill>
                  <a:srgbClr val="FF0000"/>
                </a:solidFill>
              </a:rPr>
              <a:t> 2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3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21107</TotalTime>
  <Words>775</Words>
  <Application>Microsoft Office PowerPoint</Application>
  <PresentationFormat>Widescreen</PresentationFormat>
  <Paragraphs>214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Fluid Power Systems 2023</vt:lpstr>
      <vt:lpstr>Outputs</vt:lpstr>
      <vt:lpstr>Updates</vt:lpstr>
      <vt:lpstr>Phase 1 – pump model</vt:lpstr>
      <vt:lpstr>Phase 1 – pump model: simulation results</vt:lpstr>
      <vt:lpstr>Phase 2: Pump pressure with 1 V and 10 V</vt:lpstr>
      <vt:lpstr>Phase 2: Piston velocity with 1 V and 10 V</vt:lpstr>
      <vt:lpstr>Phase 2 – Hydraulic cylinder, proportional directional control valve, load, and relay control</vt:lpstr>
      <vt:lpstr>Phase 2: calculation results</vt:lpstr>
      <vt:lpstr>Phase 2: simulation results - table</vt:lpstr>
      <vt:lpstr>Phase 2: simulation results - plots</vt:lpstr>
      <vt:lpstr>To be continued!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Power Systems 2020</dc:title>
  <dc:creator>Kajaste Jyrki</dc:creator>
  <cp:lastModifiedBy>Porter Fletcher</cp:lastModifiedBy>
  <cp:revision>38</cp:revision>
  <dcterms:created xsi:type="dcterms:W3CDTF">2020-10-07T10:08:33Z</dcterms:created>
  <dcterms:modified xsi:type="dcterms:W3CDTF">2023-10-11T13:58:20Z</dcterms:modified>
</cp:coreProperties>
</file>