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8"/>
  </p:notesMasterIdLst>
  <p:sldIdLst>
    <p:sldId id="364" r:id="rId2"/>
    <p:sldId id="473" r:id="rId3"/>
    <p:sldId id="520" r:id="rId4"/>
    <p:sldId id="521" r:id="rId5"/>
    <p:sldId id="522" r:id="rId6"/>
    <p:sldId id="523" r:id="rId7"/>
  </p:sldIdLst>
  <p:sldSz cx="12192000" cy="6858000"/>
  <p:notesSz cx="9144000" cy="5143500"/>
  <p:custDataLst>
    <p:tags r:id="rId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64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P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3664"/>
        <p:guide pos="2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228034" y="361652"/>
            <a:ext cx="1735931" cy="97646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1392362"/>
            <a:ext cx="9753600" cy="11392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227638" y="361950"/>
            <a:ext cx="1736725" cy="9763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4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227638" y="361950"/>
            <a:ext cx="1736725" cy="9763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0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6090"/>
            <a:ext cx="10363200" cy="1440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678"/>
            <a:ext cx="8534400" cy="1714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271373" y="6547928"/>
            <a:ext cx="978035" cy="157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 userDrawn="1"/>
        </p:nvSpPr>
        <p:spPr>
          <a:xfrm>
            <a:off x="1545776" y="6658581"/>
            <a:ext cx="9912773" cy="0"/>
          </a:xfrm>
          <a:custGeom>
            <a:avLst/>
            <a:gdLst/>
            <a:ahLst/>
            <a:cxnLst/>
            <a:rect l="l" t="t" r="r" b="b"/>
            <a:pathLst>
              <a:path w="7434580">
                <a:moveTo>
                  <a:pt x="0" y="0"/>
                </a:moveTo>
                <a:lnTo>
                  <a:pt x="743450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5" b="1" i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Holder 6"/>
          <p:cNvSpPr>
            <a:spLocks noGrp="1"/>
          </p:cNvSpPr>
          <p:nvPr userDrawn="1"/>
        </p:nvSpPr>
        <p:spPr>
          <a:xfrm>
            <a:off x="9074573" y="6514589"/>
            <a:ext cx="2804160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5" b="1" i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421"/>
            <a:ext cx="5303520" cy="4526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421"/>
            <a:ext cx="5303520" cy="4526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1373" y="6547928"/>
            <a:ext cx="978035" cy="157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45776" y="6658581"/>
            <a:ext cx="9912773" cy="0"/>
          </a:xfrm>
          <a:custGeom>
            <a:avLst/>
            <a:gdLst/>
            <a:ahLst/>
            <a:cxnLst/>
            <a:rect l="l" t="t" r="r" b="b"/>
            <a:pathLst>
              <a:path w="7434580">
                <a:moveTo>
                  <a:pt x="0" y="0"/>
                </a:moveTo>
                <a:lnTo>
                  <a:pt x="743450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1999" cy="6858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703258"/>
            <a:ext cx="3033860" cy="705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5" b="1" i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03861" y="6608471"/>
            <a:ext cx="2844800" cy="196141"/>
          </a:xfrm>
        </p:spPr>
        <p:txBody>
          <a:bodyPr/>
          <a:lstStyle/>
          <a:p>
            <a:fld id="{59860457-7321-4A06-B43E-A556B7CB5CF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9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48" y="6442406"/>
            <a:ext cx="1189567" cy="13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241" y="0"/>
            <a:ext cx="2154767" cy="75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线连接符 7"/>
          <p:cNvCxnSpPr/>
          <p:nvPr userDrawn="1"/>
        </p:nvCxnSpPr>
        <p:spPr>
          <a:xfrm>
            <a:off x="448733" y="536602"/>
            <a:ext cx="1044363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 userDrawn="1"/>
        </p:nvGrpSpPr>
        <p:grpSpPr>
          <a:xfrm>
            <a:off x="403224" y="6448871"/>
            <a:ext cx="2994027" cy="213418"/>
            <a:chOff x="302418" y="6448538"/>
            <a:chExt cx="2245520" cy="213406"/>
          </a:xfrm>
        </p:grpSpPr>
        <p:pic>
          <p:nvPicPr>
            <p:cNvPr id="14" name="Picture 1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401" y="6448538"/>
              <a:ext cx="1379537" cy="213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18" y="6499220"/>
              <a:ext cx="871538" cy="103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编号占位符 5"/>
          <p:cNvSpPr>
            <a:spLocks noGrp="1"/>
          </p:cNvSpPr>
          <p:nvPr userDrawn="1"/>
        </p:nvSpPr>
        <p:spPr>
          <a:xfrm>
            <a:off x="10896600" y="6402388"/>
            <a:ext cx="615951" cy="273050"/>
          </a:xfrm>
          <a:prstGeom prst="rect">
            <a:avLst/>
          </a:prstGeom>
          <a:noFill/>
          <a:ln w="9525">
            <a:noFill/>
          </a:ln>
        </p:spPr>
        <p:txBody>
          <a:bodyPr lIns="68588" tIns="34294" rIns="68588" bIns="34294" anchor="ctr"/>
          <a:lstStyle/>
          <a:p>
            <a:pPr lvl="0" algn="r"/>
            <a:fld id="{9A0DB2DC-4C9A-4742-B13C-FB6460FD3503}" type="slidenum">
              <a:rPr lang="zh-CN" altLang="en-US" sz="900">
                <a:latin typeface="冬青黑体简体中文 W3"/>
                <a:ea typeface="冬青黑体简体中文 W3"/>
              </a:rPr>
              <a:t>‹#›</a:t>
            </a:fld>
            <a:endParaRPr lang="zh-CN" altLang="en-US" sz="900" dirty="0">
              <a:latin typeface="冬青黑体简体中文 W3"/>
              <a:ea typeface="冬青黑体简体中文 W3"/>
            </a:endParaRPr>
          </a:p>
        </p:txBody>
      </p:sp>
      <p:pic>
        <p:nvPicPr>
          <p:cNvPr id="9219" name="图片 7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480175"/>
            <a:ext cx="977900" cy="1190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线连接符 7"/>
          <p:cNvCxnSpPr/>
          <p:nvPr userDrawn="1"/>
        </p:nvCxnSpPr>
        <p:spPr>
          <a:xfrm flipV="1">
            <a:off x="1413933" y="6597649"/>
            <a:ext cx="9675284" cy="0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5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1373" y="6547928"/>
            <a:ext cx="978035" cy="157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8271" y="2680109"/>
            <a:ext cx="6315456" cy="563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65" b="1" i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804" y="1298176"/>
            <a:ext cx="10938391" cy="231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8269"/>
            <a:ext cx="3901440" cy="3429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269"/>
            <a:ext cx="2804160" cy="3429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8269"/>
            <a:ext cx="2804160" cy="3429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600">
        <a:defRPr>
          <a:latin typeface="+mn-lt"/>
          <a:ea typeface="+mn-ea"/>
          <a:cs typeface="+mn-cs"/>
        </a:defRPr>
      </a:lvl2pPr>
      <a:lvl3pPr marL="1219200">
        <a:defRPr>
          <a:latin typeface="+mn-lt"/>
          <a:ea typeface="+mn-ea"/>
          <a:cs typeface="+mn-cs"/>
        </a:defRPr>
      </a:lvl3pPr>
      <a:lvl4pPr marL="1828800">
        <a:defRPr>
          <a:latin typeface="+mn-lt"/>
          <a:ea typeface="+mn-ea"/>
          <a:cs typeface="+mn-cs"/>
        </a:defRPr>
      </a:lvl4pPr>
      <a:lvl5pPr marL="2439035">
        <a:defRPr>
          <a:latin typeface="+mn-lt"/>
          <a:ea typeface="+mn-ea"/>
          <a:cs typeface="+mn-cs"/>
        </a:defRPr>
      </a:lvl5pPr>
      <a:lvl6pPr marL="3048635">
        <a:defRPr>
          <a:latin typeface="+mn-lt"/>
          <a:ea typeface="+mn-ea"/>
          <a:cs typeface="+mn-cs"/>
        </a:defRPr>
      </a:lvl6pPr>
      <a:lvl7pPr marL="3658235">
        <a:defRPr>
          <a:latin typeface="+mn-lt"/>
          <a:ea typeface="+mn-ea"/>
          <a:cs typeface="+mn-cs"/>
        </a:defRPr>
      </a:lvl7pPr>
      <a:lvl8pPr marL="4267835">
        <a:defRPr>
          <a:latin typeface="+mn-lt"/>
          <a:ea typeface="+mn-ea"/>
          <a:cs typeface="+mn-cs"/>
        </a:defRPr>
      </a:lvl8pPr>
      <a:lvl9pPr marL="4876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600">
        <a:defRPr>
          <a:latin typeface="+mn-lt"/>
          <a:ea typeface="+mn-ea"/>
          <a:cs typeface="+mn-cs"/>
        </a:defRPr>
      </a:lvl2pPr>
      <a:lvl3pPr marL="1219200">
        <a:defRPr>
          <a:latin typeface="+mn-lt"/>
          <a:ea typeface="+mn-ea"/>
          <a:cs typeface="+mn-cs"/>
        </a:defRPr>
      </a:lvl3pPr>
      <a:lvl4pPr marL="1828800">
        <a:defRPr>
          <a:latin typeface="+mn-lt"/>
          <a:ea typeface="+mn-ea"/>
          <a:cs typeface="+mn-cs"/>
        </a:defRPr>
      </a:lvl4pPr>
      <a:lvl5pPr marL="2439035">
        <a:defRPr>
          <a:latin typeface="+mn-lt"/>
          <a:ea typeface="+mn-ea"/>
          <a:cs typeface="+mn-cs"/>
        </a:defRPr>
      </a:lvl5pPr>
      <a:lvl6pPr marL="3048635">
        <a:defRPr>
          <a:latin typeface="+mn-lt"/>
          <a:ea typeface="+mn-ea"/>
          <a:cs typeface="+mn-cs"/>
        </a:defRPr>
      </a:lvl6pPr>
      <a:lvl7pPr marL="3658235">
        <a:defRPr>
          <a:latin typeface="+mn-lt"/>
          <a:ea typeface="+mn-ea"/>
          <a:cs typeface="+mn-cs"/>
        </a:defRPr>
      </a:lvl7pPr>
      <a:lvl8pPr marL="4267835">
        <a:defRPr>
          <a:latin typeface="+mn-lt"/>
          <a:ea typeface="+mn-ea"/>
          <a:cs typeface="+mn-cs"/>
        </a:defRPr>
      </a:lvl8pPr>
      <a:lvl9pPr marL="4876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427220" y="3353118"/>
            <a:ext cx="5029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267200" y="2954338"/>
            <a:ext cx="50298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>
                <a:solidFill>
                  <a:srgbClr val="25252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OMS</a:t>
            </a:r>
            <a:r>
              <a:rPr lang="zh-CN" altLang="en-US" sz="2000" b="1">
                <a:solidFill>
                  <a:srgbClr val="25252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调研报告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52400"/>
            <a:ext cx="37401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标题 1"/>
          <p:cNvSpPr>
            <a:spLocks noChangeArrowheads="1"/>
          </p:cNvSpPr>
          <p:nvPr/>
        </p:nvSpPr>
        <p:spPr bwMode="auto">
          <a:xfrm>
            <a:off x="762000" y="1371600"/>
            <a:ext cx="358203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accent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Helvetica" pitchFamily="34" charset="0"/>
                <a:sym typeface="Arial" panose="020B0604020202020204" pitchFamily="34" charset="0"/>
              </a:rPr>
              <a:t>目录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chemeClr val="accent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Helvetica" pitchFamily="34" charset="0"/>
                <a:sym typeface="Arial" panose="020B0604020202020204" pitchFamily="34" charset="0"/>
              </a:rPr>
              <a:t>Contents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309110" y="2151288"/>
            <a:ext cx="5733415" cy="4291422"/>
            <a:chOff x="6780" y="2549"/>
            <a:chExt cx="7332" cy="5466"/>
          </a:xfrm>
        </p:grpSpPr>
        <p:sp>
          <p:nvSpPr>
            <p:cNvPr id="31" name="object 9"/>
            <p:cNvSpPr/>
            <p:nvPr/>
          </p:nvSpPr>
          <p:spPr>
            <a:xfrm>
              <a:off x="6780" y="2549"/>
              <a:ext cx="0" cy="5466"/>
            </a:xfrm>
            <a:custGeom>
              <a:avLst/>
              <a:gdLst/>
              <a:ahLst/>
              <a:cxnLst/>
              <a:rect l="l" t="t" r="r" b="b"/>
              <a:pathLst>
                <a:path h="3470910">
                  <a:moveTo>
                    <a:pt x="0" y="0"/>
                  </a:moveTo>
                  <a:lnTo>
                    <a:pt x="0" y="3470402"/>
                  </a:lnTo>
                </a:path>
              </a:pathLst>
            </a:custGeom>
            <a:ln w="10160">
              <a:solidFill>
                <a:srgbClr val="A6A6A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214" y="3205"/>
              <a:ext cx="6898" cy="1627"/>
              <a:chOff x="5437" y="1886"/>
              <a:chExt cx="6898" cy="1611"/>
            </a:xfrm>
          </p:grpSpPr>
          <p:sp>
            <p:nvSpPr>
              <p:cNvPr id="26" name="Rectangle 3"/>
              <p:cNvSpPr>
                <a:spLocks noChangeArrowheads="1"/>
              </p:cNvSpPr>
              <p:nvPr/>
            </p:nvSpPr>
            <p:spPr bwMode="auto">
              <a:xfrm>
                <a:off x="5437" y="2944"/>
                <a:ext cx="713" cy="553"/>
              </a:xfrm>
              <a:prstGeom prst="rect">
                <a:avLst/>
              </a:prstGeom>
              <a:gradFill rotWithShape="0">
                <a:gsLst>
                  <a:gs pos="0">
                    <a:srgbClr val="4291E6"/>
                  </a:gs>
                  <a:gs pos="100000">
                    <a:srgbClr val="235286"/>
                  </a:gs>
                </a:gsLst>
                <a:lin ang="5400000" scaled="1"/>
              </a:gradFill>
              <a:ln w="3175">
                <a:solidFill>
                  <a:srgbClr val="0065B3"/>
                </a:solidFill>
                <a:miter lim="800000"/>
              </a:ln>
              <a:effectLst>
                <a:outerShdw dist="1796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Meiryo" panose="020B0604030504040204" pitchFamily="50" charset="-128"/>
                    <a:ea typeface="Meiryo" panose="020B0604030504040204" pitchFamily="50" charset="-128"/>
                    <a:cs typeface="Helvetica" pitchFamily="34" charset="0"/>
                  </a:rPr>
                  <a:t>2</a:t>
                </a:r>
              </a:p>
            </p:txBody>
          </p:sp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6383" y="1886"/>
                <a:ext cx="5952" cy="553"/>
              </a:xfrm>
              <a:prstGeom prst="rect">
                <a:avLst/>
              </a:prstGeom>
              <a:gradFill rotWithShape="0">
                <a:gsLst>
                  <a:gs pos="0">
                    <a:srgbClr val="F2F2F2"/>
                  </a:gs>
                  <a:gs pos="100000">
                    <a:srgbClr val="DCDCDC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>
                <a:outerShdw dist="1796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179705" tIns="46990" rIns="90170" bIns="46990" anchor="ctr"/>
              <a:lstStyle/>
              <a:p>
                <a:pPr algn="l"/>
                <a:r>
                  <a:rPr lang="zh-CN" altLang="en-US" sz="1600" dirty="0">
                    <a:solidFill>
                      <a:schemeClr val="accent1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微软雅黑" panose="020B0503020204020204" charset="-122"/>
                  </a:rPr>
                  <a:t>旋转角计算</a:t>
                </a:r>
              </a:p>
            </p:txBody>
          </p:sp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5437" y="1886"/>
                <a:ext cx="713" cy="553"/>
              </a:xfrm>
              <a:prstGeom prst="rect">
                <a:avLst/>
              </a:prstGeom>
              <a:gradFill rotWithShape="0">
                <a:gsLst>
                  <a:gs pos="0">
                    <a:srgbClr val="4291E6"/>
                  </a:gs>
                  <a:gs pos="100000">
                    <a:srgbClr val="235286"/>
                  </a:gs>
                </a:gsLst>
                <a:lin ang="5400000" scaled="1"/>
              </a:gradFill>
              <a:ln w="3175">
                <a:solidFill>
                  <a:srgbClr val="0065B3"/>
                </a:solidFill>
                <a:miter lim="800000"/>
              </a:ln>
              <a:effectLst>
                <a:outerShdw dist="1796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Meiryo" panose="020B0604030504040204" pitchFamily="50" charset="-128"/>
                    <a:ea typeface="Meiryo" panose="020B0604030504040204" pitchFamily="50" charset="-128"/>
                    <a:cs typeface="Helvetica" pitchFamily="34" charset="0"/>
                  </a:rPr>
                  <a:t>1</a:t>
                </a:r>
              </a:p>
            </p:txBody>
          </p:sp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6383" y="2944"/>
                <a:ext cx="5952" cy="553"/>
              </a:xfrm>
              <a:prstGeom prst="rect">
                <a:avLst/>
              </a:prstGeom>
              <a:gradFill rotWithShape="0">
                <a:gsLst>
                  <a:gs pos="0">
                    <a:srgbClr val="F2F2F2"/>
                  </a:gs>
                  <a:gs pos="100000">
                    <a:srgbClr val="DCDCDC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>
                <a:outerShdw dist="1796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179705" tIns="46990" rIns="90170" bIns="46990" anchor="ctr"/>
              <a:lstStyle/>
              <a:p>
                <a:pPr algn="l"/>
                <a:r>
                  <a:rPr lang="en-US" sz="1600" dirty="0">
                    <a:solidFill>
                      <a:schemeClr val="accent1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OMS</a:t>
                </a:r>
                <a:r>
                  <a:rPr lang="zh-CN" altLang="en-US" sz="1600" dirty="0">
                    <a:solidFill>
                      <a:schemeClr val="accent1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目前发展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200" y="152400"/>
            <a:ext cx="310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旋转计算流程：</a:t>
            </a:r>
          </a:p>
        </p:txBody>
      </p:sp>
      <p:sp>
        <p:nvSpPr>
          <p:cNvPr id="5" name="矩形 4"/>
          <p:cNvSpPr/>
          <p:nvPr/>
        </p:nvSpPr>
        <p:spPr>
          <a:xfrm>
            <a:off x="1600200" y="1219200"/>
            <a:ext cx="191960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Calibri" panose="020F0502020204030204" charset="0"/>
              </a:rPr>
              <a:t>①</a:t>
            </a:r>
            <a:r>
              <a:rPr lang="zh-CN" altLang="en-US"/>
              <a:t>计算</a:t>
            </a:r>
            <a:r>
              <a:rPr lang="en-US" altLang="zh-CN"/>
              <a:t>Zc</a:t>
            </a:r>
          </a:p>
        </p:txBody>
      </p:sp>
      <p:sp>
        <p:nvSpPr>
          <p:cNvPr id="6" name="右箭头 5"/>
          <p:cNvSpPr/>
          <p:nvPr/>
        </p:nvSpPr>
        <p:spPr>
          <a:xfrm>
            <a:off x="3545865" y="1609078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10125" y="1219200"/>
            <a:ext cx="191960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Calibri" panose="020F0502020204030204" charset="0"/>
              </a:rPr>
              <a:t>②计算相机</a:t>
            </a:r>
            <a:r>
              <a:rPr lang="en-US" altLang="zh-CN">
                <a:latin typeface="Calibri" panose="020F0502020204030204" charset="0"/>
              </a:rPr>
              <a:t>3</a:t>
            </a:r>
            <a:r>
              <a:rPr lang="zh-CN" altLang="en-US">
                <a:latin typeface="Calibri" panose="020F0502020204030204" charset="0"/>
              </a:rPr>
              <a:t>维坐标</a:t>
            </a:r>
          </a:p>
        </p:txBody>
      </p:sp>
      <p:sp>
        <p:nvSpPr>
          <p:cNvPr id="9" name="右箭头 8"/>
          <p:cNvSpPr/>
          <p:nvPr/>
        </p:nvSpPr>
        <p:spPr>
          <a:xfrm>
            <a:off x="6353940" y="160020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16350" y="1219200"/>
            <a:ext cx="191960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Calibri" panose="020F0502020204030204" charset="0"/>
              </a:rPr>
              <a:t>③计算</a:t>
            </a:r>
            <a:r>
              <a:rPr lang="en-US" altLang="zh-CN">
                <a:latin typeface="Calibri" panose="020F0502020204030204" charset="0"/>
              </a:rPr>
              <a:t>y</a:t>
            </a:r>
            <a:r>
              <a:rPr lang="zh-CN" altLang="en-US">
                <a:latin typeface="Calibri" panose="020F0502020204030204" charset="0"/>
              </a:rPr>
              <a:t>轴旋转偏角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33400" y="609600"/>
            <a:ext cx="188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方案一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1331C4-79D4-34CE-490D-40122406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15" y="2438400"/>
            <a:ext cx="6648450" cy="3886200"/>
          </a:xfrm>
          <a:prstGeom prst="rect">
            <a:avLst/>
          </a:prstGeom>
        </p:spPr>
      </p:pic>
      <p:sp>
        <p:nvSpPr>
          <p:cNvPr id="11" name="动作按钮: 视频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E6E558-A768-41F8-A2C8-B430ECECCACE}"/>
              </a:ext>
            </a:extLst>
          </p:cNvPr>
          <p:cNvSpPr/>
          <p:nvPr/>
        </p:nvSpPr>
        <p:spPr>
          <a:xfrm rot="5400000">
            <a:off x="6065595" y="2908694"/>
            <a:ext cx="528270" cy="3810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60EB85-A060-4669-7430-8B52DA214D65}"/>
              </a:ext>
            </a:extLst>
          </p:cNvPr>
          <p:cNvCxnSpPr>
            <a:endCxn id="7" idx="2"/>
          </p:cNvCxnSpPr>
          <p:nvPr/>
        </p:nvCxnSpPr>
        <p:spPr>
          <a:xfrm>
            <a:off x="6353940" y="3363329"/>
            <a:ext cx="0" cy="29612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7A0FEAA-0E8F-EFF1-B952-6C6B4890DA06}"/>
              </a:ext>
            </a:extLst>
          </p:cNvPr>
          <p:cNvSpPr/>
          <p:nvPr/>
        </p:nvSpPr>
        <p:spPr>
          <a:xfrm>
            <a:off x="6773040" y="3898900"/>
            <a:ext cx="22859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7297209-09D2-F003-2BF5-13A3D036F7C6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887339" y="3429000"/>
            <a:ext cx="1" cy="469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7C1494-784F-C310-9B02-0965A59F69C0}"/>
              </a:ext>
            </a:extLst>
          </p:cNvPr>
          <p:cNvCxnSpPr>
            <a:cxnSpLocks/>
          </p:cNvCxnSpPr>
          <p:nvPr/>
        </p:nvCxnSpPr>
        <p:spPr>
          <a:xfrm flipH="1">
            <a:off x="6580488" y="4013200"/>
            <a:ext cx="282147" cy="471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6D12360-CA61-14BC-E23A-AB409C785CB8}"/>
              </a:ext>
            </a:extLst>
          </p:cNvPr>
          <p:cNvCxnSpPr>
            <a:cxnSpLocks/>
          </p:cNvCxnSpPr>
          <p:nvPr/>
        </p:nvCxnSpPr>
        <p:spPr>
          <a:xfrm>
            <a:off x="6904026" y="3970832"/>
            <a:ext cx="639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7DDD2A4-23BE-C6B3-B7E9-A56827E38E2B}"/>
              </a:ext>
            </a:extLst>
          </p:cNvPr>
          <p:cNvSpPr txBox="1"/>
          <p:nvPr/>
        </p:nvSpPr>
        <p:spPr>
          <a:xfrm>
            <a:off x="7001639" y="3276600"/>
            <a:ext cx="63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Yw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1DEF7E-4348-902A-FEB4-2E3BDBAFDD71}"/>
              </a:ext>
            </a:extLst>
          </p:cNvPr>
          <p:cNvSpPr txBox="1"/>
          <p:nvPr/>
        </p:nvSpPr>
        <p:spPr>
          <a:xfrm>
            <a:off x="7409641" y="3918466"/>
            <a:ext cx="63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Xw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212204E-2485-D084-C009-CEAE96BDDC69}"/>
              </a:ext>
            </a:extLst>
          </p:cNvPr>
          <p:cNvSpPr txBox="1"/>
          <p:nvPr/>
        </p:nvSpPr>
        <p:spPr>
          <a:xfrm>
            <a:off x="6665663" y="4380468"/>
            <a:ext cx="63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Zw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52400"/>
            <a:ext cx="374015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014D5F-90A6-FCE5-8BD5-44149A705576}"/>
              </a:ext>
            </a:extLst>
          </p:cNvPr>
          <p:cNvSpPr txBox="1"/>
          <p:nvPr/>
        </p:nvSpPr>
        <p:spPr>
          <a:xfrm>
            <a:off x="0" y="510659"/>
            <a:ext cx="205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latin typeface="Calibri" panose="020F0502020204030204" charset="0"/>
              </a:rPr>
              <a:t>①</a:t>
            </a:r>
            <a:r>
              <a:rPr lang="zh-CN" altLang="en-US" b="1"/>
              <a:t>计算</a:t>
            </a:r>
            <a:r>
              <a:rPr lang="en-US" altLang="zh-CN" b="1"/>
              <a:t>Zc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5FAD4B-2082-C5B1-27D4-E84EAA9F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315101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C34D09-7496-9387-92A7-D8D4CB5B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54676"/>
            <a:ext cx="3429000" cy="201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AC5EC587-CF0F-7955-2D71-1A0AFEEEF654}"/>
              </a:ext>
            </a:extLst>
          </p:cNvPr>
          <p:cNvSpPr/>
          <p:nvPr/>
        </p:nvSpPr>
        <p:spPr>
          <a:xfrm>
            <a:off x="4343400" y="2514600"/>
            <a:ext cx="990600" cy="440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9">
                <a:extLst>
                  <a:ext uri="{FF2B5EF4-FFF2-40B4-BE49-F238E27FC236}">
                    <a16:creationId xmlns:a16="http://schemas.microsoft.com/office/drawing/2014/main" id="{249D86A9-4DA8-D7E2-C6FE-CB3FD34A222F}"/>
                  </a:ext>
                </a:extLst>
              </p:cNvPr>
              <p:cNvSpPr txBox="1"/>
              <p:nvPr/>
            </p:nvSpPr>
            <p:spPr>
              <a:xfrm>
                <a:off x="5410200" y="1943100"/>
                <a:ext cx="2057400" cy="153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𝑓𝑥</m:t>
                        </m:r>
                      </m:den>
                    </m:f>
                  </m:oMath>
                </a14:m>
                <a:r>
                  <a:rPr lang="en-US" altLang="zh-CN"/>
                  <a:t>*Zc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𝑓𝑦</m:t>
                        </m:r>
                      </m:den>
                    </m:f>
                  </m:oMath>
                </a14:m>
                <a:r>
                  <a:rPr lang="en-US" altLang="zh-CN"/>
                  <a:t>*Zc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Zc</a:t>
                </a:r>
              </a:p>
              <a:p>
                <a:endParaRPr lang="zh-CN" altLang="en-US"/>
              </a:p>
            </p:txBody>
          </p:sp>
        </mc:Choice>
        <mc:Fallback>
          <p:sp>
            <p:nvSpPr>
              <p:cNvPr id="7" name="文本框 9">
                <a:extLst>
                  <a:ext uri="{FF2B5EF4-FFF2-40B4-BE49-F238E27FC236}">
                    <a16:creationId xmlns:a16="http://schemas.microsoft.com/office/drawing/2014/main" id="{249D86A9-4DA8-D7E2-C6FE-CB3FD34A2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43100"/>
                <a:ext cx="2057400" cy="15341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A5599306-4710-E991-01AC-15D62DC659CB}"/>
              </a:ext>
            </a:extLst>
          </p:cNvPr>
          <p:cNvSpPr/>
          <p:nvPr/>
        </p:nvSpPr>
        <p:spPr>
          <a:xfrm>
            <a:off x="7239000" y="2521890"/>
            <a:ext cx="990600" cy="440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FDD06F-E71C-CBAD-7F69-7ADD3773A271}"/>
                  </a:ext>
                </a:extLst>
              </p:cNvPr>
              <p:cNvSpPr txBox="1"/>
              <p:nvPr/>
            </p:nvSpPr>
            <p:spPr>
              <a:xfrm>
                <a:off x="8305800" y="2585344"/>
                <a:ext cx="2362200" cy="1217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FDD06F-E71C-CBAD-7F69-7ADD3773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585344"/>
                <a:ext cx="2362200" cy="1217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3081D8F-88C7-CE6C-BD7E-8A3BFA60665F}"/>
                  </a:ext>
                </a:extLst>
              </p:cNvPr>
              <p:cNvSpPr txBox="1"/>
              <p:nvPr/>
            </p:nvSpPr>
            <p:spPr>
              <a:xfrm>
                <a:off x="7162060" y="2068544"/>
                <a:ext cx="1067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3081D8F-88C7-CE6C-BD7E-8A3BFA606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060" y="2068544"/>
                <a:ext cx="10675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60E37F2-288B-57D2-8B66-DBFB91C64ABA}"/>
              </a:ext>
            </a:extLst>
          </p:cNvPr>
          <p:cNvSpPr txBox="1"/>
          <p:nvPr/>
        </p:nvSpPr>
        <p:spPr>
          <a:xfrm>
            <a:off x="838200" y="5244482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输入：两组像素坐标点、两点之间的实际距离</a:t>
            </a:r>
            <a:r>
              <a:rPr lang="en-US" altLang="zh-CN"/>
              <a:t>d</a:t>
            </a:r>
            <a:r>
              <a:rPr lang="zh-CN" altLang="en-US"/>
              <a:t>（</a:t>
            </a:r>
            <a:r>
              <a:rPr lang="en-US" altLang="zh-CN"/>
              <a:t>mm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输出：</a:t>
            </a:r>
            <a:r>
              <a:rPr lang="en-US" altLang="zh-CN"/>
              <a:t>Zc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52400"/>
            <a:ext cx="374015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F5C862-2760-F606-3E45-7711C3CE0414}"/>
              </a:ext>
            </a:extLst>
          </p:cNvPr>
          <p:cNvSpPr txBox="1"/>
          <p:nvPr/>
        </p:nvSpPr>
        <p:spPr>
          <a:xfrm>
            <a:off x="838200" y="37215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：相机的</a:t>
            </a:r>
            <a:r>
              <a:rPr lang="en-US" altLang="zh-CN"/>
              <a:t>Zc</a:t>
            </a:r>
            <a:r>
              <a:rPr lang="zh-CN" altLang="en-US"/>
              <a:t>是否会因为旋转角度的变化而改变？</a:t>
            </a:r>
            <a:endParaRPr lang="en-US" altLang="zh-CN"/>
          </a:p>
          <a:p>
            <a:r>
              <a:rPr lang="zh-CN" altLang="en-US"/>
              <a:t>答：会变。</a:t>
            </a:r>
            <a:r>
              <a:rPr lang="en-US" altLang="zh-CN"/>
              <a:t>Zc</a:t>
            </a:r>
            <a:r>
              <a:rPr lang="zh-CN" altLang="en-US"/>
              <a:t>表示的是相机的光心到图像平面的水平距离。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267C6F-5D59-64BA-BA38-52AF4ACED3AD}"/>
              </a:ext>
            </a:extLst>
          </p:cNvPr>
          <p:cNvSpPr/>
          <p:nvPr/>
        </p:nvSpPr>
        <p:spPr>
          <a:xfrm rot="5400000">
            <a:off x="3294965" y="1734235"/>
            <a:ext cx="152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数据 6">
            <a:extLst>
              <a:ext uri="{FF2B5EF4-FFF2-40B4-BE49-F238E27FC236}">
                <a16:creationId xmlns:a16="http://schemas.microsoft.com/office/drawing/2014/main" id="{47164ABC-FEB5-A2D5-F0B4-78E25CE12CFF}"/>
              </a:ext>
            </a:extLst>
          </p:cNvPr>
          <p:cNvSpPr/>
          <p:nvPr/>
        </p:nvSpPr>
        <p:spPr>
          <a:xfrm rot="16200000">
            <a:off x="1093023" y="1886634"/>
            <a:ext cx="1418456" cy="341532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19CB10B-389A-2EFE-4DFF-5D4B3AA4175B}"/>
              </a:ext>
            </a:extLst>
          </p:cNvPr>
          <p:cNvCxnSpPr/>
          <p:nvPr/>
        </p:nvCxnSpPr>
        <p:spPr>
          <a:xfrm>
            <a:off x="1878450" y="2057400"/>
            <a:ext cx="1169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639ACD8-B605-79D6-B196-DFE411BFC9DF}"/>
              </a:ext>
            </a:extLst>
          </p:cNvPr>
          <p:cNvSpPr/>
          <p:nvPr/>
        </p:nvSpPr>
        <p:spPr>
          <a:xfrm rot="3098069">
            <a:off x="7192355" y="1151525"/>
            <a:ext cx="1384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数据 11">
            <a:extLst>
              <a:ext uri="{FF2B5EF4-FFF2-40B4-BE49-F238E27FC236}">
                <a16:creationId xmlns:a16="http://schemas.microsoft.com/office/drawing/2014/main" id="{02F6BB66-C2F3-5C9E-00D5-B78AC1BD53BE}"/>
              </a:ext>
            </a:extLst>
          </p:cNvPr>
          <p:cNvSpPr/>
          <p:nvPr/>
        </p:nvSpPr>
        <p:spPr>
          <a:xfrm rot="16200000">
            <a:off x="5461473" y="1994657"/>
            <a:ext cx="1418456" cy="341532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FB946EF-ABF8-EED4-4ED4-B43DBE99EFBA}"/>
              </a:ext>
            </a:extLst>
          </p:cNvPr>
          <p:cNvCxnSpPr>
            <a:cxnSpLocks/>
          </p:cNvCxnSpPr>
          <p:nvPr/>
        </p:nvCxnSpPr>
        <p:spPr>
          <a:xfrm flipV="1">
            <a:off x="6252873" y="1714500"/>
            <a:ext cx="712349" cy="53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51AA32D-4FD9-9BF9-C507-4F60CB6776E4}"/>
              </a:ext>
            </a:extLst>
          </p:cNvPr>
          <p:cNvSpPr txBox="1"/>
          <p:nvPr/>
        </p:nvSpPr>
        <p:spPr>
          <a:xfrm>
            <a:off x="835191" y="3124259"/>
            <a:ext cx="788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不同角度对应不同</a:t>
            </a:r>
            <a:r>
              <a:rPr lang="en-US" altLang="zh-CN"/>
              <a:t>Zc,</a:t>
            </a:r>
            <a:r>
              <a:rPr lang="zh-CN" altLang="en-US"/>
              <a:t>在计算不同角度的相机坐标需要带入不同的</a:t>
            </a:r>
            <a:r>
              <a:rPr lang="en-US" altLang="zh-CN"/>
              <a:t>Zc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E0E693-EBD7-05C4-D7B9-415E9E83BD8C}"/>
              </a:ext>
            </a:extLst>
          </p:cNvPr>
          <p:cNvSpPr txBox="1"/>
          <p:nvPr/>
        </p:nvSpPr>
        <p:spPr>
          <a:xfrm>
            <a:off x="2234930" y="16280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Zc1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8975A1-FD5D-496D-504A-AF83602DD9AC}"/>
              </a:ext>
            </a:extLst>
          </p:cNvPr>
          <p:cNvSpPr txBox="1"/>
          <p:nvPr/>
        </p:nvSpPr>
        <p:spPr>
          <a:xfrm>
            <a:off x="6541516" y="20395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Zc2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E16DA97-EFD1-71A7-17FE-0E0A517052E1}"/>
              </a:ext>
            </a:extLst>
          </p:cNvPr>
          <p:cNvSpPr txBox="1"/>
          <p:nvPr/>
        </p:nvSpPr>
        <p:spPr>
          <a:xfrm>
            <a:off x="374015" y="3581400"/>
            <a:ext cx="2738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latin typeface="Calibri" panose="020F0502020204030204" charset="0"/>
              </a:rPr>
              <a:t>②计算相机</a:t>
            </a:r>
            <a:r>
              <a:rPr lang="en-US" altLang="zh-CN" b="1">
                <a:latin typeface="Calibri" panose="020F0502020204030204" charset="0"/>
              </a:rPr>
              <a:t>3</a:t>
            </a:r>
            <a:r>
              <a:rPr lang="zh-CN" altLang="en-US" b="1">
                <a:latin typeface="Calibri" panose="020F0502020204030204" charset="0"/>
              </a:rPr>
              <a:t>维坐标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9">
                <a:extLst>
                  <a:ext uri="{FF2B5EF4-FFF2-40B4-BE49-F238E27FC236}">
                    <a16:creationId xmlns:a16="http://schemas.microsoft.com/office/drawing/2014/main" id="{58D4E291-02D0-A209-EFEF-7F47F439DE9E}"/>
                  </a:ext>
                </a:extLst>
              </p:cNvPr>
              <p:cNvSpPr txBox="1"/>
              <p:nvPr/>
            </p:nvSpPr>
            <p:spPr>
              <a:xfrm>
                <a:off x="4284067" y="3962709"/>
                <a:ext cx="2057400" cy="153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𝑓𝑥</m:t>
                        </m:r>
                      </m:den>
                    </m:f>
                  </m:oMath>
                </a14:m>
                <a:r>
                  <a:rPr lang="en-US" altLang="zh-CN"/>
                  <a:t>*Zc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𝑓𝑦</m:t>
                        </m:r>
                      </m:den>
                    </m:f>
                  </m:oMath>
                </a14:m>
                <a:r>
                  <a:rPr lang="en-US" altLang="zh-CN"/>
                  <a:t>*Zc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Zc</a:t>
                </a:r>
              </a:p>
              <a:p>
                <a:endParaRPr lang="zh-CN" altLang="en-US"/>
              </a:p>
            </p:txBody>
          </p:sp>
        </mc:Choice>
        <mc:Fallback>
          <p:sp>
            <p:nvSpPr>
              <p:cNvPr id="22" name="文本框 9">
                <a:extLst>
                  <a:ext uri="{FF2B5EF4-FFF2-40B4-BE49-F238E27FC236}">
                    <a16:creationId xmlns:a16="http://schemas.microsoft.com/office/drawing/2014/main" id="{58D4E291-02D0-A209-EFEF-7F47F439D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67" y="3962709"/>
                <a:ext cx="2057400" cy="1534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508CA9BE-3E8A-BB9A-8241-C4A52B689B45}"/>
              </a:ext>
            </a:extLst>
          </p:cNvPr>
          <p:cNvSpPr txBox="1"/>
          <p:nvPr/>
        </p:nvSpPr>
        <p:spPr>
          <a:xfrm>
            <a:off x="1143000" y="5638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输入：图像像素坐标、</a:t>
            </a:r>
            <a:r>
              <a:rPr lang="en-US" altLang="zh-CN"/>
              <a:t>Zc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输出：相机坐标。</a:t>
            </a:r>
          </a:p>
        </p:txBody>
      </p:sp>
    </p:spTree>
    <p:extLst>
      <p:ext uri="{BB962C8B-B14F-4D97-AF65-F5344CB8AC3E}">
        <p14:creationId xmlns:p14="http://schemas.microsoft.com/office/powerpoint/2010/main" val="87465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52400"/>
            <a:ext cx="37401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7FCD44-7B96-EA71-60B5-877977E3DA3C}"/>
              </a:ext>
            </a:extLst>
          </p:cNvPr>
          <p:cNvSpPr txBox="1"/>
          <p:nvPr/>
        </p:nvSpPr>
        <p:spPr>
          <a:xfrm>
            <a:off x="609600" y="510659"/>
            <a:ext cx="2123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alibri" panose="020F0502020204030204" charset="0"/>
              </a:rPr>
              <a:t>③计算</a:t>
            </a:r>
            <a:r>
              <a:rPr lang="en-US" altLang="zh-CN">
                <a:latin typeface="Calibri" panose="020F0502020204030204" charset="0"/>
              </a:rPr>
              <a:t>y</a:t>
            </a:r>
            <a:r>
              <a:rPr lang="zh-CN" altLang="en-US">
                <a:latin typeface="Calibri" panose="020F0502020204030204" charset="0"/>
              </a:rPr>
              <a:t>轴旋转偏角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C6227-06F8-2464-0B58-8FEF963E8057}"/>
              </a:ext>
            </a:extLst>
          </p:cNvPr>
          <p:cNvSpPr txBox="1"/>
          <p:nvPr/>
        </p:nvSpPr>
        <p:spPr>
          <a:xfrm>
            <a:off x="621437" y="990600"/>
            <a:ext cx="110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假设车身坐标系相对地面水平，则只存在</a:t>
            </a:r>
            <a:r>
              <a:rPr lang="en-US" altLang="zh-CN"/>
              <a:t>y</a:t>
            </a:r>
            <a:r>
              <a:rPr lang="zh-CN" altLang="en-US"/>
              <a:t>轴的旋转角。如果存在其他轴偏角，可一一求解。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5C96DF-A9E6-1D76-F858-31747F6BB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28" y="3668432"/>
            <a:ext cx="4262359" cy="154305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5E411E3-4B1F-0BA0-F5C3-A824FEFCB7FF}"/>
              </a:ext>
            </a:extLst>
          </p:cNvPr>
          <p:cNvSpPr/>
          <p:nvPr/>
        </p:nvSpPr>
        <p:spPr>
          <a:xfrm rot="3098069">
            <a:off x="3588394" y="1531878"/>
            <a:ext cx="1384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>
            <a:extLst>
              <a:ext uri="{FF2B5EF4-FFF2-40B4-BE49-F238E27FC236}">
                <a16:creationId xmlns:a16="http://schemas.microsoft.com/office/drawing/2014/main" id="{6D9A7B2A-A85B-D32E-7D36-11567C5676C8}"/>
              </a:ext>
            </a:extLst>
          </p:cNvPr>
          <p:cNvSpPr/>
          <p:nvPr/>
        </p:nvSpPr>
        <p:spPr>
          <a:xfrm rot="16200000">
            <a:off x="1857512" y="2375010"/>
            <a:ext cx="1418456" cy="341532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BF69E07-C4F0-23CE-8226-2831FF6438FB}"/>
              </a:ext>
            </a:extLst>
          </p:cNvPr>
          <p:cNvCxnSpPr>
            <a:cxnSpLocks/>
          </p:cNvCxnSpPr>
          <p:nvPr/>
        </p:nvCxnSpPr>
        <p:spPr>
          <a:xfrm flipV="1">
            <a:off x="2648912" y="2094853"/>
            <a:ext cx="712349" cy="53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2587F34-8DA7-14F0-51D3-CDAF0DD4A81F}"/>
              </a:ext>
            </a:extLst>
          </p:cNvPr>
          <p:cNvCxnSpPr>
            <a:stCxn id="16" idx="2"/>
          </p:cNvCxnSpPr>
          <p:nvPr/>
        </p:nvCxnSpPr>
        <p:spPr>
          <a:xfrm flipH="1">
            <a:off x="3200400" y="2055625"/>
            <a:ext cx="203816" cy="15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75A55F-122F-DFCC-02E6-BA370AE735B7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3048000" y="1524000"/>
            <a:ext cx="356216" cy="53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E409595-39D3-9863-0F8D-CE3D79248251}"/>
              </a:ext>
            </a:extLst>
          </p:cNvPr>
          <p:cNvCxnSpPr>
            <a:cxnSpLocks/>
          </p:cNvCxnSpPr>
          <p:nvPr/>
        </p:nvCxnSpPr>
        <p:spPr>
          <a:xfrm>
            <a:off x="3404216" y="2078264"/>
            <a:ext cx="71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8E7D698-F1B4-1DD3-A554-36D2D0190089}"/>
              </a:ext>
            </a:extLst>
          </p:cNvPr>
          <p:cNvSpPr txBox="1"/>
          <p:nvPr/>
        </p:nvSpPr>
        <p:spPr>
          <a:xfrm>
            <a:off x="3141376" y="1349766"/>
            <a:ext cx="57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yc</a:t>
            </a:r>
            <a:endParaRPr lang="zh-CN" altLang="en-US"/>
          </a:p>
        </p:txBody>
      </p:sp>
      <p:sp>
        <p:nvSpPr>
          <p:cNvPr id="38" name="箭头: 右弧形 37">
            <a:extLst>
              <a:ext uri="{FF2B5EF4-FFF2-40B4-BE49-F238E27FC236}">
                <a16:creationId xmlns:a16="http://schemas.microsoft.com/office/drawing/2014/main" id="{9ECF2B3C-7AE5-1FFA-B58D-E5E6D488B62F}"/>
              </a:ext>
            </a:extLst>
          </p:cNvPr>
          <p:cNvSpPr/>
          <p:nvPr/>
        </p:nvSpPr>
        <p:spPr>
          <a:xfrm rot="5400000">
            <a:off x="4243535" y="2301804"/>
            <a:ext cx="388861" cy="3415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0F0F1CF-725F-805F-F944-03EBFBE2E71A}"/>
              </a:ext>
            </a:extLst>
          </p:cNvPr>
          <p:cNvSpPr/>
          <p:nvPr/>
        </p:nvSpPr>
        <p:spPr>
          <a:xfrm>
            <a:off x="4076698" y="3037784"/>
            <a:ext cx="76201" cy="13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0A224D1-0504-86A4-2780-623F0C5F9ED2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4096304" y="2516953"/>
            <a:ext cx="18495" cy="52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C8E1B0-2F1F-8FFD-8066-AA00D87DA535}"/>
              </a:ext>
            </a:extLst>
          </p:cNvPr>
          <p:cNvCxnSpPr>
            <a:stCxn id="39" idx="7"/>
          </p:cNvCxnSpPr>
          <p:nvPr/>
        </p:nvCxnSpPr>
        <p:spPr>
          <a:xfrm flipV="1">
            <a:off x="4141740" y="3037784"/>
            <a:ext cx="582660" cy="1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C9FAFDC-CE92-CCE4-1651-3CA7ED65A126}"/>
              </a:ext>
            </a:extLst>
          </p:cNvPr>
          <p:cNvCxnSpPr>
            <a:stCxn id="39" idx="0"/>
          </p:cNvCxnSpPr>
          <p:nvPr/>
        </p:nvCxnSpPr>
        <p:spPr>
          <a:xfrm flipH="1">
            <a:off x="3657600" y="3037784"/>
            <a:ext cx="457199" cy="38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111DE64-25CF-F5E8-199C-03D1A324E908}"/>
              </a:ext>
            </a:extLst>
          </p:cNvPr>
          <p:cNvSpPr txBox="1"/>
          <p:nvPr/>
        </p:nvSpPr>
        <p:spPr>
          <a:xfrm>
            <a:off x="3739631" y="2624210"/>
            <a:ext cx="57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yw</a:t>
            </a:r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D9AAF65-21EF-5C6D-06C5-D184D78C16C8}"/>
              </a:ext>
            </a:extLst>
          </p:cNvPr>
          <p:cNvCxnSpPr>
            <a:cxnSpLocks/>
          </p:cNvCxnSpPr>
          <p:nvPr/>
        </p:nvCxnSpPr>
        <p:spPr>
          <a:xfrm flipV="1">
            <a:off x="1168708" y="2993542"/>
            <a:ext cx="5536892" cy="14135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D776327-3DA9-1602-F37B-EFD00C000B15}"/>
              </a:ext>
            </a:extLst>
          </p:cNvPr>
          <p:cNvCxnSpPr/>
          <p:nvPr/>
        </p:nvCxnSpPr>
        <p:spPr>
          <a:xfrm flipV="1">
            <a:off x="1447800" y="1316345"/>
            <a:ext cx="2865164" cy="228473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DB84553-0189-7AA6-F412-C1D2374ACB5A}"/>
              </a:ext>
            </a:extLst>
          </p:cNvPr>
          <p:cNvCxnSpPr>
            <a:cxnSpLocks/>
          </p:cNvCxnSpPr>
          <p:nvPr/>
        </p:nvCxnSpPr>
        <p:spPr>
          <a:xfrm flipV="1">
            <a:off x="1168708" y="1592434"/>
            <a:ext cx="5460692" cy="10276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8F7AD29-E958-B503-6A22-C6B905EC49CE}"/>
              </a:ext>
            </a:extLst>
          </p:cNvPr>
          <p:cNvCxnSpPr/>
          <p:nvPr/>
        </p:nvCxnSpPr>
        <p:spPr>
          <a:xfrm>
            <a:off x="3657599" y="1643815"/>
            <a:ext cx="1676401" cy="411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2BE86DD-1357-2D9D-829C-2DBA9E0A41C3}"/>
                  </a:ext>
                </a:extLst>
              </p:cNvPr>
              <p:cNvSpPr txBox="1"/>
              <p:nvPr/>
            </p:nvSpPr>
            <p:spPr>
              <a:xfrm>
                <a:off x="5248922" y="188438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2BE86DD-1357-2D9D-829C-2DBA9E0A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922" y="1884381"/>
                <a:ext cx="83820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箭头: 右 57">
            <a:extLst>
              <a:ext uri="{FF2B5EF4-FFF2-40B4-BE49-F238E27FC236}">
                <a16:creationId xmlns:a16="http://schemas.microsoft.com/office/drawing/2014/main" id="{454053BD-DFC2-9346-0A9E-CAAD5B14CAC5}"/>
              </a:ext>
            </a:extLst>
          </p:cNvPr>
          <p:cNvSpPr/>
          <p:nvPr/>
        </p:nvSpPr>
        <p:spPr>
          <a:xfrm>
            <a:off x="5410200" y="4336129"/>
            <a:ext cx="1219200" cy="23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7BC51C9-0745-4080-16F3-02C91E51694C}"/>
                  </a:ext>
                </a:extLst>
              </p:cNvPr>
              <p:cNvSpPr txBox="1"/>
              <p:nvPr/>
            </p:nvSpPr>
            <p:spPr>
              <a:xfrm>
                <a:off x="7086600" y="4128942"/>
                <a:ext cx="2514600" cy="650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7BC51C9-0745-4080-16F3-02C91E51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128942"/>
                <a:ext cx="2514600" cy="650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64F85369-84A5-F04D-E162-4B6EA53FB811}"/>
              </a:ext>
            </a:extLst>
          </p:cNvPr>
          <p:cNvSpPr txBox="1"/>
          <p:nvPr/>
        </p:nvSpPr>
        <p:spPr>
          <a:xfrm>
            <a:off x="1168708" y="5334000"/>
            <a:ext cx="546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输入：不同角度相机坐标系下的两点坐标。</a:t>
            </a:r>
            <a:endParaRPr lang="en-US" altLang="zh-CN"/>
          </a:p>
          <a:p>
            <a:r>
              <a:rPr lang="zh-CN" altLang="en-US"/>
              <a:t>输出：旋转偏角。</a:t>
            </a:r>
          </a:p>
        </p:txBody>
      </p:sp>
    </p:spTree>
    <p:extLst>
      <p:ext uri="{BB962C8B-B14F-4D97-AF65-F5344CB8AC3E}">
        <p14:creationId xmlns:p14="http://schemas.microsoft.com/office/powerpoint/2010/main" val="51100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AyMDA5Mjc1ZTBhMGU2MmFmZTFmMjQwM2UzNGFjOD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225</Words>
  <Application>Microsoft Office PowerPoint</Application>
  <PresentationFormat>宽屏</PresentationFormat>
  <Paragraphs>44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Meiryo</vt:lpstr>
      <vt:lpstr>冬青黑体简体中文 W3</vt:lpstr>
      <vt:lpstr>宋体</vt:lpstr>
      <vt:lpstr>微软雅黑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整车标定技术方案</dc:title>
  <dc:creator>apple</dc:creator>
  <cp:lastModifiedBy>A14031</cp:lastModifiedBy>
  <cp:revision>758</cp:revision>
  <dcterms:created xsi:type="dcterms:W3CDTF">2021-01-13T01:50:00Z</dcterms:created>
  <dcterms:modified xsi:type="dcterms:W3CDTF">2022-08-12T05:38:50Z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2020-10-31T16:00:00Z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2021-01-21T16:00:00Z</vt:filetime>
  </property>
  <property fmtid="{D5CDD505-2E9C-101B-9397-08002B2CF9AE}" pid="5" name="KSOProductBuildVer">
    <vt:lpwstr>2052-11.1.0.12313</vt:lpwstr>
  </property>
  <property fmtid="{D5CDD505-2E9C-101B-9397-08002B2CF9AE}" pid="6" name="ICV">
    <vt:lpwstr>268436F3071C4795A122455ABBDA2F77</vt:lpwstr>
  </property>
</Properties>
</file>