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7"/>
  </p:notesMasterIdLst>
  <p:sldIdLst>
    <p:sldId id="304" r:id="rId4"/>
    <p:sldId id="429" r:id="rId5"/>
    <p:sldId id="382" r:id="rId6"/>
    <p:sldId id="419" r:id="rId7"/>
    <p:sldId id="420" r:id="rId8"/>
    <p:sldId id="421" r:id="rId9"/>
    <p:sldId id="422" r:id="rId10"/>
    <p:sldId id="424" r:id="rId11"/>
    <p:sldId id="423" r:id="rId12"/>
    <p:sldId id="427" r:id="rId13"/>
    <p:sldId id="428" r:id="rId14"/>
    <p:sldId id="430" r:id="rId15"/>
    <p:sldId id="305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11" b="3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4"/>
          <p:cNvSpPr/>
          <p:nvPr userDrawn="1"/>
        </p:nvSpPr>
        <p:spPr>
          <a:xfrm>
            <a:off x="0" y="0"/>
            <a:ext cx="8219440" cy="6858000"/>
          </a:xfrm>
          <a:custGeom>
            <a:avLst/>
            <a:gdLst>
              <a:gd name="connsiteX0" fmla="*/ 0 w 7051040"/>
              <a:gd name="connsiteY0" fmla="*/ 0 h 6858000"/>
              <a:gd name="connsiteX1" fmla="*/ 7051040 w 7051040"/>
              <a:gd name="connsiteY1" fmla="*/ 0 h 6858000"/>
              <a:gd name="connsiteX2" fmla="*/ 7051040 w 7051040"/>
              <a:gd name="connsiteY2" fmla="*/ 6858000 h 6858000"/>
              <a:gd name="connsiteX3" fmla="*/ 0 w 7051040"/>
              <a:gd name="connsiteY3" fmla="*/ 6858000 h 6858000"/>
              <a:gd name="connsiteX4" fmla="*/ 0 w 7051040"/>
              <a:gd name="connsiteY4" fmla="*/ 0 h 6858000"/>
              <a:gd name="connsiteX0-1" fmla="*/ 0 w 8219440"/>
              <a:gd name="connsiteY0-2" fmla="*/ 0 h 6858000"/>
              <a:gd name="connsiteX1-3" fmla="*/ 8219440 w 8219440"/>
              <a:gd name="connsiteY1-4" fmla="*/ 0 h 6858000"/>
              <a:gd name="connsiteX2-5" fmla="*/ 7051040 w 8219440"/>
              <a:gd name="connsiteY2-6" fmla="*/ 6858000 h 6858000"/>
              <a:gd name="connsiteX3-7" fmla="*/ 0 w 8219440"/>
              <a:gd name="connsiteY3-8" fmla="*/ 6858000 h 6858000"/>
              <a:gd name="connsiteX4-9" fmla="*/ 0 w 821944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219440" h="6858000">
                <a:moveTo>
                  <a:pt x="0" y="0"/>
                </a:moveTo>
                <a:lnTo>
                  <a:pt x="8219440" y="0"/>
                </a:lnTo>
                <a:lnTo>
                  <a:pt x="70510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7002780" y="0"/>
            <a:ext cx="1295400" cy="6858000"/>
          </a:xfrm>
          <a:prstGeom prst="parallelogram">
            <a:avLst>
              <a:gd name="adj" fmla="val 83330"/>
            </a:avLst>
          </a:prstGeom>
          <a:solidFill>
            <a:srgbClr val="E7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/>
        </p:nvSpPr>
        <p:spPr>
          <a:xfrm>
            <a:off x="175260" y="468630"/>
            <a:ext cx="5920740" cy="5920740"/>
          </a:xfrm>
          <a:prstGeom prst="ellipse">
            <a:avLst/>
          </a:prstGeom>
          <a:gradFill>
            <a:gsLst>
              <a:gs pos="0">
                <a:schemeClr val="bg1">
                  <a:lumMod val="0"/>
                  <a:lumOff val="100000"/>
                </a:schemeClr>
              </a:gs>
              <a:gs pos="90000">
                <a:srgbClr val="F6F6F6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766060"/>
            <a:ext cx="457200" cy="1800076"/>
          </a:xfrm>
          <a:prstGeom prst="rect">
            <a:avLst/>
          </a:prstGeom>
          <a:solidFill>
            <a:srgbClr val="E7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2108180" y="2766060"/>
            <a:ext cx="83820" cy="18000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463228" y="2720340"/>
            <a:ext cx="728771" cy="1234440"/>
          </a:xfrm>
          <a:prstGeom prst="rect">
            <a:avLst/>
          </a:prstGeom>
          <a:solidFill>
            <a:srgbClr val="E70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燕尾形 7"/>
          <p:cNvSpPr/>
          <p:nvPr userDrawn="1"/>
        </p:nvSpPr>
        <p:spPr>
          <a:xfrm>
            <a:off x="11727359" y="3154680"/>
            <a:ext cx="239711" cy="359694"/>
          </a:xfrm>
          <a:prstGeom prst="notchedRightArrow">
            <a:avLst>
              <a:gd name="adj1" fmla="val 59533"/>
              <a:gd name="adj2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6"/>
          <p:cNvSpPr txBox="1"/>
          <p:nvPr userDrawn="1"/>
        </p:nvSpPr>
        <p:spPr>
          <a:xfrm>
            <a:off x="5722620" y="6383178"/>
            <a:ext cx="7467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1D2D746-8F67-4D81-BA59-87EA21029DCF}" type="slidenum">
              <a:rPr lang="zh-CN" altLang="en-US" sz="1400" smtClean="0"/>
            </a:fld>
            <a:endParaRPr lang="zh-CN" altLang="en-US" sz="1400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5006340" y="6546770"/>
            <a:ext cx="504000" cy="0"/>
          </a:xfrm>
          <a:prstGeom prst="line">
            <a:avLst/>
          </a:prstGeom>
          <a:ln w="15875">
            <a:solidFill>
              <a:srgbClr val="E7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>
            <a:off x="6539692" y="6546770"/>
            <a:ext cx="504000" cy="0"/>
          </a:xfrm>
          <a:prstGeom prst="line">
            <a:avLst/>
          </a:prstGeom>
          <a:ln w="15875">
            <a:solidFill>
              <a:srgbClr val="E70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65761" y="6427320"/>
            <a:ext cx="3435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CHUNJIAN CO.,LTD ALL RIGHTS RESERVED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0" y="289560"/>
            <a:ext cx="377881" cy="640080"/>
            <a:chOff x="0" y="289560"/>
            <a:chExt cx="728771" cy="1234440"/>
          </a:xfrm>
        </p:grpSpPr>
        <p:sp>
          <p:nvSpPr>
            <p:cNvPr id="13" name="矩形 12"/>
            <p:cNvSpPr/>
            <p:nvPr/>
          </p:nvSpPr>
          <p:spPr>
            <a:xfrm>
              <a:off x="0" y="289560"/>
              <a:ext cx="728771" cy="1234440"/>
            </a:xfrm>
            <a:prstGeom prst="rect">
              <a:avLst/>
            </a:prstGeom>
            <a:solidFill>
              <a:srgbClr val="E7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箭头: 燕尾形 13"/>
            <p:cNvSpPr/>
            <p:nvPr/>
          </p:nvSpPr>
          <p:spPr>
            <a:xfrm>
              <a:off x="264131" y="723900"/>
              <a:ext cx="239711" cy="359694"/>
            </a:xfrm>
            <a:prstGeom prst="notchedRightArrow">
              <a:avLst>
                <a:gd name="adj1" fmla="val 59533"/>
                <a:gd name="adj2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402B-3E72-4EEE-A7DB-885C7FDE1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D746-8F67-4D81-BA59-87EA21029D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1EA4-69C3-4140-94A1-101B526A7B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5837-F2AD-46A1-B730-4B3C5EE7F2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2965" y="2887980"/>
            <a:ext cx="295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rPr>
              <a:t>LSTM</a:t>
            </a:r>
            <a:r>
              <a:rPr lang="zh-CN" altLang="en-US" sz="2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rPr>
              <a:t>手势</a:t>
            </a:r>
            <a:r>
              <a:rPr lang="zh-CN" altLang="en-US" sz="2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ea"/>
              </a:rPr>
              <a:t>识别</a:t>
            </a:r>
            <a:endParaRPr lang="zh-CN" altLang="en-US" sz="2400" b="1" spc="-15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79848" y="6357699"/>
            <a:ext cx="291020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CHUNJIAN CO.,LTD ALL RIGHTS RESERVED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5948" y="345695"/>
            <a:ext cx="427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/>
                <a:sym typeface="+mn-lt"/>
              </a:rPr>
              <a:t>宁波春建电子科技有限公司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Arial" panose="020B0604020202020204"/>
                <a:sym typeface="+mn-lt"/>
              </a:rPr>
              <a:t>Ningbo Chunjian Electronic Technology Co.,Ltd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Arial" panose="020B0604020202020204"/>
              <a:sym typeface="+mn-lt"/>
            </a:endParaRPr>
          </a:p>
        </p:txBody>
      </p:sp>
      <p:pic>
        <p:nvPicPr>
          <p:cNvPr id="2" name="图片 1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7170" y="928370"/>
            <a:ext cx="1289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 b="1">
                <a:latin typeface="Calibri" panose="020F0502020204030204" charset="0"/>
                <a:sym typeface="+mn-ea"/>
              </a:rPr>
              <a:t>③训练</a:t>
            </a:r>
            <a:endParaRPr lang="zh-CN" altLang="en-US" sz="2000" b="1">
              <a:latin typeface="Calibri" panose="020F0502020204030204" charset="0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506855" y="995680"/>
            <a:ext cx="8956675" cy="1995170"/>
            <a:chOff x="1236" y="1462"/>
            <a:chExt cx="14105" cy="3142"/>
          </a:xfrm>
        </p:grpSpPr>
        <p:sp>
          <p:nvSpPr>
            <p:cNvPr id="23" name="矩形 22"/>
            <p:cNvSpPr/>
            <p:nvPr/>
          </p:nvSpPr>
          <p:spPr>
            <a:xfrm>
              <a:off x="7260" y="1462"/>
              <a:ext cx="3727" cy="3142"/>
            </a:xfrm>
            <a:prstGeom prst="rect">
              <a:avLst/>
            </a:prstGeom>
            <a:ln w="19050">
              <a:prstDash val="dash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36" y="2550"/>
              <a:ext cx="4168" cy="123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输入</a:t>
              </a:r>
              <a:endParaRPr lang="zh-CN" altLang="en-US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（</a:t>
              </a:r>
              <a:r>
                <a:rPr lang="en-US" altLang="zh-CN" sz="1600">
                  <a:solidFill>
                    <a:schemeClr val="tx1"/>
                  </a:solidFill>
                </a:rPr>
                <a:t>samples,timestep,features</a:t>
              </a:r>
              <a:r>
                <a:rPr lang="zh-CN" altLang="en-US" sz="1600">
                  <a:solidFill>
                    <a:schemeClr val="tx1"/>
                  </a:solidFill>
                </a:rPr>
                <a:t>）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620" y="2904"/>
              <a:ext cx="1558" cy="5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20" y="2373"/>
              <a:ext cx="139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?x30x63</a:t>
              </a:r>
              <a:endParaRPr lang="en-US" altLang="zh-CN" sz="16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98" y="1712"/>
              <a:ext cx="2973" cy="1192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/>
                <a:t>LSTM/</a:t>
              </a:r>
              <a:r>
                <a:rPr lang="zh-CN" altLang="en-US" sz="1400"/>
                <a:t>堆叠</a:t>
              </a:r>
              <a:r>
                <a:rPr lang="en-US" altLang="zh-CN" sz="1400"/>
                <a:t>LSTM</a:t>
              </a:r>
              <a:endParaRPr lang="en-US" altLang="zh-CN" sz="1400"/>
            </a:p>
            <a:p>
              <a:pPr algn="ctr"/>
              <a:r>
                <a:rPr lang="en-US" altLang="zh-CN" sz="1400"/>
                <a:t>(hidden=64)</a:t>
              </a:r>
              <a:endParaRPr lang="en-US" altLang="zh-CN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745" y="3208"/>
              <a:ext cx="2879" cy="1192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BIT-LSTM</a:t>
              </a:r>
              <a:endParaRPr lang="en-US" altLang="zh-CN"/>
            </a:p>
            <a:p>
              <a:pPr algn="ctr"/>
              <a:r>
                <a:rPr lang="en-US" altLang="zh-CN"/>
                <a:t>(hidden=64)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545" y="2550"/>
              <a:ext cx="2796" cy="117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600"/>
                <a:t>输出（</a:t>
              </a:r>
              <a:r>
                <a:rPr lang="en-US" altLang="zh-CN" sz="1600"/>
                <a:t>samples,class</a:t>
              </a:r>
              <a:r>
                <a:rPr lang="zh-CN" altLang="en-US" sz="1600"/>
                <a:t>）</a:t>
              </a:r>
              <a:endParaRPr lang="zh-CN" altLang="en-US" sz="1600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10987" y="2905"/>
              <a:ext cx="1558" cy="5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069" y="2374"/>
              <a:ext cx="139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?x12</a:t>
              </a:r>
              <a:endParaRPr lang="en-US" altLang="zh-CN" sz="160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84200" y="287909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46325" y="6005830"/>
            <a:ext cx="131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tensorflow(4</a:t>
            </a:r>
            <a:r>
              <a:rPr lang="zh-CN" altLang="en-US"/>
              <a:t>类别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511540" y="5935980"/>
            <a:ext cx="1226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pytorch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类别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3348355"/>
            <a:ext cx="5144135" cy="25558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610" y="3348355"/>
            <a:ext cx="6041390" cy="2360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85" y="3716655"/>
            <a:ext cx="6126480" cy="228790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" y="3629660"/>
            <a:ext cx="4719955" cy="241300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346325" y="6120130"/>
            <a:ext cx="131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tensorflow(11</a:t>
            </a:r>
            <a:r>
              <a:rPr lang="zh-CN" altLang="en-US"/>
              <a:t>类别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511540" y="6164580"/>
            <a:ext cx="1226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pytorch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类别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30" y="934085"/>
            <a:ext cx="4458970" cy="2296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385" y="934085"/>
            <a:ext cx="5811520" cy="2230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0635" y="3164205"/>
            <a:ext cx="1313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tensorflow(8</a:t>
            </a:r>
            <a:r>
              <a:rPr lang="zh-CN" altLang="en-US"/>
              <a:t>类别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50250" y="3164205"/>
            <a:ext cx="1226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pytorch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类别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815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34560" y="262890"/>
            <a:ext cx="24066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/>
              <a:t>未来工作设想</a:t>
            </a:r>
            <a:endParaRPr lang="zh-CN" alt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725805" y="1561465"/>
            <a:ext cx="905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①数据采集方式存在疑问，数据集数据太理想，实时测试效果</a:t>
            </a:r>
            <a:r>
              <a:rPr lang="zh-CN" altLang="en-US">
                <a:latin typeface="Calibri" panose="020F0502020204030204" charset="0"/>
              </a:rPr>
              <a:t>不理想。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9105" y="1000125"/>
            <a:ext cx="1198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Calibri" panose="020F0502020204030204" charset="0"/>
                <a:sym typeface="+mn-ea"/>
              </a:rPr>
              <a:t>存在问题</a:t>
            </a:r>
            <a:endParaRPr lang="zh-CN" altLang="en-US" sz="2000" b="1">
              <a:latin typeface="Calibri" panose="020F05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500" y="2148205"/>
            <a:ext cx="2328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问题解决方案</a:t>
            </a:r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496570" y="2490470"/>
            <a:ext cx="1148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charset="0"/>
              </a:rPr>
              <a:t>考虑到人类活动在现实中是如何进行的，我们了解到每一个活动都是几个基本的连续运动的组合。通常情况下，一个人的活动可以在练习中持续几秒钟，在一秒钟内，一些基本的动作就可以参与其中。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790" y="3133725"/>
            <a:ext cx="7792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1.数据集采集方式:指定某个手势动作在规定时间内做固定的次数手势。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59105" y="3417570"/>
            <a:ext cx="2396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2.数据集制作方式：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6570" y="3757930"/>
            <a:ext cx="11463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利用固定宽度</a:t>
            </a:r>
            <a:r>
              <a:rPr lang="zh-CN" altLang="en-US" b="1"/>
              <a:t>滑动窗口</a:t>
            </a:r>
            <a:r>
              <a:rPr lang="zh-CN" altLang="en-US"/>
              <a:t>在该视频内进行分割，设置滑动窗口步长s，s越小数据集数量越多。（借鉴UCI-HAR数据集原理）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5" y="4091305"/>
            <a:ext cx="4912995" cy="27666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06490" y="4091305"/>
            <a:ext cx="57531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endParaRPr lang="zh-CN" altLang="en-US"/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①滑动窗口设置：窗口较大，训练变慢识别复杂活动；窗口较小，加快检测速度。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②滑动窗口步长设置：分为重叠（重叠率常规50%）与非重叠窗口滑动方法。两种方法各有利弊，重叠会增加训练数据，但可能或过拟合。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③数据筛查:移除过多手势的窗口；手势异常检测删除；代表性不足的窗口进行过采样。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④对比使用添加null类和不添加null类的训练效果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39" y="2997507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E7002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THANKS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E7002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039" y="2658953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宁波春建电子科技有限公司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503392" y="365760"/>
            <a:ext cx="322847" cy="175260"/>
            <a:chOff x="6324600" y="861060"/>
            <a:chExt cx="533400" cy="2895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324600" y="861060"/>
              <a:ext cx="533400" cy="0"/>
            </a:xfrm>
            <a:prstGeom prst="line">
              <a:avLst/>
            </a:prstGeom>
            <a:ln w="28575">
              <a:solidFill>
                <a:srgbClr val="E70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324600" y="1005840"/>
              <a:ext cx="533400" cy="0"/>
            </a:xfrm>
            <a:prstGeom prst="line">
              <a:avLst/>
            </a:prstGeom>
            <a:ln w="28575">
              <a:solidFill>
                <a:srgbClr val="E70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324600" y="1150620"/>
              <a:ext cx="533400" cy="0"/>
            </a:xfrm>
            <a:prstGeom prst="line">
              <a:avLst/>
            </a:prstGeom>
            <a:ln w="28575">
              <a:solidFill>
                <a:srgbClr val="E70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39" y="1477261"/>
            <a:ext cx="5095946" cy="424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51705" y="2439035"/>
            <a:ext cx="30772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当前工作总结</a:t>
            </a:r>
            <a:endParaRPr lang="zh-CN" altLang="en-US" sz="2800" b="1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未来工作设想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9895" y="1048385"/>
            <a:ext cx="2262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训练流程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429895" y="4079240"/>
            <a:ext cx="2262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验证流程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705485" y="1873885"/>
            <a:ext cx="975995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Calibri" panose="020F0502020204030204" charset="0"/>
              </a:rPr>
              <a:t>①</a:t>
            </a:r>
            <a:r>
              <a:rPr lang="zh-CN" altLang="en-US">
                <a:solidFill>
                  <a:schemeClr val="tx1"/>
                </a:solidFill>
              </a:rPr>
              <a:t>数据集</a:t>
            </a:r>
            <a:r>
              <a:rPr lang="zh-CN" altLang="en-US">
                <a:solidFill>
                  <a:schemeClr val="tx1"/>
                </a:solidFill>
              </a:rPr>
              <a:t>采集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1480" y="1873885"/>
            <a:ext cx="150495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(1)3D</a:t>
            </a:r>
            <a:r>
              <a:rPr lang="zh-CN" altLang="en-US" sz="1400"/>
              <a:t>归一化坐标</a:t>
            </a:r>
            <a:endParaRPr lang="zh-CN" altLang="en-US" sz="1400"/>
          </a:p>
          <a:p>
            <a:pPr algn="ctr"/>
            <a:r>
              <a:rPr lang="en-US" altLang="zh-CN" sz="1400"/>
              <a:t>(2)3D</a:t>
            </a:r>
            <a:r>
              <a:rPr lang="zh-CN" altLang="en-US" sz="1400"/>
              <a:t>运动特征</a:t>
            </a:r>
            <a:r>
              <a:rPr lang="zh-CN" altLang="en-US" sz="1400">
                <a:sym typeface="+mn-ea"/>
              </a:rPr>
              <a:t>归一化</a:t>
            </a:r>
            <a:endParaRPr lang="zh-CN" altLang="en-US" sz="1400">
              <a:sym typeface="+mn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186430" y="2496820"/>
            <a:ext cx="1025525" cy="35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11955" y="1825625"/>
            <a:ext cx="1054735" cy="164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Calibri" panose="020F0502020204030204" charset="0"/>
              </a:rPr>
              <a:t>②数据集</a:t>
            </a:r>
            <a:r>
              <a:rPr lang="zh-CN" altLang="en-US">
                <a:latin typeface="Calibri" panose="020F0502020204030204" charset="0"/>
              </a:rPr>
              <a:t>预处理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690" y="1825625"/>
            <a:ext cx="1771015" cy="164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 altLang="zh-CN" sz="1400">
                <a:latin typeface="Calibri" panose="020F0502020204030204" charset="0"/>
              </a:rPr>
              <a:t>(1)</a:t>
            </a:r>
            <a:r>
              <a:rPr lang="zh-CN" altLang="en-US" sz="1400">
                <a:latin typeface="Calibri" panose="020F0502020204030204" charset="0"/>
              </a:rPr>
              <a:t>划分</a:t>
            </a:r>
            <a:r>
              <a:rPr lang="en-US" altLang="zh-CN" sz="1400">
                <a:latin typeface="Calibri" panose="020F0502020204030204" charset="0"/>
              </a:rPr>
              <a:t>7:3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en-US" altLang="zh-CN" sz="1400">
                <a:latin typeface="Calibri" panose="020F0502020204030204" charset="0"/>
              </a:rPr>
              <a:t>(2)</a:t>
            </a:r>
            <a:r>
              <a:rPr lang="zh-CN" altLang="en-US" sz="1400">
                <a:latin typeface="Calibri" panose="020F0502020204030204" charset="0"/>
              </a:rPr>
              <a:t>标签编码</a:t>
            </a:r>
            <a:r>
              <a:rPr lang="en-US" altLang="zh-CN" sz="1400">
                <a:latin typeface="Calibri" panose="020F0502020204030204" charset="0"/>
              </a:rPr>
              <a:t>: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zh-CN" altLang="en-US" sz="1400">
                <a:latin typeface="Calibri" panose="020F0502020204030204" charset="0"/>
              </a:rPr>
              <a:t>独热编码</a:t>
            </a:r>
            <a:r>
              <a:rPr lang="en-US" altLang="zh-CN" sz="1400">
                <a:latin typeface="Calibri" panose="020F0502020204030204" charset="0"/>
              </a:rPr>
              <a:t>-tensorflow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zh-CN" altLang="en-US" sz="1400">
                <a:latin typeface="Calibri" panose="020F0502020204030204" charset="0"/>
              </a:rPr>
              <a:t>普通编码</a:t>
            </a:r>
            <a:r>
              <a:rPr lang="en-US" altLang="zh-CN" sz="1400">
                <a:latin typeface="Calibri" panose="020F0502020204030204" charset="0"/>
              </a:rPr>
              <a:t>-pytorch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en-US" altLang="zh-CN" sz="1400">
                <a:latin typeface="Calibri" panose="020F0502020204030204" charset="0"/>
              </a:rPr>
              <a:t>(3)</a:t>
            </a:r>
            <a:r>
              <a:rPr lang="zh-CN" altLang="en-US" sz="1400">
                <a:latin typeface="Calibri" panose="020F0502020204030204" charset="0"/>
              </a:rPr>
              <a:t>时间序列长度</a:t>
            </a:r>
            <a:r>
              <a:rPr lang="en-US" altLang="zh-CN" sz="1400">
                <a:latin typeface="Calibri" panose="020F0502020204030204" charset="0"/>
              </a:rPr>
              <a:t>30</a:t>
            </a:r>
            <a:endParaRPr lang="en-US" altLang="zh-CN" sz="1400">
              <a:latin typeface="Calibri" panose="020F0502020204030204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037705" y="2496820"/>
            <a:ext cx="1025525" cy="35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92440" y="1825625"/>
            <a:ext cx="939165" cy="164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Calibri" panose="020F0502020204030204" charset="0"/>
              </a:rPr>
              <a:t>③</a:t>
            </a:r>
            <a:r>
              <a:rPr lang="zh-CN" altLang="en-US">
                <a:latin typeface="Calibri" panose="020F0502020204030204" charset="0"/>
              </a:rPr>
              <a:t>训练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31605" y="1825625"/>
            <a:ext cx="1840230" cy="1648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 altLang="zh-CN" sz="1400">
                <a:latin typeface="Calibri" panose="020F0502020204030204" charset="0"/>
              </a:rPr>
              <a:t>(1)LSTM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en-US" altLang="zh-CN" sz="1400">
                <a:latin typeface="Calibri" panose="020F0502020204030204" charset="0"/>
              </a:rPr>
              <a:t>(2)BIT-LSTM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en-US" altLang="zh-CN" sz="1400">
                <a:latin typeface="Calibri" panose="020F0502020204030204" charset="0"/>
              </a:rPr>
              <a:t>(3)</a:t>
            </a:r>
            <a:r>
              <a:rPr lang="zh-CN" altLang="en-US" sz="1400">
                <a:latin typeface="Calibri" panose="020F0502020204030204" charset="0"/>
              </a:rPr>
              <a:t>双层</a:t>
            </a:r>
            <a:r>
              <a:rPr lang="en-US" altLang="zh-CN" sz="1400">
                <a:latin typeface="Calibri" panose="020F0502020204030204" charset="0"/>
              </a:rPr>
              <a:t>LSTM</a:t>
            </a:r>
            <a:endParaRPr lang="en-US" altLang="zh-CN" sz="1400">
              <a:latin typeface="Calibri" panose="020F0502020204030204" charset="0"/>
            </a:endParaRPr>
          </a:p>
          <a:p>
            <a:pPr algn="just"/>
            <a:r>
              <a:rPr lang="en-US" altLang="zh-CN" sz="1400">
                <a:latin typeface="Calibri" panose="020F0502020204030204" charset="0"/>
              </a:rPr>
              <a:t>(4)LSTM+</a:t>
            </a:r>
            <a:r>
              <a:rPr lang="zh-CN" altLang="en-US" sz="1400">
                <a:latin typeface="Calibri" panose="020F0502020204030204" charset="0"/>
              </a:rPr>
              <a:t>注意力机制</a:t>
            </a:r>
            <a:endParaRPr lang="zh-CN" altLang="en-US" sz="1400">
              <a:latin typeface="Calibri" panose="020F05020202040302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0410" y="4997450"/>
            <a:ext cx="1101725" cy="91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3112135" y="4350385"/>
            <a:ext cx="1313180" cy="2204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25315" y="3916680"/>
            <a:ext cx="1101725" cy="91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采集验证集验证</a:t>
            </a:r>
            <a:endParaRPr lang="zh-CN" altLang="en-US" sz="1400"/>
          </a:p>
        </p:txBody>
      </p:sp>
      <p:sp>
        <p:nvSpPr>
          <p:cNvPr id="24" name="矩形 23"/>
          <p:cNvSpPr/>
          <p:nvPr/>
        </p:nvSpPr>
        <p:spPr>
          <a:xfrm>
            <a:off x="4425315" y="5908040"/>
            <a:ext cx="1101725" cy="91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tof</a:t>
            </a:r>
            <a:r>
              <a:rPr lang="zh-CN" altLang="en-US" sz="1400"/>
              <a:t>相机实时验证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829935" y="4079240"/>
            <a:ext cx="2262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/>
              <a:t>c++</a:t>
            </a:r>
            <a:r>
              <a:rPr lang="zh-CN" altLang="en-US" sz="2400" b="1"/>
              <a:t>模型</a:t>
            </a:r>
            <a:r>
              <a:rPr lang="zh-CN" altLang="en-US" sz="2400" b="1"/>
              <a:t>部署</a:t>
            </a:r>
            <a:endParaRPr lang="zh-CN" altLang="en-US" sz="2400" b="1"/>
          </a:p>
        </p:txBody>
      </p:sp>
      <p:sp>
        <p:nvSpPr>
          <p:cNvPr id="5" name="矩形 4"/>
          <p:cNvSpPr/>
          <p:nvPr/>
        </p:nvSpPr>
        <p:spPr>
          <a:xfrm>
            <a:off x="6546850" y="4997450"/>
            <a:ext cx="1101725" cy="91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7718425" y="4460240"/>
            <a:ext cx="1313180" cy="1985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31605" y="3974465"/>
            <a:ext cx="1331595" cy="91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h5</a:t>
            </a:r>
            <a:r>
              <a:rPr lang="zh-CN" altLang="en-US" sz="1400"/>
              <a:t>模型转</a:t>
            </a:r>
            <a:r>
              <a:rPr lang="en-US" altLang="zh-CN" sz="1400"/>
              <a:t>tflite</a:t>
            </a:r>
            <a:r>
              <a:rPr lang="zh-CN" altLang="en-US" sz="1400"/>
              <a:t>部署</a:t>
            </a:r>
            <a:r>
              <a:rPr lang="en-US" altLang="zh-CN" sz="1400"/>
              <a:t>(tensorflow)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9031605" y="5778500"/>
            <a:ext cx="1331595" cy="910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pkl,pt,pth</a:t>
            </a:r>
            <a:r>
              <a:rPr lang="zh-CN" altLang="en-US" sz="1400"/>
              <a:t>模型转</a:t>
            </a:r>
            <a:r>
              <a:rPr lang="en-US" altLang="zh-CN" sz="1400"/>
              <a:t>onnx</a:t>
            </a:r>
            <a:r>
              <a:rPr lang="zh-CN" altLang="en-US" sz="1400"/>
              <a:t>部署</a:t>
            </a:r>
            <a:r>
              <a:rPr lang="en-US" altLang="zh-CN" sz="1400"/>
              <a:t>(pytorch)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5089525" y="185420"/>
            <a:ext cx="2316480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ym typeface="+mn-ea"/>
              </a:rPr>
              <a:t>当前工作总结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130" y="108839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latin typeface="Calibri" panose="020F0502020204030204" charset="0"/>
                <a:sym typeface="+mn-ea"/>
              </a:rPr>
              <a:t>①</a:t>
            </a:r>
            <a:r>
              <a:rPr lang="zh-CN" altLang="en-US" sz="2400" b="1">
                <a:sym typeface="+mn-ea"/>
              </a:rPr>
              <a:t>数据集采集</a:t>
            </a:r>
            <a:endParaRPr lang="zh-CN" altLang="en-US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835" y="1657985"/>
            <a:ext cx="373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1.tof</a:t>
            </a:r>
            <a:r>
              <a:rPr lang="zh-CN" altLang="en-US"/>
              <a:t>图像采集软件</a:t>
            </a:r>
            <a:r>
              <a:rPr lang="en-US" altLang="zh-CN"/>
              <a:t>-GrapImgTof.exe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027555"/>
            <a:ext cx="79057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" y="2027555"/>
            <a:ext cx="4396105" cy="35229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882640" y="3150870"/>
            <a:ext cx="1179195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1903730"/>
            <a:ext cx="4838700" cy="1038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835" y="3027680"/>
            <a:ext cx="4860925" cy="1352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68080" y="4465955"/>
            <a:ext cx="1256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保存</a:t>
            </a:r>
            <a:r>
              <a:rPr lang="zh-CN" altLang="en-US"/>
              <a:t>格式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0210" y="5741035"/>
            <a:ext cx="1151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手势类别：左挥、右挥、上挥、下挥、前推、手顺逆旋转、手指顺逆旋转、拳变掌、掌变拳、其他（</a:t>
            </a:r>
            <a:r>
              <a:rPr lang="zh-CN" altLang="en-US"/>
              <a:t>负样本）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0555" y="1130935"/>
            <a:ext cx="435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特征提取软件</a:t>
            </a:r>
            <a:r>
              <a:rPr lang="en-US" altLang="zh-CN"/>
              <a:t>-GetHandFeature.exe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6440" y="1499235"/>
            <a:ext cx="4338955" cy="3535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95" y="1499235"/>
            <a:ext cx="723900" cy="8667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6170295" y="2556510"/>
            <a:ext cx="1179195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8535" y="1426845"/>
            <a:ext cx="4752975" cy="466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3460" y="1893570"/>
            <a:ext cx="4618990" cy="1057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3460" y="3215640"/>
            <a:ext cx="4718050" cy="1819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555" y="5655310"/>
            <a:ext cx="725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特征提取：</a:t>
            </a:r>
            <a:r>
              <a:rPr lang="en-US" altLang="zh-CN"/>
              <a:t>2d</a:t>
            </a:r>
            <a:r>
              <a:rPr lang="zh-CN" altLang="en-US"/>
              <a:t>坐标、</a:t>
            </a:r>
            <a:r>
              <a:rPr lang="en-US" altLang="zh-CN"/>
              <a:t>3d</a:t>
            </a:r>
            <a:r>
              <a:rPr lang="zh-CN" altLang="en-US"/>
              <a:t>坐标、</a:t>
            </a:r>
            <a:r>
              <a:rPr lang="en-US" altLang="zh-CN"/>
              <a:t>3d</a:t>
            </a:r>
            <a:r>
              <a:rPr lang="zh-CN" altLang="en-US"/>
              <a:t>归一化坐标、</a:t>
            </a:r>
            <a:r>
              <a:rPr lang="en-US" altLang="zh-CN"/>
              <a:t>3d</a:t>
            </a:r>
            <a:r>
              <a:rPr lang="zh-CN" altLang="en-US"/>
              <a:t>运动归一化</a:t>
            </a:r>
            <a:r>
              <a:rPr lang="zh-CN" altLang="en-US"/>
              <a:t>特征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8915" y="1239520"/>
            <a:ext cx="48882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运动归一化特征：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每个</a:t>
            </a:r>
            <a:r>
              <a:rPr lang="en-US" altLang="zh-CN"/>
              <a:t>sample</a:t>
            </a:r>
            <a:r>
              <a:rPr lang="zh-CN" altLang="en-US"/>
              <a:t>由序列长度</a:t>
            </a:r>
            <a:r>
              <a:rPr lang="en-US" altLang="zh-CN"/>
              <a:t>30</a:t>
            </a:r>
            <a:r>
              <a:rPr lang="zh-CN" altLang="en-US"/>
              <a:t>的数据</a:t>
            </a:r>
            <a:r>
              <a:rPr lang="zh-CN" altLang="en-US"/>
              <a:t>组成。</a:t>
            </a:r>
            <a:endParaRPr lang="zh-CN" altLang="en-US"/>
          </a:p>
          <a:p>
            <a:pPr algn="l"/>
            <a:r>
              <a:rPr lang="zh-CN" altLang="en-US"/>
              <a:t>每一帧数据中由</a:t>
            </a:r>
            <a:r>
              <a:rPr lang="en-US" altLang="zh-CN"/>
              <a:t>21X7</a:t>
            </a:r>
            <a:r>
              <a:rPr lang="zh-CN" altLang="en-US"/>
              <a:t>维度数据组成</a:t>
            </a:r>
            <a:r>
              <a:rPr lang="en-US" altLang="zh-CN"/>
              <a:t>,21</a:t>
            </a:r>
            <a:r>
              <a:rPr lang="zh-CN" altLang="en-US"/>
              <a:t>表示手部</a:t>
            </a:r>
            <a:endParaRPr lang="zh-CN" altLang="en-US"/>
          </a:p>
          <a:p>
            <a:pPr algn="l"/>
            <a:r>
              <a:rPr lang="zh-CN" altLang="en-US"/>
              <a:t>的</a:t>
            </a:r>
            <a:r>
              <a:rPr lang="en-US" altLang="zh-CN"/>
              <a:t>21</a:t>
            </a:r>
            <a:r>
              <a:rPr lang="zh-CN" altLang="en-US"/>
              <a:t>个关键点，</a:t>
            </a:r>
            <a:r>
              <a:rPr lang="en-US" altLang="zh-CN"/>
              <a:t>7</a:t>
            </a:r>
            <a:r>
              <a:rPr lang="zh-CN" altLang="en-US"/>
              <a:t>表示每个关键点的运动</a:t>
            </a:r>
            <a:r>
              <a:rPr lang="zh-CN" altLang="en-US"/>
              <a:t>特征，</a:t>
            </a:r>
            <a:endParaRPr lang="zh-CN" altLang="en-US"/>
          </a:p>
          <a:p>
            <a:pPr algn="l"/>
            <a:r>
              <a:rPr lang="zh-CN" altLang="en-US"/>
              <a:t>分别为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x,</a:t>
            </a:r>
            <a:endParaRPr lang="en-US" altLang="zh-CN"/>
          </a:p>
          <a:p>
            <a:pPr algn="l"/>
            <a:r>
              <a:rPr lang="en-US" altLang="zh-CN"/>
              <a:t>y,</a:t>
            </a:r>
            <a:endParaRPr lang="en-US" altLang="zh-CN"/>
          </a:p>
          <a:p>
            <a:pPr algn="l"/>
            <a:r>
              <a:rPr lang="en-US" altLang="zh-CN"/>
              <a:t>z,</a:t>
            </a:r>
            <a:endParaRPr lang="en-US" altLang="zh-CN"/>
          </a:p>
          <a:p>
            <a:pPr algn="l"/>
            <a:r>
              <a:rPr lang="zh-CN" altLang="en-US"/>
              <a:t>连续两帧</a:t>
            </a:r>
            <a:r>
              <a:rPr lang="en-US" altLang="zh-CN"/>
              <a:t>x</a:t>
            </a:r>
            <a:r>
              <a:rPr lang="zh-CN" altLang="en-US"/>
              <a:t>的运动向量，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连续两帧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的运动向量，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连续两帧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的运动向量，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连续两帧点运动的欧式</a:t>
            </a:r>
            <a:r>
              <a:rPr lang="zh-CN" altLang="en-US">
                <a:sym typeface="+mn-ea"/>
              </a:rPr>
              <a:t>距离。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35" y="1205230"/>
            <a:ext cx="3685540" cy="4658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75" y="1239520"/>
            <a:ext cx="2695575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9130" y="996950"/>
            <a:ext cx="465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特征增强软件</a:t>
            </a:r>
            <a:r>
              <a:rPr lang="en-US" altLang="zh-CN"/>
              <a:t>-AataAugment.exe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365250"/>
            <a:ext cx="3971925" cy="358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130" y="5108575"/>
            <a:ext cx="511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增强方法</a:t>
            </a:r>
            <a:endParaRPr lang="zh-CN" altLang="en-US" sz="1600"/>
          </a:p>
          <a:p>
            <a:r>
              <a:rPr lang="en-US" altLang="zh-CN" sz="1600"/>
              <a:t>(1)</a:t>
            </a:r>
            <a:r>
              <a:rPr lang="zh-CN" altLang="en-US" sz="1600"/>
              <a:t>随机取零</a:t>
            </a:r>
            <a:r>
              <a:rPr lang="en-US" altLang="zh-CN" sz="1600"/>
              <a:t>:</a:t>
            </a:r>
            <a:r>
              <a:rPr lang="zh-CN" altLang="en-US" sz="1600"/>
              <a:t>将样本内的随机帧的数据赋值为</a:t>
            </a:r>
            <a:r>
              <a:rPr lang="en-US" altLang="zh-CN" sz="1600"/>
              <a:t>0</a:t>
            </a:r>
            <a:r>
              <a:rPr lang="zh-CN" altLang="en-US" sz="1600"/>
              <a:t>，随机个数界面可设</a:t>
            </a:r>
            <a:endParaRPr lang="zh-CN" altLang="en-US" sz="1600"/>
          </a:p>
          <a:p>
            <a:r>
              <a:rPr lang="en-US" altLang="zh-CN" sz="1600"/>
              <a:t>(2)</a:t>
            </a:r>
            <a:r>
              <a:rPr lang="zh-CN" altLang="en-US" sz="1600"/>
              <a:t>随机邻替换：将样本内随机连续的帧数进行数据交换，界面可设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5536565" y="996950"/>
            <a:ext cx="386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数据集检查软件</a:t>
            </a:r>
            <a:r>
              <a:rPr lang="en-US" altLang="zh-CN"/>
              <a:t>-checkimg.exe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65" y="1365250"/>
            <a:ext cx="4406265" cy="3581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830" y="1365250"/>
            <a:ext cx="638175" cy="838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56655" y="5242560"/>
            <a:ext cx="4562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检查采集的样本是否检测到关键点，阈值</a:t>
            </a:r>
            <a:r>
              <a:rPr lang="en-US" altLang="zh-CN"/>
              <a:t>50%</a:t>
            </a:r>
            <a:r>
              <a:rPr lang="zh-CN" altLang="en-US"/>
              <a:t>，当一个样本有</a:t>
            </a:r>
            <a:r>
              <a:rPr lang="en-US" altLang="zh-CN"/>
              <a:t>50%</a:t>
            </a:r>
            <a:r>
              <a:rPr lang="zh-CN" altLang="en-US"/>
              <a:t>帧的图像没有检测到关键点，该样本不符</a:t>
            </a:r>
            <a:r>
              <a:rPr lang="zh-CN" altLang="en-US"/>
              <a:t>丢弃。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9445" y="1073785"/>
            <a:ext cx="4831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数据集类别占比</a:t>
            </a:r>
            <a:r>
              <a:rPr lang="en-US" altLang="zh-CN" b="1"/>
              <a:t>-1_dataVerfy.py</a:t>
            </a:r>
            <a:endParaRPr lang="en-US" altLang="zh-CN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723390"/>
            <a:ext cx="11540490" cy="41789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1551305"/>
            <a:ext cx="205740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7655" y="-833120"/>
            <a:ext cx="3813810" cy="2860675"/>
          </a:xfrm>
          <a:prstGeom prst="rect">
            <a:avLst/>
          </a:prstGeom>
        </p:spPr>
      </p:pic>
      <p:pic>
        <p:nvPicPr>
          <p:cNvPr id="13" name="图片 12" descr="春建汽车 主LOGO 2000x1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7180" y="-823595"/>
            <a:ext cx="3813810" cy="2860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9445" y="1073785"/>
            <a:ext cx="338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验证软件</a:t>
            </a:r>
            <a:r>
              <a:rPr lang="en-US" altLang="zh-CN" b="1"/>
              <a:t>-LSTM_Verify.exe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40080" y="5866130"/>
            <a:ext cx="4351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</a:t>
            </a:r>
            <a:r>
              <a:rPr lang="en-US" altLang="zh-CN"/>
              <a:t>tflite</a:t>
            </a:r>
            <a:r>
              <a:rPr lang="zh-CN" altLang="en-US"/>
              <a:t>模型，利用</a:t>
            </a:r>
            <a:r>
              <a:rPr lang="en-US" altLang="zh-CN"/>
              <a:t>tof</a:t>
            </a:r>
            <a:r>
              <a:rPr lang="zh-CN" altLang="en-US"/>
              <a:t>相机实时</a:t>
            </a:r>
            <a:r>
              <a:rPr lang="zh-CN" altLang="en-US"/>
              <a:t>验证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1442085"/>
            <a:ext cx="8248650" cy="42576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934585" y="2741295"/>
            <a:ext cx="2110740" cy="869315"/>
            <a:chOff x="15212" y="1419"/>
            <a:chExt cx="3324" cy="1369"/>
          </a:xfrm>
        </p:grpSpPr>
        <p:sp>
          <p:nvSpPr>
            <p:cNvPr id="8" name="文本框 7"/>
            <p:cNvSpPr txBox="1"/>
            <p:nvPr/>
          </p:nvSpPr>
          <p:spPr>
            <a:xfrm>
              <a:off x="15212" y="1566"/>
              <a:ext cx="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8174" y="1419"/>
              <a:ext cx="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212" y="2208"/>
              <a:ext cx="5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76" y="2208"/>
              <a:ext cx="4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4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505,&quot;width&quot;:6006}"/>
</p:tagLst>
</file>

<file path=ppt/tags/tag2.xml><?xml version="1.0" encoding="utf-8"?>
<p:tagLst xmlns:p="http://schemas.openxmlformats.org/presentationml/2006/main">
  <p:tag name="KSO_WM_UNIT_PLACING_PICTURE_USER_VIEWPORT" val="{&quot;height&quot;:4505,&quot;width&quot;:6006}"/>
</p:tagLst>
</file>

<file path=ppt/tags/tag3.xml><?xml version="1.0" encoding="utf-8"?>
<p:tagLst xmlns:p="http://schemas.openxmlformats.org/presentationml/2006/main">
  <p:tag name="KSO_WM_UNIT_PLACING_PICTURE_USER_VIEWPORT" val="{&quot;height&quot;:10095,&quot;width&quot;:12390}"/>
</p:tagLst>
</file>

<file path=ppt/tags/tag4.xml><?xml version="1.0" encoding="utf-8"?>
<p:tagLst xmlns:p="http://schemas.openxmlformats.org/presentationml/2006/main">
  <p:tag name="COMMONDATA" val="eyJoZGlkIjoiMDAyMDA5Mjc1ZTBhMGU2MmFmZTFmMjQwM2UzNGFjODkifQ=="/>
  <p:tag name="KSO_WPP_MARK_KEY" val="e864d6c3-f990-4ce2-8f94-0eb15538028a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qsori5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宽屏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等线</vt:lpstr>
      <vt:lpstr>等线 Light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宽心</dc:creator>
  <cp:lastModifiedBy>森。</cp:lastModifiedBy>
  <cp:revision>237</cp:revision>
  <dcterms:created xsi:type="dcterms:W3CDTF">2022-08-01T08:45:00Z</dcterms:created>
  <dcterms:modified xsi:type="dcterms:W3CDTF">2022-10-14T02:27:07Z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A3C3D4CB821446DDA73BF7E241BC08A3</vt:lpwstr>
  </property>
  <property fmtid="{D5CDD505-2E9C-101B-9397-08002B2CF9AE}" pid="3" name="KSOProductBuildVer">
    <vt:lpwstr>2052-11.1.0.12358</vt:lpwstr>
  </property>
</Properties>
</file>