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4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4.xml"/><Relationship Id="rId1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49825" y="44450"/>
            <a:ext cx="26403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行为识别项目流程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00" y="549910"/>
            <a:ext cx="11988800" cy="458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总体流程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1.</a:t>
            </a:r>
            <a:r>
              <a:rPr lang="zh-CN" altLang="en-US" sz="2400">
                <a:solidFill>
                  <a:schemeClr val="accent5"/>
                </a:solidFill>
              </a:rPr>
              <a:t>数据采集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2.</a:t>
            </a:r>
            <a:r>
              <a:rPr lang="zh-CN" altLang="en-US" sz="2400">
                <a:solidFill>
                  <a:schemeClr val="accent5"/>
                </a:solidFill>
              </a:rPr>
              <a:t>数据管理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3.</a:t>
            </a:r>
            <a:r>
              <a:rPr lang="zh-CN" altLang="en-US" sz="2400">
                <a:solidFill>
                  <a:schemeClr val="accent5"/>
                </a:solidFill>
              </a:rPr>
              <a:t>数据处理：时间序列原始数据生成、数据清洗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4.</a:t>
            </a:r>
            <a:r>
              <a:rPr lang="zh-CN" altLang="en-US" sz="2400">
                <a:solidFill>
                  <a:schemeClr val="accent5"/>
                </a:solidFill>
              </a:rPr>
              <a:t>特征数据集生成：图像数据集、关键点数据集、关键点融合特征数据集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5.</a:t>
            </a:r>
            <a:r>
              <a:rPr lang="zh-CN" altLang="en-US" sz="2400">
                <a:solidFill>
                  <a:schemeClr val="accent5"/>
                </a:solidFill>
              </a:rPr>
              <a:t>训练框架：时间序列特征生成、时间序列特征分类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</a:rPr>
              <a:t>6.</a:t>
            </a:r>
            <a:r>
              <a:rPr lang="zh-CN" altLang="en-US" sz="2400">
                <a:solidFill>
                  <a:schemeClr val="accent5"/>
                </a:solidFill>
              </a:rPr>
              <a:t>评价指标：测试方法、结果对比</a:t>
            </a:r>
            <a:endParaRPr lang="zh-CN" altLang="en-US" sz="2400">
              <a:solidFill>
                <a:schemeClr val="accent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4"/>
                </a:solidFill>
              </a:rPr>
              <a:t>7.</a:t>
            </a:r>
            <a:r>
              <a:rPr lang="zh-CN" altLang="en-US" sz="2400">
                <a:solidFill>
                  <a:schemeClr val="accent4"/>
                </a:solidFill>
              </a:rPr>
              <a:t>模型部署：不同模型转换（</a:t>
            </a:r>
            <a:r>
              <a:rPr lang="en-US" altLang="zh-CN" sz="2400">
                <a:solidFill>
                  <a:schemeClr val="accent4"/>
                </a:solidFill>
              </a:rPr>
              <a:t>pt</a:t>
            </a:r>
            <a:r>
              <a:rPr lang="zh-CN" altLang="en-US" sz="2400">
                <a:solidFill>
                  <a:schemeClr val="accent4"/>
                </a:solidFill>
              </a:rPr>
              <a:t>、</a:t>
            </a:r>
            <a:r>
              <a:rPr lang="en-US" altLang="zh-CN" sz="2400">
                <a:solidFill>
                  <a:schemeClr val="accent4"/>
                </a:solidFill>
              </a:rPr>
              <a:t>h5-&gt;onnx</a:t>
            </a:r>
            <a:r>
              <a:rPr lang="zh-CN" altLang="en-US" sz="2400">
                <a:solidFill>
                  <a:schemeClr val="accent4"/>
                </a:solidFill>
              </a:rPr>
              <a:t>、</a:t>
            </a:r>
            <a:r>
              <a:rPr lang="en-US" altLang="zh-CN" sz="2400">
                <a:solidFill>
                  <a:schemeClr val="accent4"/>
                </a:solidFill>
              </a:rPr>
              <a:t>tflite</a:t>
            </a:r>
            <a:r>
              <a:rPr lang="zh-CN" altLang="en-US" sz="2400">
                <a:solidFill>
                  <a:schemeClr val="accent4"/>
                </a:solidFill>
              </a:rPr>
              <a:t>）、模型检测方案</a:t>
            </a:r>
            <a:endParaRPr lang="zh-CN" altLang="en-US" sz="2400">
              <a:solidFill>
                <a:schemeClr val="accent4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8.</a:t>
            </a:r>
            <a:r>
              <a:rPr lang="zh-CN" altLang="en-US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例</a:t>
            </a:r>
            <a:r>
              <a:rPr lang="en-US" altLang="zh-CN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1</a:t>
            </a:r>
            <a:r>
              <a:rPr lang="zh-CN" altLang="en-US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：基于</a:t>
            </a:r>
            <a:r>
              <a:rPr lang="en-US" altLang="zh-CN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tof</a:t>
            </a:r>
            <a:r>
              <a:rPr lang="zh-CN" altLang="en-US" sz="2400">
                <a:solidFill>
                  <a:srgbClr val="FF0000"/>
                </a:solidFill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相机的手势识别项目过程。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图像卷积特征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en-US" altLang="zh-CN" sz="2400">
                <a:solidFill>
                  <a:srgbClr val="FF0000"/>
                </a:solidFill>
              </a:rPr>
              <a:t>(Tensorflow)</a:t>
            </a:r>
            <a:endParaRPr lang="en-US" altLang="zh-CN" sz="24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8.</a:t>
            </a:r>
            <a:r>
              <a:rPr lang="zh-CN" altLang="en-US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例</a:t>
            </a:r>
            <a:r>
              <a:rPr lang="en-US" altLang="zh-CN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2</a:t>
            </a:r>
            <a:r>
              <a:rPr lang="zh-CN" altLang="en-US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：基于</a:t>
            </a:r>
            <a:r>
              <a:rPr lang="en-US" altLang="zh-CN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tof</a:t>
            </a:r>
            <a:r>
              <a:rPr lang="zh-CN" altLang="en-US" sz="2400">
                <a:solidFill>
                  <a:srgbClr val="FF0000"/>
                </a:solidFill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70AD47"/>
                      <wpsdc:folHlinkClr xmlns:wpsdc="http://www.wps.cn/officeDocument/2017/drawingmlCustomData" val="FF0000"/>
                      <wpsdc:hlinkUnderline xmlns:wpsdc="http://www.wps.cn/officeDocument/2017/drawingmlCustomData" val="1"/>
                    </a:ext>
                  </a:extLst>
                </a:hlinkClick>
              </a:rPr>
              <a:t>相机的手势识别项目过程。</a:t>
            </a:r>
            <a:r>
              <a:rPr lang="zh-CN" altLang="en-US" sz="2400">
                <a:solidFill>
                  <a:srgbClr val="FF0000"/>
                </a:solidFill>
              </a:rPr>
              <a:t>（关键点特征）（</a:t>
            </a:r>
            <a:r>
              <a:rPr lang="en-US" altLang="zh-CN" sz="2400">
                <a:solidFill>
                  <a:srgbClr val="FF0000"/>
                </a:solidFill>
              </a:rPr>
              <a:t>Pytorch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150" y="0"/>
            <a:ext cx="95504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8.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：基于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tof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相机的手势识别项目过程（图像卷积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特征）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98195"/>
            <a:ext cx="11826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step1:</a:t>
            </a:r>
            <a:r>
              <a:rPr lang="zh-CN" altLang="en-US">
                <a:solidFill>
                  <a:schemeClr val="accent6"/>
                </a:solidFill>
              </a:rPr>
              <a:t>采集数据（滑动窗口方式）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规定每个手势在</a:t>
            </a:r>
            <a:r>
              <a:rPr lang="en-US" altLang="zh-CN"/>
              <a:t>2</a:t>
            </a:r>
            <a:r>
              <a:rPr lang="zh-CN" altLang="en-US"/>
              <a:t>分钟内重复做，保存为多个</a:t>
            </a:r>
            <a:r>
              <a:rPr lang="en-US" altLang="zh-CN"/>
              <a:t>2</a:t>
            </a:r>
            <a:r>
              <a:rPr lang="zh-CN" altLang="en-US"/>
              <a:t>分钟的长</a:t>
            </a:r>
            <a:r>
              <a:rPr lang="zh-CN" altLang="en-US"/>
              <a:t>视频。</a:t>
            </a:r>
            <a:endParaRPr lang="zh-CN" altLang="en-US"/>
          </a:p>
          <a:p>
            <a:r>
              <a:rPr lang="en-US" altLang="zh-CN">
                <a:solidFill>
                  <a:schemeClr val="accent6"/>
                </a:solidFill>
              </a:rPr>
              <a:t>step2:</a:t>
            </a:r>
            <a:r>
              <a:rPr lang="zh-CN" altLang="en-US">
                <a:solidFill>
                  <a:schemeClr val="accent6"/>
                </a:solidFill>
              </a:rPr>
              <a:t>数据处理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规定滑动窗口宽度为</a:t>
            </a:r>
            <a:r>
              <a:rPr lang="en-US" altLang="zh-CN"/>
              <a:t>18</a:t>
            </a:r>
            <a:r>
              <a:rPr lang="zh-CN" altLang="en-US"/>
              <a:t>帧，步长为</a:t>
            </a:r>
            <a:r>
              <a:rPr lang="en-US" altLang="zh-CN"/>
              <a:t>6,</a:t>
            </a:r>
            <a:r>
              <a:rPr lang="zh-CN" altLang="en-US"/>
              <a:t>滑动生成手势图像训练集和标签</a:t>
            </a:r>
            <a:r>
              <a:rPr lang="zh-CN" altLang="en-US"/>
              <a:t>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清洗训练集内没有完整手势动作的</a:t>
            </a:r>
            <a:r>
              <a:rPr lang="zh-CN" altLang="en-US"/>
              <a:t>样本。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最后训练集</a:t>
            </a:r>
            <a:r>
              <a:rPr lang="zh-CN" altLang="en-US"/>
              <a:t>如下：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左挥：</a:t>
            </a:r>
            <a:r>
              <a:rPr lang="en-US" altLang="zh-CN"/>
              <a:t>200</a:t>
            </a:r>
            <a:r>
              <a:rPr lang="zh-CN" altLang="en-US"/>
              <a:t>个；右挥：</a:t>
            </a:r>
            <a:r>
              <a:rPr lang="en-US" altLang="zh-CN"/>
              <a:t>200</a:t>
            </a:r>
            <a:r>
              <a:rPr lang="zh-CN" altLang="en-US"/>
              <a:t>个；上挥：</a:t>
            </a:r>
            <a:r>
              <a:rPr lang="en-US" altLang="zh-CN"/>
              <a:t>200</a:t>
            </a:r>
            <a:r>
              <a:rPr lang="zh-CN" altLang="en-US"/>
              <a:t>个；下挥：</a:t>
            </a:r>
            <a:r>
              <a:rPr lang="en-US" altLang="zh-CN"/>
              <a:t>200</a:t>
            </a:r>
            <a:r>
              <a:rPr lang="zh-CN" altLang="en-US"/>
              <a:t>个；负样本：</a:t>
            </a:r>
            <a:r>
              <a:rPr lang="en-US" altLang="zh-CN"/>
              <a:t>200</a:t>
            </a:r>
            <a:r>
              <a:rPr lang="zh-CN" altLang="en-US"/>
              <a:t>个（可有</a:t>
            </a:r>
            <a:r>
              <a:rPr lang="zh-CN" altLang="en-US"/>
              <a:t>可无）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保存形式为：训练集和标签集分开保存，其中每个标签以</a:t>
            </a:r>
            <a:r>
              <a:rPr lang="en-US" altLang="zh-CN"/>
              <a:t>txt</a:t>
            </a:r>
            <a:r>
              <a:rPr lang="zh-CN" altLang="en-US"/>
              <a:t>形式保存，</a:t>
            </a:r>
            <a:r>
              <a:rPr lang="en-US" altLang="zh-CN"/>
              <a:t>txt</a:t>
            </a:r>
            <a:r>
              <a:rPr lang="zh-CN" altLang="en-US"/>
              <a:t>内容为</a:t>
            </a:r>
            <a:r>
              <a:rPr lang="en-US" altLang="zh-CN"/>
              <a:t>”</a:t>
            </a:r>
            <a:r>
              <a:rPr lang="zh-CN" altLang="en-US"/>
              <a:t>手势名</a:t>
            </a:r>
            <a:r>
              <a:rPr lang="en-US" altLang="zh-CN"/>
              <a:t>”</a:t>
            </a:r>
            <a:r>
              <a:rPr lang="zh-CN" altLang="en-US"/>
              <a:t>；</a:t>
            </a:r>
            <a:r>
              <a:rPr lang="zh-CN" altLang="en-US"/>
              <a:t>如下图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134860" y="3359785"/>
            <a:ext cx="4375150" cy="2189480"/>
            <a:chOff x="4690" y="4776"/>
            <a:chExt cx="6890" cy="34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90" y="4776"/>
              <a:ext cx="6890" cy="344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01" y="7023"/>
              <a:ext cx="45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accent6"/>
                  </a:solidFill>
                </a:rPr>
                <a:t>单个样本形式：</a:t>
              </a:r>
              <a:r>
                <a:rPr lang="en-US" altLang="zh-CN">
                  <a:solidFill>
                    <a:schemeClr val="accent6"/>
                  </a:solidFill>
                </a:rPr>
                <a:t>18</a:t>
              </a:r>
              <a:r>
                <a:rPr lang="zh-CN" altLang="en-US">
                  <a:solidFill>
                    <a:schemeClr val="accent6"/>
                  </a:solidFill>
                </a:rPr>
                <a:t>帧图像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3296285"/>
            <a:ext cx="1691005" cy="660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5" y="3296285"/>
            <a:ext cx="3426460" cy="2317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14245" y="565975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img</a:t>
            </a:r>
            <a:r>
              <a:rPr lang="zh-CN" altLang="en-US"/>
              <a:t>文件夹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80" y="3336290"/>
            <a:ext cx="3058160" cy="22371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61255" y="565975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r>
              <a:rPr lang="zh-CN" altLang="en-US"/>
              <a:t>文件夹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390" y="5276850"/>
            <a:ext cx="3905250" cy="1581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67725" y="6355080"/>
            <a:ext cx="287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单个样本标签：手势</a:t>
            </a:r>
            <a:r>
              <a:rPr lang="zh-CN" altLang="en-US">
                <a:solidFill>
                  <a:schemeClr val="accent6"/>
                </a:solidFill>
              </a:rPr>
              <a:t>名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295" y="0"/>
            <a:ext cx="105594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step3: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训练集（图像样本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+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标签）提取代码方式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读取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方式：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图像样本：直接读取保存指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数组里</a:t>
            </a:r>
            <a:r>
              <a:rPr lang="zh-CN" altLang="en-US">
                <a:sym typeface="+mn-ea"/>
              </a:rPr>
              <a:t>（每张图像要归一化）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标签样本：先直接保存至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数组里，然后用</a:t>
            </a:r>
            <a:r>
              <a:rPr lang="en-US" altLang="zh-CN">
                <a:sym typeface="+mn-ea"/>
              </a:rPr>
              <a:t>sklearn</a:t>
            </a:r>
            <a:r>
              <a:rPr lang="zh-CN" altLang="en-US">
                <a:sym typeface="+mn-ea"/>
              </a:rPr>
              <a:t>转成普通编码，最后转换成独热编码。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输出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shape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图像样本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:(samples,timesteps,img_w,img_h,img_c)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样本标签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:(samples,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手势类别数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如图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个手势的输出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结果。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0" y="1169035"/>
            <a:ext cx="4540250" cy="20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295" y="28327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step4: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网络搭建（用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Tensorflow keras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3303905"/>
            <a:ext cx="8867140" cy="3554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30055" y="3432175"/>
            <a:ext cx="27000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200000"/>
              </a:lnSpc>
            </a:pPr>
            <a:r>
              <a:rPr lang="zh-CN" altLang="en-US"/>
              <a:t>网络创新：</a:t>
            </a:r>
            <a:endParaRPr lang="zh-CN" altLang="en-US"/>
          </a:p>
          <a:p>
            <a:pPr marL="285750" indent="-285750" algn="just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</a:t>
            </a:r>
            <a:r>
              <a:rPr lang="en-US" altLang="zh-CN" sz="1600"/>
              <a:t>Resnet50+LSTM</a:t>
            </a:r>
            <a:endParaRPr lang="en-US" altLang="zh-CN" sz="1600"/>
          </a:p>
          <a:p>
            <a:pPr marL="285750" indent="-285750" algn="just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(Resnet50</a:t>
            </a:r>
            <a:r>
              <a:rPr lang="zh-CN" altLang="en-US" sz="1600"/>
              <a:t>训练</a:t>
            </a:r>
            <a:r>
              <a:rPr lang="en-US" altLang="zh-CN" sz="1600"/>
              <a:t>batchsize</a:t>
            </a:r>
            <a:r>
              <a:rPr lang="zh-CN" altLang="en-US" sz="1600"/>
              <a:t>和时间序列长度有限制，得自己调</a:t>
            </a:r>
            <a:r>
              <a:rPr lang="en-US" altLang="zh-CN" sz="1600"/>
              <a:t>)</a:t>
            </a:r>
            <a:endParaRPr lang="zh-CN" altLang="en-US" sz="1600"/>
          </a:p>
          <a:p>
            <a:pPr marL="285750" indent="-285750" algn="just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2DCNN</a:t>
            </a:r>
            <a:r>
              <a:rPr lang="en-US" altLang="zh-CN" sz="1600">
                <a:sym typeface="+mn-ea"/>
              </a:rPr>
              <a:t>+LSTM</a:t>
            </a:r>
            <a:endParaRPr lang="en-US" altLang="zh-CN" sz="16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335" y="50171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1335" y="55873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1335" y="57931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9860" y="146685"/>
            <a:ext cx="1002538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step5: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网络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训练（用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Tensorflow keras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按需增长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读取训练集并划分（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创建模型对象并训练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*4.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调参形式：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batchsize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dropout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、学习率、损失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常见问题和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解决。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train loss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下降，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val loss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上升：过拟合；策略：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dropout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，丰富数据集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ym typeface="+mn-ea"/>
              </a:rPr>
              <a:t>train loss</a:t>
            </a:r>
            <a:r>
              <a:rPr lang="zh-CN" altLang="en-US">
                <a:sym typeface="+mn-ea"/>
              </a:rPr>
              <a:t>震荡；策略：学习率</a:t>
            </a:r>
            <a:r>
              <a:rPr lang="zh-CN" altLang="en-US">
                <a:sym typeface="+mn-ea"/>
              </a:rPr>
              <a:t>调小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train loss</a:t>
            </a:r>
            <a:r>
              <a:rPr lang="zh-CN" altLang="en-US">
                <a:sym typeface="+mn-ea"/>
              </a:rPr>
              <a:t>不下降；策略：学习率</a:t>
            </a:r>
            <a:r>
              <a:rPr lang="zh-CN" altLang="en-US">
                <a:sym typeface="+mn-ea"/>
              </a:rPr>
              <a:t>调大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train loss</a:t>
            </a:r>
            <a:r>
              <a:rPr lang="zh-CN" altLang="en-US">
                <a:sym typeface="+mn-ea"/>
              </a:rPr>
              <a:t>大于</a:t>
            </a:r>
            <a:r>
              <a:rPr lang="en-US" altLang="zh-CN">
                <a:sym typeface="+mn-ea"/>
              </a:rPr>
              <a:t>val loss</a:t>
            </a:r>
            <a:r>
              <a:rPr lang="zh-CN" altLang="en-US">
                <a:sym typeface="+mn-ea"/>
              </a:rPr>
              <a:t>；数据集</a:t>
            </a:r>
            <a:r>
              <a:rPr lang="zh-CN" altLang="en-US">
                <a:sym typeface="+mn-ea"/>
              </a:rPr>
              <a:t>有问题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2512060"/>
            <a:ext cx="8089900" cy="1035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1351915"/>
            <a:ext cx="6940550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4562475"/>
            <a:ext cx="3129915" cy="1741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1195" y="4065270"/>
            <a:ext cx="143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学习率退火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15" y="6432550"/>
            <a:ext cx="1075055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2090" y="165100"/>
            <a:ext cx="670369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step6: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模型测试（用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Tensorflow keras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model=load_model("./model/_220927_lstm-model.h5")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pre_y=model.predict(testData)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pre_label=np.argmax(pre_y, axis=-1)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step7: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模型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h5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转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tflite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Tensorflow keras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step8:tflite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推理（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python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1.数据转为float32，tensorflow需要float32输入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2.加载模型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3.模型输入和输出细节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4.模型预测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643380"/>
            <a:ext cx="5518150" cy="240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3933190"/>
            <a:ext cx="4899660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150" y="0"/>
            <a:ext cx="95504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8.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：基于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tof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相机的手势识别项目过程（关键点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特征）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125" y="798195"/>
            <a:ext cx="11826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step1:</a:t>
            </a:r>
            <a:r>
              <a:rPr lang="zh-CN" altLang="en-US">
                <a:solidFill>
                  <a:schemeClr val="accent6"/>
                </a:solidFill>
              </a:rPr>
              <a:t>采集数据（滑动窗口方式）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规定每个手势在</a:t>
            </a:r>
            <a:r>
              <a:rPr lang="en-US" altLang="zh-CN"/>
              <a:t>2</a:t>
            </a:r>
            <a:r>
              <a:rPr lang="zh-CN" altLang="en-US"/>
              <a:t>分钟内重复做，保存为多个</a:t>
            </a:r>
            <a:r>
              <a:rPr lang="en-US" altLang="zh-CN"/>
              <a:t>2</a:t>
            </a:r>
            <a:r>
              <a:rPr lang="zh-CN" altLang="en-US"/>
              <a:t>分钟的长</a:t>
            </a:r>
            <a:r>
              <a:rPr lang="zh-CN" altLang="en-US"/>
              <a:t>视频。</a:t>
            </a:r>
            <a:endParaRPr lang="zh-CN" altLang="en-US"/>
          </a:p>
          <a:p>
            <a:r>
              <a:rPr lang="en-US" altLang="zh-CN">
                <a:solidFill>
                  <a:schemeClr val="accent6"/>
                </a:solidFill>
              </a:rPr>
              <a:t>step2:</a:t>
            </a:r>
            <a:r>
              <a:rPr lang="zh-CN" altLang="en-US">
                <a:solidFill>
                  <a:schemeClr val="accent6"/>
                </a:solidFill>
              </a:rPr>
              <a:t>数据处理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规定滑动窗口宽度为</a:t>
            </a:r>
            <a:r>
              <a:rPr lang="en-US" altLang="zh-CN"/>
              <a:t>18</a:t>
            </a:r>
            <a:r>
              <a:rPr lang="zh-CN" altLang="en-US"/>
              <a:t>帧，步长为</a:t>
            </a:r>
            <a:r>
              <a:rPr lang="en-US" altLang="zh-CN"/>
              <a:t>6,</a:t>
            </a:r>
            <a:r>
              <a:rPr lang="zh-CN" altLang="en-US"/>
              <a:t>滑动生成手势图像训练集和标签</a:t>
            </a:r>
            <a:r>
              <a:rPr lang="zh-CN" altLang="en-US"/>
              <a:t>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清洗训练集内没有完整手势动作的</a:t>
            </a:r>
            <a:r>
              <a:rPr lang="zh-CN" altLang="en-US"/>
              <a:t>样本。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最后训练集</a:t>
            </a:r>
            <a:r>
              <a:rPr lang="zh-CN" altLang="en-US"/>
              <a:t>如下：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左挥：</a:t>
            </a:r>
            <a:r>
              <a:rPr lang="en-US" altLang="zh-CN"/>
              <a:t>200</a:t>
            </a:r>
            <a:r>
              <a:rPr lang="zh-CN" altLang="en-US"/>
              <a:t>个；右挥：</a:t>
            </a:r>
            <a:r>
              <a:rPr lang="en-US" altLang="zh-CN"/>
              <a:t>200</a:t>
            </a:r>
            <a:r>
              <a:rPr lang="zh-CN" altLang="en-US"/>
              <a:t>个；上挥：</a:t>
            </a:r>
            <a:r>
              <a:rPr lang="en-US" altLang="zh-CN"/>
              <a:t>200</a:t>
            </a:r>
            <a:r>
              <a:rPr lang="zh-CN" altLang="en-US"/>
              <a:t>个；下挥：</a:t>
            </a:r>
            <a:r>
              <a:rPr lang="en-US" altLang="zh-CN"/>
              <a:t>200</a:t>
            </a:r>
            <a:r>
              <a:rPr lang="zh-CN" altLang="en-US"/>
              <a:t>个；负样本：</a:t>
            </a:r>
            <a:r>
              <a:rPr lang="en-US" altLang="zh-CN"/>
              <a:t>200</a:t>
            </a:r>
            <a:r>
              <a:rPr lang="zh-CN" altLang="en-US"/>
              <a:t>个（可有</a:t>
            </a:r>
            <a:r>
              <a:rPr lang="zh-CN" altLang="en-US"/>
              <a:t>可无）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保存形式为：训练集和标签集分开保存，其中每个标签以</a:t>
            </a:r>
            <a:r>
              <a:rPr lang="en-US" altLang="zh-CN"/>
              <a:t>txt</a:t>
            </a:r>
            <a:r>
              <a:rPr lang="zh-CN" altLang="en-US"/>
              <a:t>形式保存，</a:t>
            </a:r>
            <a:r>
              <a:rPr lang="en-US" altLang="zh-CN"/>
              <a:t>txt</a:t>
            </a:r>
            <a:r>
              <a:rPr lang="zh-CN" altLang="en-US"/>
              <a:t>内容为</a:t>
            </a:r>
            <a:r>
              <a:rPr lang="en-US" altLang="zh-CN"/>
              <a:t>”</a:t>
            </a:r>
            <a:r>
              <a:rPr lang="zh-CN" altLang="en-US"/>
              <a:t>手势名</a:t>
            </a:r>
            <a:r>
              <a:rPr lang="en-US" altLang="zh-CN"/>
              <a:t>”</a:t>
            </a:r>
            <a:r>
              <a:rPr lang="zh-CN" altLang="en-US"/>
              <a:t>；</a:t>
            </a:r>
            <a:r>
              <a:rPr lang="zh-CN" altLang="en-US"/>
              <a:t>如下图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3296285"/>
            <a:ext cx="3426460" cy="2317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14245" y="5659755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points</a:t>
            </a:r>
            <a:r>
              <a:rPr lang="zh-CN" altLang="en-US"/>
              <a:t>文件夹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80" y="3336290"/>
            <a:ext cx="3058160" cy="22371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61255" y="565975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r>
              <a:rPr lang="zh-CN" altLang="en-US"/>
              <a:t>文件夹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90" y="5276850"/>
            <a:ext cx="3905250" cy="1581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67725" y="6355080"/>
            <a:ext cx="287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单个样本标签：手势</a:t>
            </a:r>
            <a:r>
              <a:rPr lang="zh-CN" altLang="en-US">
                <a:solidFill>
                  <a:schemeClr val="accent6"/>
                </a:solidFill>
              </a:rPr>
              <a:t>名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90" y="3296285"/>
            <a:ext cx="3926205" cy="1952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7240" y="4396105"/>
            <a:ext cx="287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单个关键点样本：</a:t>
            </a:r>
            <a:r>
              <a:rPr lang="en-US" altLang="zh-CN">
                <a:solidFill>
                  <a:schemeClr val="accent6"/>
                </a:solidFill>
              </a:rPr>
              <a:t>18</a:t>
            </a:r>
            <a:r>
              <a:rPr lang="zh-CN" altLang="en-US">
                <a:solidFill>
                  <a:schemeClr val="accent6"/>
                </a:solidFill>
              </a:rPr>
              <a:t>帧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3296285"/>
            <a:ext cx="1143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295" y="0"/>
            <a:ext cx="105594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step3: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训练集（图像样本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+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标签）提取代码方式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读取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方式：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关键点样本：直接读取保存指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数组里（每个</a:t>
            </a:r>
            <a:r>
              <a:rPr lang="zh-CN" altLang="en-US">
                <a:sym typeface="+mn-ea"/>
              </a:rPr>
              <a:t>关键点归一化）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标签样本：先直接保存至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数组里，然后用</a:t>
            </a:r>
            <a:r>
              <a:rPr lang="en-US" altLang="zh-CN">
                <a:sym typeface="+mn-ea"/>
              </a:rPr>
              <a:t>sklearn</a:t>
            </a:r>
            <a:r>
              <a:rPr lang="zh-CN" altLang="en-US">
                <a:sym typeface="+mn-ea"/>
              </a:rPr>
              <a:t>转成普通编码，最后转换成独热编码。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输出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shape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关键点样本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:(samples,timesteps,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关键点个数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*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坐标轴数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样本标签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:(samples,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手势类别数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如图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个手势的输出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结果。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295" y="28327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step4: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网络搭建（用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Pytorch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08035" y="4183380"/>
            <a:ext cx="27000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200000"/>
              </a:lnSpc>
            </a:pPr>
            <a:r>
              <a:rPr lang="zh-CN" altLang="en-US"/>
              <a:t>网络：</a:t>
            </a:r>
            <a:endParaRPr lang="zh-CN" altLang="en-US"/>
          </a:p>
          <a:p>
            <a:pPr marL="285750" indent="-285750" algn="just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</a:t>
            </a:r>
            <a:r>
              <a:rPr lang="en-US" altLang="zh-CN" sz="1600"/>
              <a:t>Mediapipe+LSTM</a:t>
            </a:r>
            <a:endParaRPr lang="en-US" altLang="zh-CN" sz="1600"/>
          </a:p>
          <a:p>
            <a:pPr indent="0" algn="just" fontAlgn="auto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8830" y="1233170"/>
            <a:ext cx="3451225" cy="1496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201035"/>
            <a:ext cx="7759700" cy="3595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9860" y="146685"/>
            <a:ext cx="1002538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step5: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网络训练（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Pytorch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按需增长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读取训练集并划分（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创建模型对象并训练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351915"/>
            <a:ext cx="6940550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2104390"/>
            <a:ext cx="4872990" cy="4702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97800" y="2104390"/>
            <a:ext cx="1390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*4.</a:t>
            </a:r>
            <a:r>
              <a:rPr lang="zh-CN" altLang="en-US">
                <a:sym typeface="+mn-ea"/>
              </a:rPr>
              <a:t>调参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99400" y="2544445"/>
            <a:ext cx="4011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scheduler = optim.lr_scheduler.StepLR(optimizer,50,gamma=0.1,last_epoch=-1)#学习率衰减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99400" y="3647440"/>
            <a:ext cx="2188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scheduler.step()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2090" y="165100"/>
            <a:ext cx="67036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step6: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模型测试（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Pytorch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注：需要加载模型框架才能测试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step7: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模型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pt/pth/pkl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转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onnx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（用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Pytorch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accent6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594995"/>
            <a:ext cx="777240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3042920"/>
            <a:ext cx="8966200" cy="1606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528820" y="3519805"/>
            <a:ext cx="1046480" cy="6985"/>
          </a:xfrm>
          <a:prstGeom prst="line">
            <a:avLst/>
          </a:prstGeom>
          <a:ln w="34925" cmpd="sng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92925" y="321246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batchsize</a:t>
            </a:r>
            <a:r>
              <a:rPr lang="zh-CN" altLang="en-US">
                <a:solidFill>
                  <a:srgbClr val="FF0000"/>
                </a:solidFill>
              </a:rPr>
              <a:t>必须设为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945" y="479425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step8:onnx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推理（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python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）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1.准备测试数据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2.加载模型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3.获取模型信息（输入输出的名字，维度）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4.模型推理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5.输出结果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271145"/>
            <a:ext cx="3670300" cy="134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902460"/>
            <a:ext cx="11010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165735"/>
            <a:ext cx="2129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  <a:sym typeface="+mn-ea"/>
              </a:rPr>
              <a:t>1.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数据采集</a:t>
            </a:r>
            <a:endParaRPr lang="zh-CN" altLang="en-US" sz="2400">
              <a:solidFill>
                <a:schemeClr val="accent5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78810" y="687705"/>
            <a:ext cx="4946650" cy="2874010"/>
            <a:chOff x="5532" y="1588"/>
            <a:chExt cx="7790" cy="4526"/>
          </a:xfrm>
        </p:grpSpPr>
        <p:sp>
          <p:nvSpPr>
            <p:cNvPr id="8" name="圆角矩形 7"/>
            <p:cNvSpPr/>
            <p:nvPr/>
          </p:nvSpPr>
          <p:spPr>
            <a:xfrm>
              <a:off x="5532" y="4686"/>
              <a:ext cx="4088" cy="14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  1)</a:t>
              </a:r>
              <a:r>
                <a:rPr lang="zh-CN" altLang="en-US" sz="1400"/>
                <a:t>单个手势单次固定</a:t>
              </a:r>
              <a:r>
                <a:rPr lang="en-US" altLang="zh-CN" sz="1400"/>
                <a:t>n</a:t>
              </a:r>
              <a:r>
                <a:rPr lang="zh-CN" altLang="en-US" sz="1400"/>
                <a:t>帧录制</a:t>
              </a:r>
              <a:endParaRPr lang="zh-CN" altLang="en-US" sz="1400"/>
            </a:p>
            <a:p>
              <a:pPr algn="ctr"/>
              <a:r>
                <a:rPr lang="en-US" sz="1400"/>
                <a:t>2)</a:t>
              </a:r>
              <a:r>
                <a:rPr lang="zh-CN" altLang="en-US" sz="1400">
                  <a:sym typeface="+mn-ea"/>
                </a:rPr>
                <a:t>重复</a:t>
              </a:r>
              <a:r>
                <a:rPr lang="zh-CN" altLang="en-US" sz="1400"/>
                <a:t>单个手势长视频录制</a:t>
              </a:r>
              <a:endParaRPr lang="zh-CN" altLang="en-US" sz="14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166" y="1588"/>
              <a:ext cx="7156" cy="3038"/>
              <a:chOff x="718" y="1600"/>
              <a:chExt cx="7156" cy="303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18" y="1600"/>
                <a:ext cx="2021" cy="15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latin typeface="Calibri" panose="020F0502020204030204" charset="0"/>
                  </a:rPr>
                  <a:t>①确定</a:t>
                </a:r>
                <a:r>
                  <a:rPr lang="zh-CN" altLang="en-US" sz="1600"/>
                  <a:t>采集方式</a:t>
                </a:r>
                <a:endParaRPr lang="zh-CN" altLang="en-US" sz="1600"/>
              </a:p>
            </p:txBody>
          </p:sp>
          <p:sp>
            <p:nvSpPr>
              <p:cNvPr id="7" name="燕尾形箭头 6"/>
              <p:cNvSpPr/>
              <p:nvPr/>
            </p:nvSpPr>
            <p:spPr>
              <a:xfrm rot="16200000">
                <a:off x="1038" y="3513"/>
                <a:ext cx="1531" cy="720"/>
              </a:xfrm>
              <a:prstGeom prst="notched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上箭头 8"/>
              <p:cNvSpPr/>
              <p:nvPr/>
            </p:nvSpPr>
            <p:spPr>
              <a:xfrm rot="5400000">
                <a:off x="3504" y="1588"/>
                <a:ext cx="571" cy="1532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682" y="1600"/>
                <a:ext cx="2021" cy="15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latin typeface="Calibri" panose="020F0502020204030204" charset="0"/>
                  </a:rPr>
                  <a:t>②采集图像</a:t>
                </a:r>
                <a:r>
                  <a:rPr lang="zh-CN" altLang="en-US" sz="1600">
                    <a:latin typeface="Calibri" panose="020F0502020204030204" charset="0"/>
                  </a:rPr>
                  <a:t>类型</a:t>
                </a:r>
                <a:endParaRPr lang="zh-CN" altLang="en-US" sz="1600">
                  <a:latin typeface="Calibri" panose="020F050202020403020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06" y="1600"/>
                <a:ext cx="1268" cy="15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Calibri" panose="020F0502020204030204" charset="0"/>
                  </a:rPr>
                  <a:t>RGB/IR</a:t>
                </a:r>
                <a:endParaRPr lang="en-US" altLang="zh-CN" sz="1600">
                  <a:latin typeface="Calibri" panose="020F0502020204030204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332105" y="3505835"/>
            <a:ext cx="2129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accent5"/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数据管理</a:t>
            </a:r>
            <a:endParaRPr lang="zh-CN" altLang="en-US" sz="24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100" y="4150995"/>
            <a:ext cx="11559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400"/>
              </a:lnSpc>
            </a:pPr>
            <a:r>
              <a:rPr lang="zh-CN" altLang="en-US" sz="1600"/>
              <a:t>管理方式：</a:t>
            </a:r>
            <a:endParaRPr lang="zh-CN" altLang="en-US" sz="1600"/>
          </a:p>
          <a:p>
            <a:pPr fontAlgn="auto">
              <a:lnSpc>
                <a:spcPts val="24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制定原始采集数据、训练数据集的存放方式。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ts val="2400"/>
              </a:lnSpc>
            </a:pPr>
            <a:r>
              <a:rPr lang="zh-CN" altLang="en-US" sz="1600"/>
              <a:t>具体如下：</a:t>
            </a:r>
            <a:endParaRPr lang="zh-CN" altLang="en-US" sz="1600"/>
          </a:p>
          <a:p>
            <a:pPr fontAlgn="auto">
              <a:lnSpc>
                <a:spcPts val="24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是总的文件夹；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24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1_Rational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2_Train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是训练各流程的文件夹；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24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三级目录是对应时间序列长度文件夹；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24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NOWIN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是选择的采集方式录制保存文件夹；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24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points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对应的是图像、关键点训练集和两者对应标签集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" name="C9F754DE-2CAD-44b6-B708-469DEB6407EB-1" descr="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890" y="119380"/>
            <a:ext cx="6800215" cy="66186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35" y="119380"/>
            <a:ext cx="3702050" cy="193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635" y="2188210"/>
            <a:ext cx="2578100" cy="136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635" y="3685540"/>
            <a:ext cx="3460750" cy="130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635" y="5162550"/>
            <a:ext cx="41402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7485" y="211455"/>
            <a:ext cx="2113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/>
                </a:solidFill>
                <a:sym typeface="+mn-ea"/>
              </a:rPr>
              <a:t>3.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数据处理</a:t>
            </a:r>
            <a:endParaRPr lang="zh-CN" altLang="en-US" sz="28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560" y="1256665"/>
            <a:ext cx="1456690" cy="108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9770" y="974090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图像数据</a:t>
            </a:r>
            <a:r>
              <a:rPr lang="zh-CN" altLang="en-US"/>
              <a:t>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39770" y="1858645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关键点特征</a:t>
            </a:r>
            <a:r>
              <a:rPr lang="zh-CN" altLang="en-US"/>
              <a:t>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07610" y="1094105"/>
            <a:ext cx="1233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时间序列数据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334895" y="1676400"/>
            <a:ext cx="739775" cy="26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21890" y="1256665"/>
            <a:ext cx="47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类型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007610" y="1739265"/>
            <a:ext cx="1305560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3170" y="974090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单个手势固定帧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3170" y="1858645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固定滑动窗口和步长长视频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987665" y="1739265"/>
            <a:ext cx="1305560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15605" y="123190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清洗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08490" y="974725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人工</a:t>
            </a:r>
            <a:r>
              <a:rPr lang="zh-CN" altLang="en-US"/>
              <a:t>筛查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08490" y="1858645"/>
            <a:ext cx="1602740" cy="8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半自动筛查</a:t>
            </a:r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6200000">
            <a:off x="10005060" y="2840990"/>
            <a:ext cx="609600" cy="41402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云形 25"/>
          <p:cNvSpPr/>
          <p:nvPr/>
        </p:nvSpPr>
        <p:spPr>
          <a:xfrm>
            <a:off x="9279890" y="3352800"/>
            <a:ext cx="2059940" cy="125476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mediapipe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检测数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小于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50%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的样本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7485" y="3407410"/>
            <a:ext cx="2984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/>
                </a:solidFill>
                <a:sym typeface="+mn-ea"/>
              </a:rPr>
              <a:t>4.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特征数据集生成</a:t>
            </a:r>
            <a:endParaRPr lang="zh-CN" altLang="en-US" sz="28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0550" y="4548505"/>
            <a:ext cx="1327785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生成特征</a:t>
            </a:r>
            <a:r>
              <a:rPr lang="zh-CN" altLang="en-US"/>
              <a:t>训练集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6765" y="5246370"/>
            <a:ext cx="1125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特征类型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14725" y="3693160"/>
            <a:ext cx="1327785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图像训练</a:t>
            </a:r>
            <a:r>
              <a:rPr lang="zh-CN" altLang="en-US"/>
              <a:t>集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（归一化）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14725" y="5365115"/>
            <a:ext cx="1327785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关键点坐标训练集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zh-CN" altLang="en-US"/>
              <a:t>归一化）</a:t>
            </a: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007610" y="5698490"/>
            <a:ext cx="979170" cy="31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1235" y="5365115"/>
            <a:ext cx="1327785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关键点特征</a:t>
            </a:r>
            <a:r>
              <a:rPr lang="zh-CN" altLang="en-US"/>
              <a:t>融合训练集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zh-CN" altLang="en-US"/>
              <a:t>归一化）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99020" y="5364480"/>
            <a:ext cx="3475355" cy="9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相邻帧之间的</a:t>
            </a:r>
            <a:r>
              <a:rPr lang="en-US" altLang="zh-CN">
                <a:sym typeface="+mn-ea"/>
              </a:rPr>
              <a:t>x,y,z</a:t>
            </a:r>
            <a:r>
              <a:rPr lang="zh-CN" altLang="en-US">
                <a:sym typeface="+mn-ea"/>
              </a:rPr>
              <a:t>的变化向量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相邻量帧之间的欧式距离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6765" y="4881245"/>
            <a:ext cx="805180" cy="21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3720000">
            <a:off x="3001645" y="4475480"/>
            <a:ext cx="283210" cy="6680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7800000">
            <a:off x="2998470" y="4864735"/>
            <a:ext cx="283210" cy="699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2880" y="144145"/>
            <a:ext cx="2106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/>
                </a:solidFill>
                <a:sym typeface="+mn-ea"/>
              </a:rPr>
              <a:t>5.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训练框架</a:t>
            </a:r>
            <a:endParaRPr lang="zh-CN" altLang="en-US" sz="28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5805" y="220980"/>
            <a:ext cx="548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注：本部分跟第四步会有重合。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80" y="666115"/>
            <a:ext cx="10908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手势识别网络框架组成</a:t>
            </a:r>
            <a:endParaRPr lang="zh-CN" altLang="en-US"/>
          </a:p>
          <a:p>
            <a:r>
              <a:rPr lang="zh-CN" altLang="en-US"/>
              <a:t>时间序列特征提取部分</a:t>
            </a:r>
            <a:r>
              <a:rPr lang="en-US" altLang="zh-CN"/>
              <a:t>:</a:t>
            </a:r>
            <a:r>
              <a:rPr lang="zh-CN" altLang="en-US"/>
              <a:t>通过不同的网络提取训练集特征（如</a:t>
            </a:r>
            <a:r>
              <a:rPr lang="en-US" altLang="zh-CN"/>
              <a:t>mediapipe</a:t>
            </a:r>
            <a:r>
              <a:rPr lang="zh-CN" altLang="en-US"/>
              <a:t>、</a:t>
            </a:r>
            <a:r>
              <a:rPr lang="en-US" altLang="zh-CN"/>
              <a:t>CNN</a:t>
            </a:r>
            <a:r>
              <a:rPr lang="zh-CN" altLang="en-US"/>
              <a:t>、</a:t>
            </a:r>
            <a:r>
              <a:rPr lang="en-US" altLang="zh-CN"/>
              <a:t>Resnet</a:t>
            </a:r>
            <a:r>
              <a:rPr lang="zh-CN" altLang="en-US"/>
              <a:t>等等）</a:t>
            </a:r>
            <a:endParaRPr lang="zh-CN" altLang="en-US"/>
          </a:p>
          <a:p>
            <a:r>
              <a:rPr lang="zh-CN" altLang="en-US"/>
              <a:t>时间序列分类部分：将提取的特征放入时间序列的网络（如</a:t>
            </a:r>
            <a:r>
              <a:rPr lang="en-US" altLang="zh-CN"/>
              <a:t>LSTM</a:t>
            </a:r>
            <a:r>
              <a:rPr lang="zh-CN" altLang="en-US"/>
              <a:t>、</a:t>
            </a:r>
            <a:r>
              <a:rPr lang="en-US" altLang="zh-CN"/>
              <a:t>GRU</a:t>
            </a:r>
            <a:r>
              <a:rPr lang="zh-CN" altLang="en-US"/>
              <a:t>、</a:t>
            </a:r>
            <a:r>
              <a:rPr lang="en-US" altLang="zh-CN"/>
              <a:t>LSTM</a:t>
            </a:r>
            <a:r>
              <a:rPr lang="zh-CN" altLang="en-US"/>
              <a:t>变体等等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472440" y="1664970"/>
            <a:ext cx="10353040" cy="2277718"/>
            <a:chOff x="-135" y="2713"/>
            <a:chExt cx="16304" cy="3747"/>
          </a:xfrm>
        </p:grpSpPr>
        <p:sp>
          <p:nvSpPr>
            <p:cNvPr id="16" name="矩形 15"/>
            <p:cNvSpPr/>
            <p:nvPr/>
          </p:nvSpPr>
          <p:spPr>
            <a:xfrm>
              <a:off x="643" y="2713"/>
              <a:ext cx="14916" cy="37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55" y="3235"/>
              <a:ext cx="5790" cy="25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/>
                <a:t>图像卷积网络：</a:t>
              </a:r>
              <a:r>
                <a:rPr lang="en-US" altLang="zh-CN"/>
                <a:t>CNN</a:t>
              </a:r>
              <a:r>
                <a:rPr lang="zh-CN" altLang="en-US"/>
                <a:t>、</a:t>
              </a:r>
              <a:r>
                <a:rPr lang="en-US" altLang="zh-CN"/>
                <a:t>R</a:t>
              </a:r>
              <a:r>
                <a:rPr lang="en-US" altLang="zh-CN"/>
                <a:t>esnet</a:t>
              </a:r>
              <a:endParaRPr lang="en-US" altLang="zh-CN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/>
                <a:t>骨架识别网络：</a:t>
              </a:r>
              <a:r>
                <a:rPr lang="en-US" altLang="zh-CN"/>
                <a:t>Mediapipe</a:t>
              </a:r>
              <a:r>
                <a:rPr lang="zh-CN" altLang="en-US"/>
                <a:t>、</a:t>
              </a:r>
              <a:r>
                <a:rPr lang="en-US" altLang="zh-CN"/>
                <a:t>poseNet</a:t>
              </a:r>
              <a:r>
                <a:rPr lang="zh-CN" altLang="en-US"/>
                <a:t>、</a:t>
              </a:r>
              <a:r>
                <a:rPr lang="en-US" altLang="zh-CN"/>
                <a:t>OpenPose</a:t>
              </a:r>
              <a:r>
                <a:rPr lang="zh-CN" altLang="en-US"/>
                <a:t>等</a:t>
              </a: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046" y="3235"/>
              <a:ext cx="6074" cy="25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/>
                <a:t>时间序列网络：</a:t>
              </a:r>
              <a:r>
                <a:rPr lang="en-US"/>
                <a:t>LSTM\GRU\LSTM</a:t>
              </a:r>
              <a:r>
                <a:rPr lang="zh-CN" altLang="en-US"/>
                <a:t>变体</a:t>
              </a:r>
              <a:endParaRPr lang="zh-CN" altLang="en-US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/>
                <a:t>SlowFast</a:t>
              </a:r>
              <a:r>
                <a:rPr lang="zh-CN" altLang="en-US"/>
                <a:t>、双流网络等</a:t>
              </a:r>
              <a:r>
                <a:rPr lang="zh-CN" altLang="en-US"/>
                <a:t>其他</a:t>
              </a: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-135" y="3799"/>
              <a:ext cx="1813" cy="993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燕尾形 19"/>
            <p:cNvSpPr/>
            <p:nvPr/>
          </p:nvSpPr>
          <p:spPr>
            <a:xfrm>
              <a:off x="14343" y="3867"/>
              <a:ext cx="1826" cy="925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8" y="3040"/>
              <a:ext cx="117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data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454" y="3126"/>
              <a:ext cx="1603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</a:t>
              </a:r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140960" y="1664970"/>
            <a:ext cx="118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2880" y="40671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/>
                </a:solidFill>
                <a:sym typeface="+mn-ea"/>
              </a:rPr>
              <a:t>6.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评价</a:t>
            </a:r>
            <a:r>
              <a:rPr lang="zh-CN" altLang="en-US" sz="2800">
                <a:solidFill>
                  <a:schemeClr val="accent5"/>
                </a:solidFill>
                <a:sym typeface="+mn-ea"/>
              </a:rPr>
              <a:t>指标</a:t>
            </a:r>
            <a:endParaRPr lang="zh-CN" altLang="en-US" sz="28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5047615" y="2392045"/>
            <a:ext cx="913765" cy="5588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544955" y="4625340"/>
            <a:ext cx="8629650" cy="1907540"/>
            <a:chOff x="2433" y="7284"/>
            <a:chExt cx="13590" cy="3004"/>
          </a:xfrm>
        </p:grpSpPr>
        <p:sp>
          <p:nvSpPr>
            <p:cNvPr id="28" name="矩形 27"/>
            <p:cNvSpPr/>
            <p:nvPr/>
          </p:nvSpPr>
          <p:spPr>
            <a:xfrm>
              <a:off x="2433" y="7284"/>
              <a:ext cx="13590" cy="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762" y="7612"/>
              <a:ext cx="12989" cy="2314"/>
              <a:chOff x="2762" y="7612"/>
              <a:chExt cx="12989" cy="231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762" y="7612"/>
                <a:ext cx="7732" cy="23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600">
                    <a:sym typeface="+mn-ea"/>
                  </a:rPr>
                  <a:t>精确率：precision = TP / (TP + FP)</a:t>
                </a:r>
                <a:endParaRPr lang="zh-CN" altLang="en-US" sz="1600"/>
              </a:p>
              <a:p>
                <a:pPr algn="l"/>
                <a:r>
                  <a:rPr lang="zh-CN" altLang="en-US" sz="1600">
                    <a:sym typeface="+mn-ea"/>
                  </a:rPr>
                  <a:t>召回率：recall = TP / (TP + FN)</a:t>
                </a:r>
                <a:endParaRPr lang="zh-CN" altLang="en-US" sz="1600"/>
              </a:p>
              <a:p>
                <a:pPr algn="l"/>
                <a:r>
                  <a:rPr lang="zh-CN" altLang="en-US" sz="1600">
                    <a:sym typeface="+mn-ea"/>
                  </a:rPr>
                  <a:t>准确率：accuracy = (TP + TN) / (TP+ FP + TN + FN)</a:t>
                </a:r>
                <a:endParaRPr lang="zh-CN" altLang="en-US" sz="1600"/>
              </a:p>
              <a:p>
                <a:pPr algn="l"/>
                <a:r>
                  <a:rPr lang="zh-CN" altLang="en-US" sz="1600">
                    <a:sym typeface="+mn-ea"/>
                  </a:rPr>
                  <a:t>F1 Score = 2P*R/(P+R)，其中P和R分别为 precision 和recall</a:t>
                </a:r>
                <a:endParaRPr lang="zh-CN" altLang="en-US" sz="1600"/>
              </a:p>
              <a:p>
                <a:pPr algn="l"/>
                <a:endParaRPr lang="zh-CN" altLang="en-US" sz="16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0795" y="7612"/>
                <a:ext cx="4957" cy="23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600"/>
                  <a:t>前传耗时（</a:t>
                </a:r>
                <a:r>
                  <a:rPr lang="en-US" altLang="zh-CN" sz="1600"/>
                  <a:t>ms</a:t>
                </a:r>
                <a:r>
                  <a:rPr lang="zh-CN" altLang="en-US" sz="1600"/>
                  <a:t>）</a:t>
                </a:r>
                <a:endParaRPr lang="zh-CN" altLang="en-US" sz="1600"/>
              </a:p>
              <a:p>
                <a:pPr algn="l"/>
                <a:r>
                  <a:rPr lang="zh-CN" altLang="en-US" sz="1600"/>
                  <a:t>每秒帧数（</a:t>
                </a:r>
                <a:r>
                  <a:rPr lang="en-US" altLang="zh-CN" sz="1600"/>
                  <a:t>fps</a:t>
                </a:r>
                <a:r>
                  <a:rPr lang="zh-CN" altLang="en-US" sz="1600"/>
                  <a:t>）</a:t>
                </a:r>
                <a:endParaRPr lang="zh-CN" altLang="en-US" sz="1600"/>
              </a:p>
              <a:p>
                <a:pPr algn="l"/>
                <a:r>
                  <a:rPr lang="zh-CN" altLang="en-US" sz="1600"/>
                  <a:t>浮点运算量（</a:t>
                </a:r>
                <a:r>
                  <a:rPr lang="en-US" altLang="zh-CN" sz="1600"/>
                  <a:t>FLOPS</a:t>
                </a:r>
                <a:r>
                  <a:rPr lang="zh-CN" altLang="en-US" sz="1600"/>
                  <a:t>）</a:t>
                </a:r>
                <a:endParaRPr lang="zh-CN" altLang="en-US" sz="16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363" y="7612"/>
                <a:ext cx="1131" cy="6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精度</a:t>
                </a:r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4621" y="7612"/>
                <a:ext cx="1131" cy="61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时间</a:t>
                </a: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2090" y="165100"/>
            <a:ext cx="20491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4"/>
                </a:solidFill>
                <a:sym typeface="+mn-ea"/>
              </a:rPr>
              <a:t>7.</a:t>
            </a:r>
            <a:r>
              <a:rPr lang="zh-CN" altLang="en-US" sz="2800">
                <a:solidFill>
                  <a:schemeClr val="accent4"/>
                </a:solidFill>
                <a:sym typeface="+mn-ea"/>
              </a:rPr>
              <a:t>模型部署</a:t>
            </a:r>
            <a:endParaRPr lang="zh-CN" altLang="en-US" sz="2800">
              <a:solidFill>
                <a:schemeClr val="accent4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8070" y="805180"/>
            <a:ext cx="9946640" cy="2172970"/>
            <a:chOff x="1325" y="1694"/>
            <a:chExt cx="15664" cy="3422"/>
          </a:xfrm>
        </p:grpSpPr>
        <p:sp>
          <p:nvSpPr>
            <p:cNvPr id="7" name="矩形 6"/>
            <p:cNvSpPr/>
            <p:nvPr/>
          </p:nvSpPr>
          <p:spPr>
            <a:xfrm>
              <a:off x="1325" y="1694"/>
              <a:ext cx="15664" cy="3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08" y="2224"/>
              <a:ext cx="4412" cy="236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</a:t>
              </a:r>
              <a:r>
                <a:rPr lang="zh-CN" altLang="en-US"/>
                <a:t>转换</a:t>
              </a:r>
              <a:endParaRPr lang="zh-CN" altLang="en-US"/>
            </a:p>
            <a:p>
              <a:pPr algn="ctr"/>
              <a:r>
                <a:rPr lang="zh-CN" altLang="en-US"/>
                <a:t>（</a:t>
              </a:r>
              <a:r>
                <a:rPr lang="en-US" altLang="zh-CN"/>
                <a:t>h5/pt/pth-&gt;onnx/tflite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125" y="2224"/>
              <a:ext cx="4345" cy="236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</a:t>
              </a:r>
              <a:r>
                <a:rPr lang="zh-CN" altLang="en-US"/>
                <a:t>调用</a:t>
              </a:r>
              <a:endParaRPr lang="zh-CN" altLang="en-US"/>
            </a:p>
            <a:p>
              <a:pPr algn="ctr"/>
              <a:r>
                <a:rPr lang="zh-CN" altLang="en-US"/>
                <a:t>（</a:t>
              </a:r>
              <a:r>
                <a:rPr lang="en-US" altLang="zh-CN"/>
                <a:t>python</a:t>
              </a:r>
              <a:r>
                <a:rPr lang="zh-CN" altLang="en-US"/>
                <a:t>，</a:t>
              </a:r>
              <a:r>
                <a:rPr lang="en-US" altLang="zh-CN"/>
                <a:t>c++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97" y="2224"/>
              <a:ext cx="3951" cy="236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实际分类识别</a:t>
              </a:r>
              <a:r>
                <a:rPr lang="zh-CN" altLang="en-US"/>
                <a:t>规则</a:t>
              </a:r>
              <a:endParaRPr lang="zh-CN" altLang="en-US"/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116" y="3002"/>
              <a:ext cx="1418" cy="8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1110" y="3002"/>
              <a:ext cx="1418" cy="8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090" y="2978150"/>
            <a:ext cx="1426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模型转换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1.h5</a:t>
            </a:r>
            <a:r>
              <a:rPr lang="zh-CN" altLang="en-US">
                <a:sym typeface="+mn-ea"/>
              </a:rPr>
              <a:t>转</a:t>
            </a:r>
            <a:r>
              <a:rPr lang="en-US" altLang="zh-CN">
                <a:sym typeface="+mn-ea"/>
              </a:rPr>
              <a:t>tflite</a:t>
            </a:r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3709670"/>
            <a:ext cx="5130800" cy="2336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28945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2.pt/pth/pkl</a:t>
            </a:r>
            <a:r>
              <a:rPr lang="zh-CN" altLang="en-US">
                <a:sym typeface="+mn-ea"/>
              </a:rPr>
              <a:t>转</a:t>
            </a:r>
            <a:r>
              <a:rPr lang="en-US" altLang="zh-CN">
                <a:sym typeface="+mn-ea"/>
              </a:rPr>
              <a:t>onnx</a:t>
            </a:r>
            <a:endParaRPr lang="en-US" altLang="zh-CN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140" y="3709670"/>
            <a:ext cx="5492115" cy="29597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731250" y="463232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batchsize</a:t>
            </a:r>
            <a:r>
              <a:rPr lang="zh-CN" altLang="en-US">
                <a:solidFill>
                  <a:srgbClr val="FF0000"/>
                </a:solidFill>
              </a:rPr>
              <a:t>必须设为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264015" y="5539740"/>
            <a:ext cx="1046480" cy="6985"/>
          </a:xfrm>
          <a:prstGeom prst="line">
            <a:avLst/>
          </a:prstGeom>
          <a:ln w="34925" cmpd="sng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8270" y="97790"/>
            <a:ext cx="1718945" cy="828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sym typeface="+mn-ea"/>
              </a:rPr>
              <a:t>模型调用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1.tflite-python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925830"/>
            <a:ext cx="7584440" cy="5793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2710" y="327660"/>
            <a:ext cx="1800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2.tflite-c++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51775" y="906780"/>
            <a:ext cx="3995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</a:t>
            </a:r>
            <a:r>
              <a:rPr lang="zh-CN" altLang="en-US"/>
              <a:t>见：</a:t>
            </a:r>
            <a:endParaRPr lang="zh-CN" altLang="en-US"/>
          </a:p>
          <a:p>
            <a:r>
              <a:rPr lang="zh-CN" altLang="en-US"/>
              <a:t>Tflite_LSTM.h</a:t>
            </a:r>
            <a:endParaRPr lang="zh-CN" altLang="en-US"/>
          </a:p>
          <a:p>
            <a:r>
              <a:rPr lang="zh-CN" altLang="en-US"/>
              <a:t>Tflite_LSTM.cpp</a:t>
            </a:r>
            <a:endParaRPr lang="zh-CN" altLang="en-US"/>
          </a:p>
          <a:p>
            <a:r>
              <a:rPr lang="zh-CN" altLang="en-US"/>
              <a:t>LSTMClass.cpp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45" y="906780"/>
            <a:ext cx="1422400" cy="38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8270" y="97790"/>
            <a:ext cx="1718945" cy="828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sym typeface="+mn-ea"/>
              </a:rPr>
              <a:t>模型调用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</a:t>
            </a:r>
            <a:r>
              <a:rPr lang="en-US" altLang="zh-CN">
                <a:sym typeface="+mn-ea"/>
              </a:rPr>
              <a:t>onnx-python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2155" y="328295"/>
            <a:ext cx="1800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2.onnx-c++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96450" y="696595"/>
            <a:ext cx="2429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</a:t>
            </a:r>
            <a:r>
              <a:rPr lang="zh-CN" altLang="en-US"/>
              <a:t>见：</a:t>
            </a:r>
            <a:endParaRPr lang="zh-CN" altLang="en-US"/>
          </a:p>
          <a:p>
            <a:r>
              <a:rPr lang="zh-CN" altLang="en-US"/>
              <a:t>loadonnx.h</a:t>
            </a:r>
            <a:endParaRPr lang="zh-CN" altLang="en-US"/>
          </a:p>
          <a:p>
            <a:r>
              <a:rPr lang="zh-CN" altLang="en-US"/>
              <a:t>loadonnx.cpp</a:t>
            </a:r>
            <a:endParaRPr lang="zh-CN" altLang="en-US"/>
          </a:p>
          <a:p>
            <a:r>
              <a:rPr lang="zh-CN" altLang="en-US"/>
              <a:t>test.cpp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693420"/>
            <a:ext cx="9446895" cy="6055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30" y="751840"/>
            <a:ext cx="11747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8996}"/>
</p:tagLst>
</file>

<file path=ppt/tags/tag3.xml><?xml version="1.0" encoding="utf-8"?>
<p:tagLst xmlns:p="http://schemas.openxmlformats.org/presentationml/2006/main">
  <p:tag name="COMMONDATA" val="eyJoZGlkIjoiYTBlZTIzNmI0N2MyZWYwMGRmYWE4MjU1MjllNjhmZmYifQ=="/>
  <p:tag name="KSO_WPP_MARK_KEY" val="a8dc6699-5771-4a27-9b42-b100723084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k5NDAyNTEzMjU2IiwKCSJHcm91cElkIiA6ICI5MzA3NDMyMzIiLAoJIkltYWdlIiA6ICJpVkJPUncwS0dnb0FBQUFOU1VoRVVnQUFBNGNBQUFROENBWUFBQUFoUit1dUFBQUFDWEJJV1hNQUFBc1RBQUFMRXdFQW1wd1lBQUFnQUVsRVFWUjRuT3pkZTNSVjVaMy84YzhoSjFjaVFTNEJEZ1NDNFJZSUNSQklJTFZWUkNKMGh0Z0JPd0xWMXRxcXRKMFVyVFByWjEyOXJKVzJGblZ3c0pHcGNuR05vbFZyUkUyMWNoRjZRUklrRndJSkpJR1FDMkNBaEFRT0JCTEN5ZG0vUCtnNUplWUVFcEtjbmN2N3RaYXJ5ZDdQM3Z2N25JTEp4K2ZaejJNeERNTVFBQUFBQUtCUHNGZ3NGay9IKzNtN0VBQUFBQUJBOTBNNEJBQUFBQUFRRGdFQUFBQUFoRU1BQUFBQWdBaUhBQUFBQUFBUkRnRUFBQUFBSWh3Q0FBQUFBRVE0QkFBQUFBQ0ljQWdBQUFBQUVPRVFBQUFBQUNEQ0lRQUFBQUJBaEVNQUFBQUFnQWlIQUFBQUFBQVJEZ0VBQUFBQUlod0NBQUFBQUVRNEJBQUFBQUNJY0FnQUFBQUFFT0VRQUFBQUFDRENJUUFBQUFCQWhFTUFBQUFBZ0FpSEFBQUFBQUFSRGdFQUFBQUFJaHdDQUFBQUFFUTRCQUFBQUFDSWNBZ0FBQUFBRU9FUUFBQUFBQ0RDSVFBQUFBQkFoRU1BQUFBQWdBaUhBQUFBQUFBUkRnRUFBQUFBSWh3Q0FBQUFBRVE0QkFBQUFBQ0ljQWdBQUFBQUVPRVFBQUFBQUNEQ0lRQUFBQUJBaEVNQUFBQUFnQWlIQUFBQUFBQVJEZ0VBQUFBQUlod0NBQUFBQUVRNEJBQUFBQUNJY0FnQUFBQUFFT0VRQUFBQUFDRENJUUFBQUFCQWhFTUFBQUFBZ0FpSEFBQUFBQUFSRGdFQUFBQUFJaHdDQUFBQUFFUTRCQUFBQUFDSWNBZ0FBQUFBRU9FUUFBQUFBQ0RDSVFBQUFBQkFoRU1BQUFBQWdBaUhBQUFBQUFBUkRnRUFBQUFBSWh3Q0FBQUFBRVE0QkFBQUFBQ0ljQWdBQUFBQUVPRVFBQUFBQUNESmFuWUJBQUFBZ0NmejU4K1hKRTJkT2xVdnZQQkNxKzBXTFZxa2hvWUdiZCsrL2FhZnRXdlhMcVdrcENnOFBGenIxNi8zMkdiRGhnMTY1NTEzTkhmdVhEMzk5Tk10emh1R29jV0xGNnV1cms2dnZmYWFiRGFidXcvWHVyWk9iL1lSdUJGR0RnRUFBTkN0NWVmbmE5dTJiVjM2ak5qWVdGbXRWcFdYbDZ1MnR0WmptNnlzTEVsU2JtNnVETU5vY2Y3SWtTT3FxNnVUeldhVHpXYVRKQ1VsSmNscXRicS9Ua3BLOG5odmIvUVJ1QkhDSVFBQUFMcXQvdjM3S3lnb1NPdldyZE9GQ3hlNjdEbEJRVUdLaW9xU0pHVm5aN2M0WDFOVG85TFNVdm41K2NsdXQ2dWtwS1JGbTMzNzlrbVNaczJhNVQ2V25KenNEb2ZKeWNsS1RrNXVjWjIzK2dqY0NPRVFBQUFBM2RyeTVjdGx0OXRibmU3WldlTGo0eVY1RG9ldVVjUEpreWUzMnNZVkR1UGk0dHI5YkcvMUViZ2V3aUVBQUFDNkxhZlRxU1ZMbGlnOFBGeGJ0bXpSd1lNSDIzVjlVVkdSbm5ubUdTMWJ0a3dMRnk3VTRzV0w5ZFJUVHlrakk2TkZXMWM0OURSdE5Dc3JTeGFMUmZmZGQ1OGtLU2NucDlsNWg4T2hnb0lDK2ZyNktpWW1wbDAxZHJTUFFHY2hIQUlBQUtEYk1neERWcXRWSzFldWxDU3RXYk5HVFUxTmJicjJ3dzgvMUk5Ly9HUDk3VzkvMDVneFkzVFBQZmRveXBRcHlzL1AxeTkvK1V0dDJMQ2hXZnV3c0REWmJMWVcwMGFkVHFkeWMzTTFidHc0eGNYRktTUWtSQWNQSGxSRFE0Tzd6YUZEaDNUNThtVkZSMGZMMzkvZmEzMEVPaFBoRUFBQUFOMWVWRlNVRml4WW9QTHljcVdscGQyd2ZXRmhvZGF1WGF2ZzRHQ2xwcVpxMWFwVmV2enh4L1dyWC8xSzY5ZXYxNUFoUS9UT08rKzBHQUgwTkxXMHNMQlFkWFYxbWpsenBpd1dpMkpqWStWd09MUi8vMzUzRzllVTBwa3paM3F0ajBCbll5c0xBQUFBdE1tbFM1ZTBkKzllbFpTVXlHNjN0K21hT1hQbUtDRWhvVk9lLytpamp5b3pNMU52dlBHRzVzNmRxOURRMEZiYnBxV2x5VEFNUGZMSUk1b3dZVUt6Y3phYlRROC8vTENlZSs0NWZmenh4NHFOalhXZmk0K1AxL3Z2djYrY25Cd3RXN1pNa3JSMzcxNUovMXhvSmk0dVRqdDM3bFJPVG80N1RIYmtmY09iN1NQUTJRaUhBQUFBdUtFalI0NW8rL2J0YW1wcTBvZ1JJelJ1M0RqNStmbmQ4THF3c0xCT3F5RTRPRmdyVnF6UXFsV3I5TkpMTHlrbEphWFZ0Z1VGQlpLa3IzNzFxeDdQdXdMaDRjT0hteDJQam81V1FFQ0FlOXBvUUVDQXNyS3lGQlFVcE1qSVNFbHlqeUM2UmhmcjYrdFZYRnlzWWNPR2FmVG8wVjdySTlEWkNJY0FBQUM0cmlOSGppZzlQVjBUSmt6UTNYZmZyY0RBUU5OcW1UZHZuclp1M2FyTXpFeGxaR1MwT2lwNS92eDUrZnI2S2pnNDJPUDVrSkFRU2RMRml4ZWJIZmYxOWRXTUdUT1VrWkdodkx3OFRabzBTU1VsSlVwSVNIQnZTUkVTRXFMeDQ4ZnI4T0hEcXE2dVZsbFptUndPUjRlbWxONU1INEhPeGp1SEFBQUFhTldsUzVlMGZmdDJUWmd3UVlzV0xUSTFHTHFzWExsU3ZyNitXcnQyYmJORllhNFZHQmlvSzFldXFMNiszdVA1OCtmUFMvcG5TTHlXYTZwb1RrNk9zck96WlJoR2krRG5tbUthblozdGNYL0RqbXBMSDRIT1JqZ0VBQUJBcS9idTNhdW1waWJkZmZmZFpwZmlObkxrU0MxZnZseFZWVlhhdEdtVGUwVHZXcTRwb0ptWm1SN3ZrWnViSzBtYU9uVnFpM091OXdiejh2TGNVMGRiQzRmNzl1MVRYbDZlckZhcnBrK2ZmcE05YXFrdGZRUTZHK0VRQUFBQXJTb3BLZEdJRVNPNnhZamh0Wll1WGFxd3NEQnQzcnhaRG9lanhmbkZpeGRMa2w1KytXV1ZscFkyTzNmeTVFbHQzTGhSVnF0VlM1WXNhWEh0a0NGREZCRVJvUk1uVHFpZ29FQ2pSbzNTOE9IRG03V0pqSXhVY0hDd0Nnc0xWVnBhcXNtVEp5c29LS2dUZTNqalBnS2RqWEFJQUFDQVZ0bnRkZzBaTXNUc01scHc3UXZvY0RnOFRydU1qWTNWdDcvOWJaMDllMVkvL09FUDlkT2YvbFJyMXF6UkwzN3hDMzMvKzk5WGJXMnRubmppQ1lXSGgzdThmM3g4dkJ3T2gwNmZQdTN4WGNKKy9mb3BOalpXcDA2ZGt0UHBiSFZLYVdwcXFqdllwYWFtS2pVMXRkUDZDSFEyd2lFQUFBQ3VxeTJya3BvaEppWkdpWW1Kclo1LzhNRUh0V3JWS3NYR3hxcTR1RmhidG14UmNYR3h2dktWcnlnMU5mVzYxN3JlTzVSYTM3dncybTByV2d1SDZlbnA3bkNZbnA2dTlQVDA2L2JweTI3VVI2QXpXUXpETU13dUFnQUFBTjNUNnRXck8zV3ZRZ0RtczFnc0ZrL0hHVGtFQUFBQUFCQU9BUUFBQUFDRVF3QUFBQUNBQ0ljQUFBQUFBQkVPQVFBQUFBQWlIQUlBQUFBQVJEZ0VBQUFBQUlod0NBQUFBQUFRNFJBQUFBQUFJTUloQUFBQUFFQ0VRd0FBY0IyVmxaV2RjaC9ETUxScDB5WXRYYnBVQ3hjdTFPYk5tenZsdmoxSlozMldBTkJWckdZWEFBQUF1Zy9ETUZSY1hLeU1qQXhsWm1hcXZMeGMyN2R2Ny9COTMzenpUYjMrK3VzYU9uU281czJicHdFREJuUkN0VjFyL3Z6NWtxU3BVNmZxaFJkZWFMWGRva1dMMU5EUTBPSno2cXJQRWdDNkN1RVFBQUM0TFYyNlZMVzF0WjErM3ovLytjK1NwR2VmZlZaaFlXR2Rmdit1bEorZnIyM2J0aWt4TWJGZDEzWFZad2tBWFlWcHBRQUF3QzA0T0ZnUFBQQ0FYbm5sRlFVRUJIVGFmYytjT1NOZlg5OGVGd3o3OSsrdm9LQWdyVnUzVGhjdVhHalh0VjMxV1FKQVYySGtFQUFBdUczY3VMRkw3bXNZaG54OGZOclV0cW1wcWMxdHZXSDU4dVhhc0dHRDFxOWZyNS84NUNkdHZxNnJQa3NBNkNxRVF3QUEwR1ZjNysxSlVrTkRnL3Q3MTd0MzgrZlBWMEJBZ041OTkxMmxwcVpxMTY1ZHFxK3ZiL1p1WGtsSmlkTFQwN1YvLzM1VlZWWEphclVxSWlKQ1M1Y3UxZXpaczFzOEx5QWdRQjk4OElIZWZ2dHRiZDI2VmRYVjFSbzVjcVFlZXVnaDNYNzc3YkxiN2RxNGNhTXlNakowOGVKRmpSbzFTc3VXTGROZGQ5M1ZvbjZuMDZrbFM1Ym8wMDgvMVpZdFczVFBQZmRveXBRcFhmRlJBWURwbUZZS0FBQzZURkpTa3BLU2tpUkpWcXUxMmZmWCt0M3ZmcWY5Ky9mcnpqdnYxSXdaTTVxZGUrcXBwN1J6NTA2TkdERkNpWW1KbWpadG1nb0xDL1h6bi85Y1dWbFpIcC83M0hQUGFjZU9IWm8rZmJvaUl5TlZVVkdobEpRVTdkNjlXMDg4OFlUMjdkdW5oSVFFeGNURXFMeThYTC85N1crMWQrL2VGdmN4REVOV3ExVXJWNjZVSksxWnMwWk5UVTBkL1ZnQW9GdGk1QkFBQUhTWjVPUmtTVko2ZXJxc1ZxdjcrMnRkdm54WkZSVVYyckJoZzhkMzg3N3hqVy9vM252djFTMjMzT0krOXRGSEgrbkZGMTlVV2xxYVpzMmExYXg5UTBPRHpwOC9yM1hyMXNscXZmcXJ6cnAxNi9UdXUrL3ExNy8rdFNaT25LaG5uMzFXL3Y3K2txUk5temJwOWRkZjE0Y2ZmcWk0dURpUC9ZaUtpdEtDQlF2MHlTZWZLQzB0VGZmZmYvL05mU0FBMEkwUkRnRUE2T2FPSERtaS9mdjNxN0t5VWxldVhMbGgremx6NWlnaEljRUxsWFVPd3pEMDNlOSt0OVZGV3g1NDRJRVd4K2JPbmFzWFgzeFJaV1ZsSHE5NTVKRkgzTUZRa3U2OTkxNjkrKzY3Y2pnY1dyRmloVHNZU2xKaVlxSmVmLzExbFphV1hyZk9SeDk5VkptWm1YcmpqVGMwZCs1Y2hZYUd0cVY3WFdMMTZ0VmVmZDd4NDhlOStqd0E1aUFjQWdEUVRkWFgxMnZIamgwcUxpN1c0TUdETlc3Y09JV0VoTWhpc1Z6M3VwNjJJcWpGWWxGMGRQUjEyeHc5ZWxTSERoM1NpUk1uZFBMa1NaMDhlVkxTMVZIQ0w3TmFyYnJ0dHR1YUhYTUZPYXZWcW9rVEp6WTdOM1RvVUVuU3BVdVhybHREY0hDd1ZxeFlvVldyVnVtbGwxNVNTa3JLOVR2V2hVYU5HdVcxWjUwNGNVSWhJU0ZlZXg0QTh4QU9BUURvaHB4T3A5NTc3ejJkUDM5ZWl4WXQwb1FKRTh3dXFjdjQrZm5KejgvUDQ3bHo1ODRwSlNWRitmbjU4dmYzMStqUm96VjgrSERObkRsVDVlWGxNZ3lqeFRYWGpoaTZ1QUsxMVdwdEVhNzc5YnU2QklQVDZieGhyZlBtemRQV3JWdVZtWm1wakl3TTAwWm92VG10ZGZYcTFSb3dZSURYbmdmQVBJUkRBQUM2b1QxNzlxaTZ1bHJmK3RhM1RKMis2QTNYR3dsOThjVVhsWitmcndjZmZGRExsaTJUcjYrdnBLdEJMaTB0elZzbE5yTnk1VW85OHNnaldydDJiWXZGY3dDZ0oyTzFVZ0FBdXBuNitucDkvdm5ubWpWclZxOFBoamVTbFpVbHE5V3FCeDU0d0IwTUpkM3cvY0N1TkhMa1NDMWZ2bHhWVlZYYXRHbVR4NUZLQU9pSkNJY0FBSFF6WldWbGNqcWRHanQyck5tbG1NN1gxMWNPaDZQWndqT1hMbDNTMnJWclRheEtXcnAwcWNMQ3dyUjU4Mlk1SEE1VGF3R0F6c0ovNmdJQW9KdXgyKzJTL3JsUWlqZWxwcWE2djNhRm5tdVBTZks0SFVWWHVldXV1NVNlbnE2VksxZHF6cHc1OHZYMVZYWjJ0bWJPbkttQ2dnS3YxZkZscnIwUC8vTS8vN1BWY05qZFBrc0F1QkhDSVFBQTNZeHJrWlhXRm1ucFN1bnA2VGM4NXMxQTg0TWYvRUQ5Ky9mWHA1OStxczgrKzB5REJ3OVdVbEtTbGkxYnB1M2J0M3V0RGs5aVltS1VtSmlvYmR1MmVUemYzVDVMQUxnUmkrRnBtUzhBQUdDYWpJd01aV1ptNnNrbm56UzdGRUNyVjYvdWNYdG5BcmcrU3lzcmdURnlDQUFBMnUzTDB5TTlZVlFNQUhvV3dpRUFBR2czVDFNbXY0eHdDQUE5QytFUUFBQzBtOW52K3dFQU9oOWJXUUFBQUFBQUNJY0FBQUFBQU1JaEFBQUFBRUNFUXdBQUFBQ0FDSWNBQUFBQUFCRU9BUUFBQUFBaUhBSUFBQUFBUkRnRUFBQUFBRWl5bWwwQUFBQUFjSzFkdTNZcEpTVkY0ZUhoV3I5K3ZjYzJHelpzMER2dnZLTzVjK2ZxNmFlZmJuSGVNQXd0WHJ4WWRYVjFldTIxMTJTejJUUi8vdndXN2JadjMrNysyblYrNnRTcGV1R0ZGMXF0YjlHaVJXcG9hR2gyTGRBYk1ISUlBQUNBNnpJTXc2dlBpNDJObGRWcVZYbDV1V3ByYXoyMnljcktraVRsNXVaNnJPL0lrU09xcTZ1VHpXYVR6V2FUSkNVbEpjbHF0YnEvVGtwSzhuanYvUHg4YmR1MnJUTzZBdlFvaEVNQUFBQzB5dGZYVjNhNzNhdlBEQW9LVWxSVWxDUXBPenU3eGZtYW1ocVZscGJLejg5UGRydGRKU1VsTGRyczI3ZFBralJyMWl6M3NlVGtaSGM0VEU1T1ZuSnljb3ZyK3ZmdnI2Q2dJSzFidDA0WExsem9sUDRBUFFYaEVBQUFBSzJ5Mld5cXFxcnkrblBqNCtNbGVRNkhybEhEeVpNbnQ5ckdGUTdqNHVMYS9lemx5NWZMYnJlM09xVVY2SzBJaHdBQUFHaFZURXlNYW1wcWRQandZYTgrMXhVT1BVMGJ6Y3JLa3NWaTBYMzMzU2RKeXNuSmFYYmU0WENvb0tCQXZyNitpb21KYWRkem5VNm5saXhab3ZEd2NHM1pza1VIRHg3c1FDK0Fub1Z3Q0FBQWdGYU5IejllRXlkTzFLZWZmdXJWRWNTd3NERFpiTFlXMDBhZFRxZHljM00xYnR3NHhjWEZLU1FrUkFjUEhsUkRRNE83emFGRGgzVDU4bVZGUjBmTDM5Ky9YYzgxREVOV3ExVXJWNjZVSksxWnMwWk5UVTJkMHltZ215TWNBZ0FBNExybXpadW5BUU1HNk0wMzM5U3VYYnYweFJkZnFMR3hzY3VmNjJscWFXRmhvZXJxNmpSejVreFpMQmJGeHNiSzRYQm8vLzc5N2phdUthVXpaODY4NldkSFJVVnB3WUlGS2k4dlYxcGEyazNmQitoSjJNb0NBQUFBMXhVWUdLamx5NWZyODg4LzE1NDllN1IzNzk0Mlh6dG56aHdsSkNUYzFIUGo0K1AxL3Z2dkt5Y25SOHVXTFpNazk3TmRDODNFeGNWcDU4NmR5c25KY1lmSmpyeHZlSzFISDMxVW1abVpldU9OTnpSMzdseUZob1oyNkg1QWQwYzRCQUFBd0EzMTY5ZFBjK2JNMGJScDAxUldWaWE3M2Q2bUxTN0N3c0p1K3BuUjBkRUtDQWh3VHhzTkNBaFFWbGFXZ29LQ0ZCa1pLVW51RVVUWDZHSjlmYjJLaTRzMWJOZ3dqUjQ5K3FhZkxVbkJ3Y0Zhc1dLRlZxMWFwWmRlZWtrcEtTa2R1aC9RM1JFT0FRQUEwR2FCZ1lIdVZVSzdtcSt2cjJiTW1LR01qQXpsNWVWcDBxUkpLaWtwVVVKQ2dudExpcENRRUkwZlAxNkhEeDlXZFhXMXlzcks1SEE0T2pTbDlGcno1czNUMXExYmxabVpxWXlNakpzZUJRVjZBdDQ1QkFBQVFMZmxtaXFhazVPajdPeHNHWWJSSXZpNXBwaG1aMmQ3M04rd28xYXVYQ2xmWDErdFhidTIyY0kzUUc5RE9BUUFBRUMzNVhwdk1DOHZ6ejExdExWd3VHL2ZQdVhsNWNscXRXcjY5T21kVnNQSWtTTzFmUGx5VlZWVmFkT21UZTVSUzZDMzRVODJBQUFBdXEwaFE0WW9JaUpDRlJVVnFxK3YxNmhSb3pSOCtQQm1iU0lqSXhVY0hLekN3a0pWVlZVcEtpcEtRVUZCblZySDBxVkx0WFBuVG0zZXZKbHdpRjZMa1VNQUFBQjBhL0h4OFhJNEhEcDkrclRIZHduNzlldW4yTmhZblRwMVNrNm5zOVVwcGFtcHFYSTRITzZ2VTFOVDIxeURhKzlEaDhQQjFGTDBXb1JEQUFBQWRHdXU5dzZsMXZjdXZIYmJpdGJDWVhwNnVqc2NwcWVuS3owOXZWMTF4TVRFS0RFeHNWM1hBRDJKeFdqTEdzUUFBTUJyTWpJeWxKbVpxU2VmZk5Mc1VnQUF2WkRGWXJGNE9zN0lJUUFBQUFDQWNBZ0FBQUFBSUJ3Q0FBQUFBRVE0QkFBQUFBQ0ljQWdBQUFBQUVPRVFBQUFBQUNEQ0lRQUFBQUJBaEVNQUFBQUFnQ1NyMlFVQXdNMXdPQnlxcUtoUWRYVzE2dXZyMWRUVVpIWko2QVY4Zkh3VUdCaW9vVU9IYXN5WU1iSmErVEVKQU9nNytLa0hvTWVwcmEzVm9VT0hOSGp3WUVWR1JpbzRPRmcrUGo1bWw0VmVvS21wU1hWMWRhcXNyTlNlUFhzMGVmSmtEUm8weU95eUFBRHdDc0loZ0I2bHRyWldCdzhlVkZSVWxHNjk5VmF6eTBFdjQrUGpvNUNRRUlXRWhPanMyYk1xS0NqUWxDbFRDSWdBZ0Q2QmR3NEI5QmdPaDBPSERoMGlHTUlyYnIzMVZrVkZSZW5Rb1VOeU9CeG1sd01BUUpjakhBTG9NU29xS2pSNDhHQ0NJYnptMWx0djFlREJnMVZSVVdGMktRQUFkRG5DSVlBZW83cTZXamFiemV3eTBNZlliRGFkT1hQRzdESUFBT2h5aEVNQVBVWjlmYjJDZzRQTkxnTjlUSEJ3c0M1ZHVtUjJHUUFBZERuQ0lZQWVvNm1waVZWSjRYVStQajVzbFFJQTZCTUlod0FBQUFBQXdpRUFBQUFBZ0hBSUFBQUFBQkRoRUFBQUFBQWd3aUVBQUFBQVFJUkRBQUFBQUlBSWh3QUFBQUFBRVE0QkFBQUFBQ0ljQWdBQUFBQkVPQVFBQUFBQWlIQUlBQUFBQUJEaEVBQUFBQUFnd2lFQUFBQUFRSVJEQUFBQUFJQUlod0FBQUFBQUVRNEJBQUFBQUNJY0FnQUFBQUJFT0FRQUFBQUFpSEFJQUFBQUFCRGhFQUQ2dkkwYk55b3BLVW12dnZxcTJhVjBtdm56NTJ2Ky9QbDY1WlZYekM0RkFJQWV3MnAyQVFCZ3RqTm56bWpQbmozS3pNelViMzd6bTA2Ly8vejU4ejBlOS9mM1YyaG9xS1pObTZaLys3ZC9VMWhZV0tjL3V5MCsrT0FETlRRMDZJTVBQdERERHo5c1NnMEFBTUI4aEVNQWZZNWhHQ29wS1ZGbVpxYjI3Tm1qSTBlT21GTEg1Y3VYZGZ6NGNSMC9mbHhidG16UmswOCtxWG56NW5YSnMwcExTM1hiYmJkNVBQZXYvL3F2K3Vpamo1U1VsTlFsendZQUFEMEQ0UkJBbjdOczJUTFYxTlI0L2JrTEZ5N1UwcVZMSlYwTnFPZk9uZFBldlh1VmxwYW14c1pHUGYvODh3b1BEMWRFUkVTblBmUHZmLys3WG4zMVZYM3h4UmZhdm4yN3h6YVBQZmFZSG52c3NVNTdKZ0FBNkpsNDV4QkFuK01LaHNPR0RkTzk5OTZyK1BoNHJ6eTNmLy8rc3Rsc3N0bHNHamx5cEtaTW1hTHZmdmU3K3RXdmZpVkphbXBxMGgvLytNZE9mV1poWWFHKytPS0xUcjBuQUFEb25SZzVCTkRuZk9jNzMxRkNRb0o3bXVVcnI3eWl6ei8vM0xSNlpzeVlvZWpvYUIwNGNFQUhEaHd3clE0QUFOQzNNWElJb005NTRJRUhXbjMveml4ang0NlZKSjA3ZDg3a1NnQUFRRi9GeUNFQWRBT05qWTJTcnE1ZzZrbEpTWW0yYnQycUF3Y082TlNwVTJwc2JGUklTSWlpb3FKMC8vMzNhL3o0OGMzYWUxb2g5ZHBqMTc1LytNb3JyeWd0TGEzRjhXdFZWbGJxd3c4L1ZHNXVyazZlUEttbXBpYmRldXV0bWpKbGl2N2xYLzVGMDZaTjgzaWQ2NW4zM1hlZkhudnNNZVhsNWVudHQ5OVdVVkdSR2hzYk5XTEVDTjE5OTkzNjVqZS9LYXZWODQrazl2WWRBQURjSE1JaEFIUURCdzhlbENTUEk1cHZ2LzIyTm03YzJPSjRUVTJOL3ZhM3YybjM3dDM2eFM5K29UbHo1blJKYlI5ODhJRmVlZVVWT1J5T1pzZXJxNnYxMTcvK1ZYLzk2MSsxWU1FQ1BmNzQ0L0x4OFduMVBtbHBhUzMySFR4MjdKaGVmZlZWRlJZV0tpVWxwY1UxWnZjZEFJQytoSEFJQUNiYnRtMmJqaDA3SmtsYXNHQkJpL09WbFpXeVdxMjY0NDQ3Tkh2MmJJMGNPVkpXcTFYWjJkbjZ2Ly83UHpVMk51cUZGMTdRSC83d0IvbjYra3FTWG52dE5VbFh3OVVubjN6UzdGaDdiTjI2Vld2WHJwVWtoWWFHNnY3NzcxZGtaS1I4Zkh4VVZsYW05OTU3VDBlT0hOR1dMVnNVR0Jpb0gvN3doeDd2VTFCUW9PTGlZczJkTzFkZi8vclhOWERnUUJVVkZXbmp4bzA2ZCs2Y01qTXo5ZGxubituMjIyL3ZjTjhCQU1ETklSd0M4S3FtcGlZMU5EU292cjdlNC84NkhBNDFOVFhKNlhTcXFhbXAyVDhoSVNGbWw5OXBETU5RZFhXMXRtelpvai84NFErU3BMaTRPSS9UUVNNakk3VjA2VkxaYkxabXg4ZU9IU3NmSHgvOS92ZS8xN2x6NTVTYm0rdGVlZFhWdG4vLy91NzJYNzcrUnM2ZE82ZlUxRlQzczFhdlhxMWJicm5GZmY2MjIyN1RIWGZjb1ovOTdHZkt5Y25SKysrL3I2OS8vZXNLRHc5dmNhK2lvaUl0V2JKRUsxYXNjQjhMRHc5WFdGaVlIbi84Y1VuU3A1OSsyaUljM2t6ZnU4cnExYXU3OVA2ZCtjdzVjK1lvSVNHaGs2c0JBUFIyaEVNQVhjTGhjTWh1dCt2OCtmT3kyKzN1cnhzYUdscTA3ZGV2bndJQ0FoUVFFQ0NyMVNvL1B6LzUrUGkwK09mMDZkTW05S1R6cEtXbHVkL3R1NWJWYXRVM3YvbE5QZnp3dzdKWUxDM09MMXk0c05WN2Z1MXJYOVB2Zi85N1NWYzN1dS9NZ1BUUlJ4L3A4dVhMa3FULytxLy9haFlNWGF4V3E1NTQ0Z2s5K09DRE1neERIMy84c1g3MG94KzFhRGRnd0FBOS9QRERMWTVQbVRKRnQ5MTJtMHBMUzNYNDhPRVc1ODNxdXljREJnem8wdnRmNi96NTg1SjAwOU5sdzhMQ09yTWNBRUFmUVRnRTBHRk9wMU8xdGJVNmMrYU1hbXBxWkxmYmRmSGlSZmQ1SHg4ZmhZU0VhUGp3NFFvT0RsWkFRSUFDQXdNVkdCaW9nSUFBK2ZuNWVReEZYOWJUdzZFbkFRRUJldWFaWnpSMTZ0UjJYWGZwMGlWOThjVVhPbkhpaFB2WXRaOTVaOGpKeVpGMGRZVHdlb3UrREJzMlRKTW1UVkpoWVdHclczRk1uejVkZm41K0hzK05HemRPcGFXbHN0dnRiYXJMRzMzMzVKRkhIdW55Wjdoa1pHUW9Nek9UMFQ4QWdGY1JEZ0cwbThQaFVFMU5qYzZjT2FQcTZtclYxdGFxcWFsSjB0WFJsY0dEQjJ2czJMRUtDUWxSU0VpSWdvS0MyaFQrZXJ1RkN4ZHE2ZEtsYW1wcVVsRlJrVjU5OVZXZE9YTkdQLy81ei9YZi8vM2ZHamR1WEt2WGxwV1ZhY2VPSFRwMDZKQ09IVHZtTVVpNS9qL29MTWVQSDVlazY5YmxFaDRlcnNMQ1FsVlZWWGs4UDNqdzRGYXZkWTFJdWxacy9USXorZzRBUUY5RU9BVFFKcGN1WFZKbFphVk9uRGloTTJmT3lEQU1XU3dXRFJ3NFVCRVJFUm82ZEtpR0RCblM2dWdRcnI3LzUzcDNMaXdzVEZPblR0V1BmdlFqblQ5L1hzODg4NHhlZWVVVmo0dXF2UHp5eTlxOGViTU13NUIwZGJ1TDhQQncyV3cyMld3MmoxTlZPME5kWFowa0tUZzQrSVp0QXdJQ0pFbjE5ZlVlei9mcjEvcTJ1dGY3RHdkbTlSMEFnTDZJY0FpZ1ZSY3VYSEJQM3p0Nzlxd2tLU1FrUkJNblR0VFFvVU0xZVBCZ1ZvanNnT0hEaCtzLy91TS85TXd6eitqNDhlTktTMHZUc21YTG1yWDU2S09QOU41NzcwbTZPdks0Wk1rU2pSNDl1bG1nNnFxQUZCQVFvSXNYTDdZYStLN2xlcGUwTFVHeXJjenNlMTkxNmRJbDl6dkFiZmtlQU5DN0VBNEJORk5mWDYreXNqSWRQMzdjdlNqRzRNR0RGUjBkclpFalIzYnFMLytRNXM2ZHEvVDBkQlVVRk9pdHQ5NVNZbUppc3ltWWYvclRueVJkWGJqbEp6LzVTWXZyWGFON1hXSDQ4T0U2ZXZTb2poNDllc08yNWVYbGtxUlJvMFoxMnZQTjdIdGZ0V0xGQ2dVRkJlbmxsMTl1MC9jQWdONkZjQWhBVHFkVEowK2VWRmxabVU2ZE9pWERNQlFhR3FweDQ4Ykpack1wTUREUTdCSjd0Y2NlZTB6SnljbXFyNi9YaGcwYjlQLyszLzl6bjNQdGZ6aGh3Z1NQMSs3YnQrKzY5NzUybE0zcGRGNTNldWVYVFo4K1hVZVBIdFhodzRkVlhsN3VjWXNLNmVwQ1FVVkZSWktrbVRObnR2bitOOUxSdnFQOUJnMGExR3o3a3h0OUR3RG9YUWlIUUI5V1YxZW5zckl5bFplWHE2R2hRVUZCUVlxTWpOVFlzV01WRkJSa2RubDl4cVJKazNUbm5YZnFyMy85cTNiczJLRjc3NzFYa3laTmtpVDUrZm5KNFhEb3lKRWpMYTY3Y09HQ05tN2NlTjE3WC92LzQrblRwelZpeElnMjE3Vm8wU0p0M3J4WlRxZFR6ei8vdko1Ly92a1dmeTRjRG9mKzUzLytSNFpoeU4vZlg0c1dMV3J6L1cra28zMUgrNjFaczZaZDN3TUFlaGZDSWRBSG5UbHpSa1ZGUlRwNThxUXNGb3RzTnB2R2poMnI0Y09IOTRsVlJTc3JLNXQ5ZiswMkNGOCsxOTZONDIvVzk3NzNQWDMyMldkeU9CeGF1M2F0ZnZlNzM4bGlzU2dtSmthWm1aa3FLQ2pRcWxXcmRPKzk5eW93TUZDSER4L1dHMis4Y2NOM1BzZU9IZXYrZXNPR0Rmcld0NzZsOHZKeTNYWFhYVGVzeVdhejZhR0hIdEtycjc2cXc0Y1BhOFdLRmZyM2YvOTNSVVpHcWwrL2Zpb3JLMU5hV3BvN3ZQMzR4ejlXU0VoSXh6NklhM1MwN3dBQW9IMEloMEFmWVJpR1RwMDZwYUtpSXAwNWMwWUJBUUdLaW9yUzJMRmorOXppRXQvNXpuZmFmRzc3OXUxZFhZNmtxKy8zZmVNYjMxQmFXcHFLaW9yMDZhZWZhdjc4K2ZyZTk3Nm5Bd2NPNk9MRmk5cXhZNGQyN05qaHZtYkFnQUZhdlhyMWRmZmZtelZybGtKRFExVlZWYVcvLy8zdit2dmYveTVKYlFxSGtyUjA2VkpkdkhoUmYvempIM1h5NUVtOStPS0xMZHI0K1BqbzBVY2ZWV0ppWWp0N2ZYMGQ3VHNBQUdpZnRyOThBcUJIY2pxZHFxaW8wUGJ0Mi9YWlo1K3B2cjVlTTJiTTBOZS8vblZGUmtiMnVXRFluWDNyVzk5eTcvbTNjZU5HMWRmWGE4eVlNZnJmLy8xZnpaczNUN3pSK1pBQUFDQUFTVVJCVklNR0RWSy9mdjEwNjYyM0tqRXhVYi8vL2U5YmZRL1F4Yy9QVDZ0V3JWSnNiS3o4L2YzbDUrZW5tSmlZTnRka3NWajAvZTkvWDZtcHFaby9mNzZHRFJzbUh4OGZXYTFXalJvMVNvc1dMZEw2OWV1MWVQSGlqblRkbzQ3MkhRQUF0SS9GY0cwZUJhQlhNUXhEeDQ4ZlYwRkJnUzVldktpUWtCQk5talJKWVdGaFBYYnE2S2VmZnFxNzc3N2I3RExRQjNuN3oxNUdSb1l5TXpQMTVKTlBldTJaQUlDK3c5TEtMNE5NS3dWNm9hcXFLaDA0Y0VCbno1N1ZvRUdETkgzNjlIWXRSSUtXdnZ3dTRvMTQ2MTFGQUFDQXprSTRCSHFSOCtmUDY4Q0JBenA1OHFUNjkrK3YyYk5uS3l3c3pPeXllb1hydmFmb2liZmVWUVFBQU9nc2hFT2dGMmhvYUZCQlFZSEt5OHZsNit1cm1KZ1lqUnMzcmwxNzJnRUFBS0J2SXh3Q1BWeFpXWmtPSERnZ2g4T2g4ZVBIS3pJeVVuNStmbWFYMWVzd0VnZ0FBSG83d2lIUVExMjRjRUU1T1RtcXJxN1dzR0hETkdQR0RBVUhCNXRkRmdBQUFIb293aUhRd3ppZFRoVVhGK3ZRb1VPeVdxMktpNHZUbURGanpDNExBQUFBUFJ6aEVPaEJhbXRybFoyZExidmRydEdqUjJ2YXRHbnk5L2MzdXl3QUFBRDBBb1JEb0Fjd0RFTkZSVVU2ZVBDZ2dvS0M5Tld2ZmxYRGh3ODN1eXdBQUFEMElvUkRvSnU3ZE9tUzl1N2RxK3JxYW8wZE8xYlRwazJUMWNwZlhRQUFBSFF1ZnNNRXVyRVRKMDRvSnlkSGhtR3daeUVBQUFDNkZPRVE2SVljRG9meTh2SlVWbGFtSVVPR0tENCtYa0ZCUVdhWEJRQUFnRjZNY0FoME0zVjFkZHE5ZTdjdVhMaWdLVk9tS0RJeVVoYUx4ZXl5QUFBQTBNc1JEb0Z1NU5TcFU5cXpaNDk4Zkh4MDU1MTNhc2lRSVdhWEJBQUFnRDZDY0FoMEU4WEZ4Y3JQejlldHQ5NnFoSVFFQlFZR21sMFNBQUFBK2hEQ0lXQXloOE9oN094c0hUOStYT0hoNFpveFk0WjhmSHpNTGdzQUFBQjlET0VRTU5HbFM1ZTBlL2R1MmUxMlRaOCtYZVBHalRPN0pBQUFBUFJSaEVQQUpPZk9uZE91WGJ2a2REcjF0YTk5VGFHaG9XYVhCQUFBZ0Q2TWNBaVlvS3FxU2hrWkdmTDM5OWZYdnZZMTllL2YzK3lTZWdRZkh4ODFOVFV4N1JaZXhaODVBRUJmMGMvc0FvQys1dmp4NDlxMWE1ZHV1ZVVXM1hYWFhRVERkZ2dNREZSZFhaM1paYUNQcWF1clk1OVJBRUNmUURnRXZPaklrU1BhczJlUFFrTkRkY2NkZDhqZjM5L3NrbnFVb1VPSHFyS3kwdXd5ME1kVVZsYXlyUXdBb0U4Z0hBSmVrcCtmcjd5OFBJMFpNMFpmK2NwWFpMVXlxN3U5eG93Wm81cWFHcDA5ZTlic1V0QkhuRDE3VmpVMU5Rb1BEemU3RkFBQXVoemhFUENDZmZ2MnFhaW9TQk1uVGxSY1hKejY5ZU92M3Myd1dxMmFQSG15Q2dvS0NJam9jbWZQbmxWQlFZRW1UNTdNTzRjQWdENkJvUXVnQ3htR29YMzc5dW5vMGFPYU9uV3FKazJhWkhaSlBkNmdRWU0wWmNvVUhUeDRVSU1IRDViTlpsTndjREMvdktOVE5EVTFxYTZ1VHBXVmxhcXBxZEdVS1ZNMGFOQWdzOHNDQU1BckNJZEFGekVNUTdtNXVTb3RMVlYwZExRbVRweG9ka205eHFCQmd6Ujc5bXhWVkZTb3FLaElseTVkVWxOVGs5bGxvUmZ3OGZGUlVGQ1FoZ3dab3Rtelp6UDlHd0RRcC9CVEQrZ0NobUVvSnlkSFpXVmxpb21KMFlRSkU4d3VxZGV4V3EyS2lJaFFSRVNFMmFVQUFBRDBDcno0QkhReWdpRUFBQUI2SWtZT2dVNldtNXVyc3JJeVRaczJUZVBIanplN0hBQUFBS0JOR0RrRU9sRitmcjVLUzBzSmhnQUFBT2h4Q0lkQUp5a3VMbFpSVVpFbVQ1NU1NQVFBQUVDUFF6Z0VPa0ZaV1prT0hEaWdpSWdJVFpreXhleHlBQUFBZ0hZakhBSWQ5TVVYWHlnbkowZGhZV0dhUG4yNjJlVUFBQUFBTjRWd0NIUkFWVldWOXV6Wm85RFFVTVhGeGNsaXNaaGRFZ0FBQUhCVENJZkFUYkxiN2RxOWU3Y0dEaHlvaElRRTlldkhYeWNBQUFEMFhQdzJDOXlFeTVjdmEvZnUzUW9JQ05EdHQ5OHVxNVZkWVFBQUFOQ3o4UnN0MEU1TlRVM2F2WHUzR2hzYk5XL2VQUG43KzV0ZEVnQUFQZEw4K2ZNbFNWT25UdFVMTDd6UWFydEZpeGFwb2FGQjI3ZHZ2K2xuN2RxMVN5a3BLUW9QRDlmNjllczl0dG13WVlQZWVlY2R6WjA3VjA4Ly9YU0w4NFpoYVBIaXhhcXJxOU5ycjcwbW04M203c08xcnEzVG0zMEVPb3FSUTZDZHNyT3pWVnRicXpsejV1aVdXMjR4dXh3QUFIcTgvUHg4YmR1MnJVdWZFUnNiSzZ2VnF2THljdFhXMW5wc2s1V1ZKVW5LemMyVllSZ3R6aDg1Y2tSMWRYV3kyV3l5Mld5U3BLU2tKUGNNb3FTa0pDVWxKWG04dHpmNkNIUVU0UkJvaDhMQ1FoMDdka3pUcDAvWHNHSER6QzRIQUlBZXIzLy8vZ29LQ3RLNmRldDA0Y0tGTG50T1VGQ1FvcUtpSkYzOUQ3MWZWbE5UbzlMU1V2bjUrY2x1dDZ1a3BLUkZtMzM3OWttU1pzMmE1VDZXbkp6c0RvZkp5Y2xLVGs1dWNaMjMrZ2gwRk9FUWFLUGp4NCtyb0tCQTQ4ZVBWMFJFaE5ubEFBRFFheXhmdmx4MnU3M1Y2WjZkSlQ0K1hwTG5jT2dhTlp3OGVYS3JiVnpoTUM0dXJ0M1A5bFlmZ1k0Z0hBSnRZTGZibFpXVnBSRWpSaWdtSnNic2NnQUE2RFdjVHFlV0xGbWk4UEJ3YmRteVJRY1BIbXpYOVVWRlJYcm1tV2UwYk5reUxWeTRVSXNYTDlaVFR6MmxqSXlNRm0xZDRkRFR0TkdzckN4WkxCYmRkOTk5a3FTY25KeG01eDBPaHdvS0N1VHI2OXZ1M3dVNjJrZkFXd2lId0ExY3VYSkZHUmtaQ2dvS1VueDhQSHNaQWdEUWlRekRrTlZxMWNxVkt5VkphOWFzVVZOVFU1dXUvZkRERC9YakgvOVlmL3ZiM3pSbXpCamRjODg5bWpKbGl2THo4L1hMWC81U0d6WnNhTlkrTEN4TU5wdXR4YlJScDlPcDNOeGNqUnMzVG5GeGNRb0pDZEhCZ3dmVjBORGdiblBvMENGZHZueFowZEhSN1Y2TXJpTjlCTHlKY0FoY2gyRVkycnQzcitycjY1V1FrQ0JmWDErelN3SUFvRmVLaW9yU2dnVUxWRjVlcnJTMHRCdTJMeXdzMU5xMWF4VWNIS3pVMUZTdFdyVktqei8rdUg3MXExOXAvZnIxR2pKa2lONTU1NTBXSTRDZXBwWVdGaGFxcnE1T00yZk9sTVZpVVd4c3JCd09oL2J2Mys5dTQ1cFNPblBtVEsvMUVmQTJ0cklBcnFPNHVGaVZsWldLajQvWGdBRUR6QzRIQUlBdWQrVElFZTNmdjErVmxaVzZjdVhLRGR2UG1UTkhDUWtKbmZMc1J4OTlWSm1abVhyampUYzBkKzVjaFlhR3R0bzJMUzFOaG1Ib2tVY2UwWVFKRTVxZHM5bHNldmpoaC9YY2M4L3A0NDgvVm14c3JQdGNmSHk4M24vL2ZlWGs1R2pac21XU3BMMTc5MHI2NTBJemNYRngycmx6cDNKeWN0eGhzaVB2Rzk1c0h3RnZJeHdDclRoOStyUUtDZ28wYnR3NGpSNDkydXh5QUFEb1V2WDE5ZHF4WTRlS2k0czFlUEJnalJzM1RpRWhJVGQ4blNJc0xLelRhZ2dPRHRhS0ZTdTBhdFVxdmZUU1MwcEpTV20xYlVGQmdTVHBxMS85cXNmenJrQjQrUERoWnNlam82TVZFQkRnbmpZYUVCQ2dyS3dzQlFVRktUSXlVcExjSTRpdTBjWDYrbm9WRnhkcjJMQmhIZjZkb0QxOUJMeU5jQWg0Y09uU0pYMysrZWNhTkdnUUM5QUFBSG85cDlPcDk5NTdUK2ZQbjllaVJZdGFqTVI1MDd4NTg3UjE2MVpsWm1ZcUl5T2oxVkhKOCtmUHk5ZlhWOEhCd1I3UGg0U0VTSkl1WHJ6WTdMaXZyNjltekppaGpJd001ZVhsYWRLa1NTb3BLVkZDUW9KN1M0cVFrQkNOSHo5ZWh3OGZWblYxdGNyS3l1UndPRG8wcGZSbStnaDRHKzhjQWw5aUdJYjI3TmtqNmVwVW1YNzkrR3NDQU9qZDl1elpvK3JxYXQxMzMzMm1Ca09YbFN0WHl0ZlhWMnZYcm0yMktNeTFBZ01EZGVYS0ZkWFgxM3M4Zi83OGVVbi9ESW5YY2swVnpjbkpVWFoydGd6RGFCSDhYRk5NczdPelBlNXYyRkZ0NlNQZ2JmeldDM3pKb1VPSFZGTlRvOW16Wnlzd01ORHNjZ0FBNkZMMTlmWDYvUFBQTld2V3JHN3ovdHZJa1NPMWZQbHlWVlZWYWRPbVRlNFJ2V3U1cG9CbVptWjZ2RWR1YnE0a2FlclVxUzNPdWQ0YnpNdkxjMDhkYlMwYzd0dTNUM2w1ZWJKYXJabytmZnBOOXFpbHR2UVI4RGJDSVhDTjZ1cHFGUllXYXRLa1NkM21CeVFBQUYycHJLeE1UcWRUWThlT05idVVacFl1WGFxd3NEQnQzcnhaRG9lanhmbkZpeGRMa2w1KytXV1ZscFkyTzNmeTVFbHQzTGhSVnF0VlM1WXNhWEh0a0NGREZCRVJvUk1uVHFpZ29FQ2pSbzNTOE9IRG03V0pqSXhVY0hDd0Nnc0xWVnBhcXNtVEp5c29LS2dUZTNqalBnTGVSamdFL3FHeHNWRjc5KzdWd0lFRE5XWEtGTFBMQVFEQUsreDJ1eVJwNk5DaEpsZlNuR3RmUUlmRDRYSGFaV3hzckw3OTdXL3I3Tm16K3VFUGY2aWYvdlNuV3JObWpYN3hpMS9vKzkvL3ZtcHJhL1hFRTA4b1BEemM0LzNqNCtQbGNEaDArdlJwais4Uzl1dlhUN0d4c1RwMTZwU2NUbWVyVTBwVFUxUGR3UzQxTlZXcHFhbWQxa2ZBMndpSHdEL2s1T1Nvc2JGUjhmSHh2R2NJQU9nekRNT1FKUG41K1psY1NVc3hNVEZLVEV4czlmeUREejZvVmF0V0tUWTJWc1hGeGRxeVpZdUtpNHYxbGE5OFJhbXBxZGU5MXZYZW9kVDYzb1hYYmx2UldqaE1UMDkzaDhQMDlIU2xwNmRmdDA5ZmRxTStBdDVrTVZ6L1JnRDZzTEt5TW1Wbloydm16Sm5kYmxvTmdMNG5JeU5EbVptWmV2TEpKODB1QlgwQWY5NkF2c2ZTeWg0MURJK2d6N3R3NFlMMjdkdW5VYU5HRVF3QkFBRFFaeEVPMGFjWmhxR3NyQ3o1K2ZtNU44c0ZBQUFBK2lMQ0lmcTB3NGNQcTZhbVJyTm16ZXFXNzFvQUFBQUEza0k0Uko5MTRjSUZGUlFVNkxiYmJ0T3dZY1BNTGdjQUFBQXdGZUVRZlpKck9tbEFRSUNpbzZQTkxnY0FBQUF3SGVFUWZaSnJPdW5NbVRQbDYrdHJkamtBQUFDQTZRaUg2SE5jMDBuSGpoM0xkRklBQUFEZ0h3aUg2Rk5jMDBuOS9mMFZFeE5qZGprQUFBQkF0MEU0Uko5U1ZsYkdkRklBQUFEQUE4SWgrb3pHeGtibDUrZHIxS2hSR2o1OHVObmxBQUFBQU4wSzRSQjlSa0ZCZ1pxYW1waE9DZ0FtTUF4RG16WnQwdEtsUzdWdzRVSnQzcnpaN0pLNjFFOSs4aFA5N0djL003c01BR2dYcTlrRkFONXc5dXhaSFQxNlZGT25UbFZRVUpEWjVRQkFuL1BtbTIvcTlkZGYxOUNoUXpWdjNqd05HRERBN0pKdWFQNzgrWktrcVZPbjZvVVhYbWkxM2FKRmk5VFEwS0R0MjdlN2oxVlZWYWwvLy81ZFhpTUFkQ2JDSVhvOXd6Q1VtNXVyNE9CZ1RaZ3d3ZXh5QUtETkRNT1F4V0l4dTR4TzhlYy8vMW1TOU95enp5b3NMTXprYXRvblB6OWYyN1p0VTJKaVlwdXZXYmR1bmZyMVk0SVdnSjZGZjJ1aDF5c3ZMMWR0YmEybVQ1L09EMm9BUFlLZm41OGt5VzYzbTF4SjV6bHo1b3g4ZlgxN1hERHMzNysvZ29LQ3RHN2RPbDI0Y0tITjF3VUZCU2tnSUtBTEt3T0F6c2R2eXVqVkdoc2JkZURBQVkwY09aSkZhQUQwR0RhYlRkTFZxWW05aFdFWTh2SHhhVlBicHFhbUxxNm1mWll2WHk2NzNhNzE2OWViWFFvQWRDbW1sYUpYY3kxQ00yM2FOTE5MQVlBMkd6RmloSVlPSGFyUFAvOWNFUkVSYlE1Vm5XSCsvUGtLQ0FqUUJ4OThvTGZlZWt1ZmZQS0phbXRyTlh6NGNDMWJ0cXhkVXl0ZDkzTnBhR2h3Zis5NlA4LzF2SGZmZlZlcHFhbmF0V3VYNnV2cm03Mi9WMUpTb3ZUMGRPM2Z2MTlWVlZXeVdxMktpSWpRMHFWTE5YdjI3RmJyZi92dHQ3VjE2MVpWVjFkcjVNaVJldWloaDNUNzdiZkxicmRyNDhhTnlzakkwTVdMRnpWcTFDZ3RXN1pNZDkxMVY0djZuVTZubGl4Wm9rOC8vVlJidG16UlBmZmNveWxUcHJUNWMvelRuLzdVcnM4TEFNekV5Q0Y2TGRjaU5KR1JrU3hDQTZCSHNWZ3NXcmh3b2M2Y09hTy8vT1V2cG95a3JWNjlXbHUyYkZGc2JLeWlvNk4xNHNRSlBmLzg4OHJJeUdqWGZaS1NrcFNVbENSSnNscXR6YjYvMXU5Kzl6dnQzNzlmZDk1NXAyYk1tTkhzM0ZOUFBhV2RPM2RxeElnUlNreE0xTFJwMDFSWVdLaWYvL3pueXNySzh2amM1NTU3VGp0MjdORDA2ZE1WR1JtcGlvb0twYVNrYVBmdTNYcmlpU2UwYjk4K0pTUWtLQ1ltUnVYbDVmcnRiMytydlh2M3RyaVBZUml5V3ExYXVYS2xKR25ObWpYZGJtUVRBRG9MSTRmb2xWaUVCa0JQNTFyVmM4ZU9IYXFzckZSOGZMeUdEUnVta0pDUUxsK2twcUdoUWFkT25kTEdqUnZsNys4dlNYcjExVmYxMWx0djZmMzMzMWRDUWtLYjc1V2NuQ3hKU2s5UGw5VnFkWDkvcmN1WEw2dWlva0liTm16dytKN2VONzd4RGQxNzc3MjY1WlpiM01jKyt1Z2p2ZmppaTBwTFM5T3NXYk5hMUgvKy9IbXRXN2RPVnV2VlgzWFdyVnVuZDk5OVY3Lys5YTgxY2VKRVBmdnNzKzYrYmRxMFNhKy8vcm8rL1BCRHhjWEZlZXhIVkZTVUZpeFlvRTgrK1VScGFXbTYvLzc3Mi93WkFFQlBRVGhFcitSYWhPYjIyMi8zNm5Rc0FPaE0wZEhSR2pGaWhENzU1Qk45OU5GSGJiNXV6cHc1N1Fwd252emdCejl3aHlmcDZnamdXMis5cFpLU2tnN2QxeFBETVBUZDczNjMxUVZjSG5qZ2dSYkg1czZkcXhkZmZGRmxaV1VlcjNua2tVZmN3VkNTN3IzM1hyMzc3cnR5T0J4YXNXSkZzNzRsSmlicTlkZGZWMmxwNlhYcmZQVFJSNVdabWFrMzNuaERjK2ZPVldob2FGdTZkMU5XcjE3ZFpmY0dnTllRRHRIck5EWTJLajgvWHphYlRTTkdqREM3SEFEb2tLRkRoK3JCQngvVXlaTW5WVmxacWNiR3hodGUwOUVWUWExV3E4YU5HOWZzMkpBaFEyUzFXblh4NHNVTzNkc1RpOFdpNk9qbzY3WTVldlNvRGgwNnBCTW5UdWpreVpNNmVmS2twS3VqaEY5bXRWcDEyMjIzTlR2bUNuSldxMVVUSjA1c2RtN28wS0dTcEV1WExsMjNodURnWUsxWXNVS3JWcTNTU3krOXBKU1VsT3QzckFOR2pSclZaZmYrc2hNblRuanRXUUM2TjhJaGVwMkNnZ0pkdVhLRlJXZ0E5Qm9XaTBVMm04MjlpbWxYczFxdEhxZXVXcTFXT1J5T1RuK2VuNStmZS91T0x6dDM3cHhTVWxLVW41OHZmMzkvalI0OVdzT0hEOWZNbVROVlhsNHV3ekE4MXZsbHJ2NTQ2cHRybXlPbjAzbkRXdWZObTZldFc3Y3FNek5UR1JrWkhSNmhiWTAzcDYxbVpHUW9NelBUYTg4RDBIMFJEdEdydUJhaG1UeDVzdnIzNzI5Mk9RQ0FOcmplTzVRdnZ2aWk4dlB6OWVDREQyclpzbVh5OWZXVmREWElwYVdsZWF2RVpsYXVYS2xISG5sRWE5ZXViYkY0RGdEMFpLeFdpbDdsd0lFRDZ0Ky92eVpObW1SMktRQ0FUcENWbFNXcjFhb0hIbmpBSFF3bDNmRDl3SzQwY3VSSUxWKytYRlZWVmRxMGFaUEhrVW9BNklrSWgrZzFxcXFxVkZWVnBhbFRwN0lJRFFEMEVyNit2bkk0SE0wV25ybDA2WkxXcmwxcllsWFMwcVZMRlJZV3BzMmJOM2ZKVkZzQU1BUGhFTDFHZm42K0JnNGM2TldYK0FFQVhjdTFNZjNLbFN2MW05LzhSczg5OTV3ZWV1Z2gweGNjYysxOTZIQTRQQzZLQXdBOUVlRVF2VUpsWmFWcWEyc1ZGUlhWNWZ0L0FRQzg1d2MvK0lHV0xWdW1BUU1HNkxQUFB0T0JBd2VVbEpTa0o1OTgwdXpTRkJNVG84VEVSTFBMQUlCT1l6RThMZk1GOUNDR1lXajc5dTJ5V3EzdS84SU1BQURheHJWYWFYY0kzQUM4dzlMS2FBcHZVS1BITzM3OHVPeDJ1KzY0NHc2elN3R0FQaU0xTmZXR2JaS1RrNzFRQ1FDZ3N4QU8wYU01blU0VkZCUm8yTEJoN2cyT0FRQmRMejA5L1ladENJY0EwTE1RRHRHamxaZVg2K0xGaTVvOWU3YlpwUUJBbjdKOSszYXpTd0FBZERJV3BFR1AxZFRVcEVPSERzbG1zMm5Rb0VGbWx3TUFBQUQwYUlSRDlGaEhqeDVWZlgyOW9xS2l6QzRGQUFBQTZQRUloK2lScmx5NW9zTENRbzBlUFZvaElTRm1sd01BQUFEMGVJUkQ5RWhIamh6UmxTdFhOR1hLRkxOTEFRQUFBSG9Gd2lGNm5NdVhMNnU0dUZoang0NVZjSEN3MmVVQUFBQUF2UUxoRUQxT2NYR3huRTZuSWlNanpTNEZBQUFBNkRVSWgraFI2dXZyVlZKU29vaUlDQVVGQlpsZERnQUFBTkJyRUE3Um94UVhGOHRpc1RCcUNBQUFBSFF5cTlrRkFHM1YyTmlvMHRKU2pSczNUdjcrL21hWEF3QUFidEt1WGJ1VWtwS2k4UEJ3clYrLzNtT2JEUnMyNkoxMzN0SGN1WFAxOU5OUHR6aHZHSVlXTDE2c3VybzZ2ZmJhYTdMWmJKby9mMzZMZHR1M2IzZC83VG8vZGVwVXZmRENDNjNXdDJqUklqVTBORFM3RnVnTEdEbEVqM0gwNkZFWmhxSHg0OGViWFFvQUFMMk9ZUmhlZTFac2JLeXNWcXZLeTh0VlcxdnJzVTFXVnBZa0tUYzMxMk50UjQ0Y1VWMWRuV3cybTJ3Mm15UXBLU2xKVnF2Vi9YVlNVcExIZStmbjUydmJ0bTJkMFJXZ1Z5RWNva2RvYW1yU2tTTkhOSHIwYUFVR0JwcGREZ0FBdllhZm41OGt5VzYzZSsyWlFVRkJpb3FLa2lSbFoyZTNPRjlUVTZQUzBsTDUrZm5KYnJlcnBLU2tSWnQ5Ky9aSmttYk5tdVUrbHB5YzdBNkh5Y25KU2s1T2JuRmQvLzc5RlJRVXBIWHIxdW5DaFF1ZDBoK2d0eUFjb2tjb0x5L1g1Y3VYTlhIaVJMTkxBUUNnVjNHTnVsVlZWWG4xdWZIeDhaSThoMFBYcU9Ia3laTmJiZU1LaDNGeGNlMSs5dkxseTJXMzIxdWQwZ3IwVllSRGRIdUdZYWk0dUZnalJvelFnQUVEekM0SEFJQmVaY1NJRVJvNmRLZysvL3h6TlRVMWVlMjVybkRvYWRwb1ZsYVdMQmFMN3J2dlBrbFNUazVPcy9NT2gwTUZCUVh5OWZWVlRFeE11NTdyZERxMVpNa1NoWWVIYTh1V0xUcDQ4R0FIZWdIMExvUkRkSHRmZlBHRkxsNjhxRW1USnBsZENnQUF2WTdGWXRIQ2hRdDE1c3daL2VVdmYvRmFRQXdMQzVQTlptc3hiZFRwZENvM04xZmp4bzFUWEZ5Y1FrSkNkUERnUVRVME5MamJIRHAwU0pjdlgxWjBkSFM3RjZrekRFTldxMVVyVjY2VUpLMVpzOGFyb1Jqb3pnaUg2UGFLaW9vMGVQQmdEUmt5eE94U0FBRG9sWVlPSGFwNTgrWXBQejlmYjc3NXBvcUxpM1h1M0xrdVg2VEcwOVRTd3NKQzFkWFZhZWJNbWJKWUxJcU5qWlhENGREKy9mdmRiVnhUU21mT25IblR6NDZLaXRLQ0JRdFVYbDZ1dExTMG03NFAwSnV3bFFXNnRhcXFLcDA5ZTFZSkNRbG1sd0lBUUs4V0hSMnRFU05HNkpOUFB0RkhIMzNVNXV2bXpKbHoweituNCtQajlmNzc3eXNuSjBmTGxpMlRKTzNkdTFmU1B4ZWFpWXVMMDg2ZE81V1RrK01Pa3gxNTMvQmFqejc2cURJek0vWEdHMjlvN3R5NUNnME43ZEQ5Z0o2T2NJaHVyYmk0V01IQndlNlg1UUVBUU5jWk9uU29Ibnp3UVowOGVWS1ZsWlZxYkd5ODRUVmhZV0UzL2J6bzZHZ0ZCQVM0cDQwR0JBUW9LeXRMUVVGQmlveU1sQ1QzQ0tKcmRMRyt2bDdGeGNVYU5teVlSbzhlZmRQUGxxVGc0R0N0V0xGQ3ExYXQwa3N2dmFTVWxKUU8zUS9vNlFpSDZMYk9uVHVuVTZkT0tUWTJWaGFMeGV4eUFBRG9FeXdXUzdPOUE3dVNyNit2WnN5WW9ZeU1ET1hsNVduU3BFa3FLU2xSUWtLQ2UwdUtrSkFRalI4L1hvY1BIMVoxZGJYS3lzcmtjRGc2TktYMFd2UG16ZFBXclZ1Vm1abXBqSXdNWml1aFQrT2RRM1JieGNYRjh2ZjMxNWd4WTh3dUJRQUFkQkhYVk5HY25CeGxaMmZMTUl3V3djODF4VFE3Tzl2ai9vWWR0WExsU3ZuNittcnQyclhORnI0QitockNJYnFsaXhjdjZ2ang0eG8vZnJ4OGZIek1MZ2NBQUhRUjEzdURlWGw1N3FtanJZWERmZnYyS1M4dlQxYXJWZE9uVCsrMEdrYU9IS25seTVlcnFxcEttelp0Y285YUFuME5mL0xSTFIwNWNrUStQajZLaUlnd3V4UUFBTkNGaGd3Wm9vaUlDRlZVVktpK3ZsNmpSbzNTOE9IRG03V0pqSXhVY0hDd0Nnc0xWVlZWcGFpb0tBVUZCWFZxSFV1WEx0WE9uVHUxZWZObXdpSDZMRVlPMGUwME5qYXF0TFJVWThlT2xaK2ZuOW5sQUFDQUxoWWZIeStIdzZIVHAwOTdmSmV3WDc5K2lvMk4xYWxUcCtSME9sdWRVcHFhbWlxSHcrSCtPalUxdGMwMXVQWStkRGdjVEMxRm4wVTRSTGRUVWxJaXA5T3BDUk1tbUYwS0FBRHdBdGQ3aDFMcmV4ZGV1MjFGYStFd1BUM2RIUTdUMDlPVm5wN2VyanBpWW1LVW1KallybXVBM3NSaWRQWHVwa0E3T0oxT2Zmenh4d29ORFczMmd3SUFBQUJBNTdDMHNoVUFJNGZvVmlvcks5WFEwS0R4NDhlYlhRb0FBQURRcHhBTzBhMGNQWHBVQXdjTzFLQkJnOHd1QlFBQUFPaFRDSWZvTmk1Y3VLQ3FxaXBXS0FVQUFBQk1RRGhFdDFGYVdpcXIxYXJSbzBlYlhRb0FBQURRNXhBTzBTMDBOVFdwdkx4Y1k4YU1ZVzhoQUFBQXdBU0VRM1FMSjA2Y1VHTmpvMjY3N1RhelN3RUFBQUQ2Sk1JaHVvV2pSNDlxOE9EQkdqaHdvTm1sQUFBQUFIMFM0UkNtTzNmdW5HcHFhbGlJQmdBQUFEQVI0UkNtTzNyMHFQejgvRFJxMUNpelN3RUFBQUQ2TE1JaFRPVndPSFRzMkRHRmg0Zkx4OGZIN0hJQUFBQ0FQb3R3Q0ZOVlZGVEk0WEN3RUEwQUFBQmdNc0loVEhYMDZGR0Zob2JxbGx0dU1ic1VBQUFBb0U4akhNSTBOVFUxc3R2dExFUURBQUFBZEFPRVE1am02TkdqQ2dnSWtNMW1NN3NVQUFBQW9NOGpITUlVbHk5ZjF2SGp4elYyN0ZqMTY4Y2ZRd0FBQU1Ccy9GWU9VeHc3ZGt5R1liQVFEUUFBQU5CTkVBNWhpb3FLQ2cwYk5reEJRVUZtbHdJQUFBQkFoRU9ZNFB6NTh6cDc5cXpHakJsamRpa0FBQUFBL29Gd0NLK3JxS2lRMVdwbElSb0FBQUNnR3lFY3dxc013MUJGUllWR2pod3BxOVZxZGprQUFBQUEvb0Z3Q0srcXJxNVdmWDA5VTBvQkFBQ0Fib1p3Q0srcXFLaFFZR0NnUWtORHpTNEZBQUFBd0RVSWgvQ2FwcVltblRoeFFxTkhqNWJGWWpHN0hBQUFBQURYSUJ6Q2E3NzQ0Z3M1SEE2TkhqM2E3RklBQUFBQWZBbmhFRjVUVVZHaGtKQVFEUnc0ME94U0FBQUFBSHdKNFJCZTBkRFFvTk9uVDdNUURRQUFBTkJORVE3aEZjZU9IWk5oR0V3cEJRQUFBTG9wd2lHOG9xS2lRcUdob1FvTUREUzdGQUFBQUFBZUVBN1I1ZXgydTg2ZE84ZVVVZ0FBQUtBYkl4eWl5MVZVVk1qSHgwZWpSbzB5dXhRQUFBQUFyU0Fjb2tzWmhxRmp4NDVwNU1pUnNscXRacGNENFAremQrL3hVZFgzdnYvZms4d2ttU1FRQkFKSnVGa0lRUzRDTVVBa2FwV3JiUjhTN3dwc3RHQ0ZnNTVOMlp0cTllRzJwMmZ6ODFHVmxsYUsySXFpTGRpcWhYSUpiVkZpT1llaVJCTEN4U0FCRWk1cUlPUUN5ZVF5bVlTWnpPOFBUa1pDRXNobEppdVRlVDMvbXJYV2Q2MzFXWlBvSTIrKzMvWDlBZ0FBdElCd0NKOHFLU2xSVFUwTlEwb0JBQUNBTG81d0NKLzY1cHR2RkJvYXF2NzkreHRkQ2dBQUFJQnJJQnpDWjl4dXQ4NmVQYXVCQXdmS1pESVpYUTRBQUFDQWF5QWN3bWRLU2twVVcxdXJBUU1HR0YwS0FBQUFnT3NnSE1KbnpwNDlxNUNRRUVWSFJ4dGRDZ0FBQUlEcklCekNKOXh1dHdvS0NoUVhGNmVnSUg3TkFBQUFnSzZPdjlyaEV4Y3VYSkRENFdCdFF3QUFBTUJQRUE3aEUyZlBucFhGWW1HV1VnQUFBTUJQRUE3aEV3VUZCWXFOaldWSUtRQUFBT0FuK01zZFhuZng0a1haN1hhR2xBSUFBQUIraEhBSXJ6dDc5cXlDZzRNVkV4TmpkQ2tBQUFBQVdvbHdDSzlyR0ZJYUhCeHNkQ2tBQUFBQVdvbHdDSyt5Mld5cXFxcGlTQ2tBQUFEZ1p3aUg4S3FDZ2dJRkJRVXBOamJXNkZJQUFBQUF0QUhoRUY1VlVGQ2dtSmdZbWMxbW8wc0JBQUFBMEFhRVEzaE5SVVdGS2lvcUdGSUtBQUFBK0NIQ0liem03Tm16TXBsTURDa0ZBQUFBL0JEaEVGNVRVRkNnL3YzN0t5UWt4T2hTQUFBQUFMUVI0UkJlWWJmYlZWNWVyZ0VEQmhoZENnQUFBSUIySUJ6Q0s4NmZQeTlKRENrRkFBQUEvQlRoRUY1UldGaW9YcjE2eVdxMUdsMEtBQUFBZ0hZZ0hLTERYQzZYaW9xSzZEVUVBQUFBL0JqaEVCMVdVbElpbDh0Rk9BUUFBQUQ4R09FUUhWWllXS2lRa0JEMTd0M2I2RklBQUFBQXRCUGhFQjFXV0Zpb21KZ1ltVXdtbzBzQkFBQUEwRTZFUTNSSVpXV2xxcXVyR1ZJS0FBQUErRG5DSVRxa1B0L0RPQUFBSUFCSlJFRlVzTEJRSnBOSk1URXhScGNDQUFBQW9BTUloK2lRd3NKQzllblRSeUVoSVVhWEFnQUFBS0FEQ0lkb3QwdVhMcW1rcElRaHBRQUFBRUEzUURoRXV4VVZGY250ZGpPa0ZBQUFBT2dHQ0lkb3Q4TENRbG10VnZYcTFjdm9VZ0FBQUFCMEVPRVE3ZUoydTNYKy9IbUdsQUlBQUFEZEJPRVE3VkplWGk2SHcwRTRCQUFBQUxvSndpSGFwYkN3VUVGQlFlclhyNS9ScFFBQUFLQ1RMRnUyVEMrKytLTFJaY0JIekVZWEFQOVVXRmlvNk9ob21jMzhDZ0VBQUFTSzR1SmlSVVJFR0YwR2ZJUy83TkZtZFhWMXVuanhvc2FQSDI5MEtRQUFBT2hFYTlldVZWQVFndys3SzhJaDJxeTR1RmlTMUw5L2Y0TXJBUUFBUUdjS0R3ODN1Z1Q0RUxFZmJWWmNYS3l3c0REMTdOblQ2RklBQUFBQWVBazloMml6NHVKaUpxSUJBQUFJUURObXpGQllXSmkyYjkvZVpOL1dyVnYxd1FjZjZPT1BQMVpKU1lrR0RCaWcrZlBuNi9iYmI1Zk5adE82ZGV1MGQrOWVWVmRYYStEQWdab3paNDZtVHAzYTVCNDdkKzdVdG0zYjlOVlhYeWtrSkVUSnljbGF2SGl4NXMyYko0ZkRvZlQwOU01ODVJQkNPRVNiMk8xMlZWWldhc1NJRVVhWEFnQUFnQzVreFlvVnlzdkxVMkppb3I3NTVodmw1T1JvK2ZMbCt2blBmNjUxNjlicDBxVkxTa2xKVVhGeHNiS3pzL1h5eXk4ck1qSlNreVpOOGx6amQ3LzduVFp2M2l5cjFhcms1R1JaclZabFoyZnJ1ZWVlVTMxOXZZRlBGeGdJaDJpVGh2Y042VGtFQUFCQUE0ZkRvWXFLQ3ExZHU5WXptLzNhdFd1MWNlTkd2ZlRTU3hveFlvUmVmZlZWaFlhR1NwSTJiTmlnOWV2WGE5dTJiWjV3ZU9qUUlXM2V2Rm5SMGRINnpXOSs0NW5mb3JhMlZpKysrS0xxNnVxTWViZ0FRamhFbXpSTVg4d1V4Z0FBQUYyRDNXNVhabWFtOHZQelpiUFpXblhPNU1tVGxaS1M0dFU2Rmk1YzJHaVpzM3Z2dlZjYk4yNlUwK25VNHNXTFBjRlFrbWJPbktuMTY5ZnIxS2xUbm4wTlExVi85S01mTlpyNE1EUTBWRXVYTHRXQ0JRdThXaSthSWh5aVRZcUtpaFFYRjJkMEdRQUFBSkNVbDVlbjlQUjB1Vnd1eGNiR0tqNCtYaUVoSWRjOWI5Q2dRVjZ0dzJ3MmEralFvWTMyTll3ME01dk5UVjVKaW82T2xuUTUyRGJJemMyVkpDVW5KemU1L3NDQkF4VVNFa0x2b1k4UkR0RnFGUlVWY2pnY0RDa0ZBQURvQXZMeThwU1dscWFFaEFSTm56NWRWcXZWc0ZxdTdERnNZREtaUE1jYVBqZG9XQ3Z4eXZjSXk4cktaTEZZRkJrWjJldzlXRi9SOXdpSGFEWGVOd1FBQU9nYTdIYTcwdFBUbFpDUW9GbXpaaGxkamxjRUJ3ZXJycTVPVHFlelNkaDB1VnowR25ZQzRqZGFyYWlvU0ZGUlVZM0dpd01BQUtEelpXWm15dVZ5YWZyMDZVYVg0aldEQncrVzIrM1c0Y09IbXh6THljbGh0dEpPUURoRXE3amRicFdVbE5CckNBQUEwQVhrNStjck5qYlcwS0drM25ibm5YZEtrdDU4ODAxVlZsWjY5cGVYbCt2MTExODNxcXlBd3JCU3RFcFpXWmt1WGJyVWFPWW9BQUFBR01ObXN5aytQdDdvTXJ6cWdRY2UwTzdkdTVXWGw2Y0ZDeFpvMHFSSmNybGN5c3pNMUsyMzNxcWlvaUk1SEE2ankrelc2RGxFcXhRVkZjbGtNcWx2Mzc1R2x3SUFBQUNwVmJPUytoT0x4YUpmL3ZLWHV2LysrMlUybTdWcjF5N2w1dWJxa1VjZTBiUFBQaXVuMDludG5ybXJNYm5kYnJmUlJhRHIyNzE3dDF3dWw2Wk9uV3AwS1FBQUFBRnY1Y3FWUGxtcnNLc3FLeXZUSTQ4OG9waVlHRzNZc01Ib2N2eWU2ZXJwWS84ZmVnNXhYUzZYUzZXbHBieHZDQUFBQUVOODl0bG5rcVRSbzBjYlhFbjNSampFZFpXV2xxcSt2cDV3Q0FBQUFKODVmLzY4c3JLeWRQWEF4bVBIanVtZGQ5NlJ5V1RTUGZmY1kxQjFnWUVKYVhCZEpTVWxDZzRPVnA4K2ZZd3VCUUFBQU4xVVdWbVpYbmpoQmZYcjEwK2pSbzFTYUdpb0Nnb0tkUFRvVWJuZGJ2M3doei9VbURGampDNnpXeU1jNHJwS1MwdlZ1M2R2QlFjSEcxMEtBQUFBdXFsQmd3YnA0WWNmMXY3OSs1V1JrU0dYeTZXZVBYc3FKU1ZGcWFtcHV1V1dXNHd1c2RzakhPS2E2dXZyZGZIaVJTVWtKQmhkQ2dBQUFMcXh5TWhJTFZxMFNJc1dMVEs2bElERk80ZTRwckt5TXJsY0xrVkhSeHRkQ2dBQUFBQWZJaHppbWtwTFMyVXltZFM3ZDIralN3RUFBQURnUTRSRFhGTkpTWWw2OWVvbGk4VmlkQ2tBQUFBQWZJaHdpQmE1M1c1ZHVIQkJmZnYyTmJvVUFBQUFBRDVHT0VTTEtpb3FWRmRYUnpnRUFBQUFBZ0RoRUMwcUxTMlZKTUloQUFBQUVBQUloMmhSYVdtcElpTWpGUllXWm5RcEFBQUFBSHlNY0lnV2xaYVcwbXNJQUFBQUJBakNJWnBsdDl0bHQ5c0pod0FBQUVDQUlCeWlXYnh2Q0FBQUFBUVd3aUdhVlZwYXF0RFFVUFhvMGNQb1VnQUFBQUIwQXNJaG1zWDdoZ0FBQUVCZ0lSeWlpYnE2T3Rsc05zSWhBQUFBRUVBSWgyaml3b1VMa3FUbzZHaURLd0VBQUFEUVdRaUhhS0swdEZUQndjSHExYXVYMGFVQUFBQUE2Q1NFUXpSeDhlSkY5ZTdkV3lhVHllaFNBQUFBQUhRU3dpRWFjYnZkbm5BSUFBQUFJSEFRRHRGSVpXV2xuRTRuNFJBQUFBQUlNSVJETkhMeDRrVkpJaHdDQUFBQUFZWndpRVl1WExpZ3NMQXdoWWVIRzEwS0FBQUFnRTVFT0VRanZHOElBQUFBQkNiQ0lUeGNMcGRzTmh2aEVBQUFBQWhBaEVONGxKV1Z5ZTEyRXc0QkFBQ0FBRVE0aEFlVDBRQUFBQUNCaTNBSWp3c1hMcWhIang2eVdDeEdsd0lBQUFDZ2t4RU80Y0ZrTkFBQUFFRGdJaHhDa3VSd09HUzMyd21IQUFBQVFJQWlIRUxTdCs4Yjl1blR4K0JLQUFBQUFCaUJjQWhKbDhOaFVGQ1FvcUtpakM0RkFBQUFnQUVJaDVCME9SejI2dFZMUVVIOFNnQUFBQUNCaUNRQXVkMXVKcU1CQUFBQUFoemhFS3F1cnRhbFM1Y0lod0FBQUVBQUl4eENaV1Zsa3FRYmJyakI0RW9BQUFEUTFjMllNVU96WnMweS9CcGQ0UjdkamRub0FtQzg4dkp5QlFjSHEwZVBIa2FYQWdBQU90R01HVE1rU1RmZmZMTisvZXRmdDlodTFxeFpjamdjU2s5UGIvZTk5dXpabytYTGwrdkdHMi9VVzIrOTFXeWJ0OTkrV3g5KytLR21USm1pRjE1NG9jbHh0OXV0Qng1NFFGVlZWZnJqSC8rb3VMZzR6ek5jNmNvNk8vTVpBWDlIenlGVVZsYW1xS2dvbVV3bW8wc0JBQUFHeU1uSjBjNmRPMzE2ajZTa0pKbk5acDA1YzhhemhOYlZzckt5SkVrSERoeVEyKzF1Y2p3dkwwOVZWVldLaTR0VFhGeWNKQ2sxTlZWbXM5bnpPVFUxdGRscmQ4WXpBdjZPY0FpVmw1Y3pwQlFBZ0FBVkVSR2g4UEJ3clYyN1ZwV1ZsVDY3VDNoNHVNYU1HU05KMnI5L2Y1UGpGeTVjMEtsVHB4UVNFaUtiemFiOC9Qd21iUTRlUENoSm1qaHhvbWZma2lWTFBPRnd5WklsV3JKa1NaUHpPdXNaQVg5SE9BeHdOVFUxcXEydFZhOWV2WXd1QlFBQUdHVHUzTG15Mld3dER2ZjBsdVRrWkVuTmg4T0dYc05SbzBhMTJLWWhIRTZhTktuTjkrNnNad1Q4R2U4Y0JyaUd5V2dJaHdBQUJLYjYrbm85K09DRCt1U1RUL1RSUngvcDdydnYxdWpSbzF0OS9yRmp4N1I1ODJibDVPU292THhjVnF0VkNRa0pTazFOVlVwS1NxTzJ5Y25KZXZQTk56M0RScTk4cFNVckswc21rMGtQUGZTUURoMDZwT3pzYk0yWk04ZHozT2wwNnNpUkk3SllMQm8zYmx5blBpTmFKejgvWDJscGFUcDgrTENLaTR0bE5wczFiTmd3elo0OVc3ZmVlbXV6NTdqZGJtM2R1bFhidDIvWHVYUG5GQlVWcGR0dnYxMExGaXhRWkdSa2svYkhqaDNUbi8vOFp4MDVja1FPaDBNeE1URzY4ODQ3Tlh2MmJJV0dodnI2RWJzOWVnNERYSGw1dVV3bWs2S2lvb3d1QlFBQUdNRHRkc3RzTm12cDBxV1NwTmRlZTAwdWw2dFY1MjdidGswLy92R1B0WHYzYmcwWk1zUVR1bkp5Y3ZUem4vOWNiNy85ZHFQMmd3WU5VbHhjWEpOaG8vWDE5VHB3NElEaTQrTTFhZElrUlVWRjZjc3Z2NVRENGZDME9YcjBxR3ByYXpWMjdOZzJoNENPUENOYTcvbm5uOWV1WGJzVUd4dXJtVE5uYXZ6NDhjck56ZFhQZnZZelQ4L3cxZDU0NHczOTRROS8wTkNoUXpWdDJqU1pUQ2FscGFYcG1XZWVVVjFkWGFPMk8zYnMwTktsUzNYZ3dBRWxKaVpxK3ZUcE1wbE1ldSs5OS9UY2M4L0o2WFIyeG1OMmEvUWNCcmp5OG5MMTdObFR3Y0hCUnBjQ0FBQU1OR2JNR0gzdmU5L1RqaDA3dEduVEpqMzY2S1BYYkorYm02czFhOVlvTWpKU3I3enlpaElTRWp6SHpwMDdwNS84NUNmNjhNTVBsWmlZcUtTa0pNK3g1T1JrYmRteVJmdjM3OWZ3NGNNOTE2cXFxdEtFQ1JOa01wbVVsSlNrWGJ0MjZmRGh3NTZocUExRFNpZE1tTkJwejRpMnVlKysrM1R2dmZjMm1nSC9iMy83bTFhdFdxVk5telkxZWxkVWttcHJhM1hnd0FHOSsrNjdudlcyYTJwcTlOT2YvbFRIamgzVGxpMWJQRCtqL1B4OHJWcTFTckd4c1ZxeFlvWDY5ZXNuNlhMdy85V3ZmcVdkTzNjcUxTMU5Eenp3UUNjOWJmZEVPQXh3WldWbGlvNk9Ocm9NQUFEdy85anRkbVZtWmlvL1AxODJtKzI2N1NkUG50eGsrR1o3TFZxMFNCa1pHWHJ2dmZjMFpjb1V6eC9nemRtMGFaUGNicmNXTGx6WUtCaEtVbHhjbko1NDRnbXRXTEZDZi8vNzM1c05oMWNPRzgzTXpKVDA3VVF6a3laTjBxNWR1NVNkbmQwa0hMYm5mY1AyUG1OYnJWeTUwbXZYYW8yTWpBeGxaR1MwNjF4di90NDBtRGR2WHBOOVU2Wk0wYXBWcTNUNjlPa214OXh1dDVZc1dlSUpocEprdFZxMWFORWlMVnUyVEx0MzcvYUV3Ny84NVM5eXVWeGF0bXhabzUrWnlXVFM0NDgvcnAwN2QrcGYvL29YNGJDRENJY0JySzZ1VG5hN25abEtBUURvSXZMeThwU2VuaTZYeTZYWTJGakZ4OGNySkNUa211Y01HalRJYS9lUGpJelU0c1dMOWNvcnIrajExMS9YOHVYTFcyeDc1TWdSU2RJZGQ5elI3UEdHUUhqaXhJbEcrOGVPSGF1d3NERFBzTkd3c0RCbFpXVXBQRHhjSTBlT2xDUlBEMkxEcERRMU5UVTZmdnk0K3ZmdnI4R0RCM2ZhTTdaVno1NDl2WGF0NjZtb3FGQjBkTFRpNCtQYmRiNDNmMit1ZFBMa1NSMDllbFFGQlFVcUxDeFVZV0doSkRVYUl0d2dLQ2hJWThlT2JiSi8xS2hSTXBsTUtpZ284T3c3ZlBpd1RDYVRkdS9lcmQyN2R6ZDc3N05uejNycEtRSVg0VENBbFplWFMySXlHZ0FBdW9LOHZEeWxwYVVwSVNGQjA2ZFBsOVZxTmFTT2FkT202ZU9QUDFaR1JvYjI3dDNiWXU5U1JVV0ZMQlpMczVPR1NQTE1aMUJkWGQxb3Y4VmkwUzIzM0tLOWUvZnEwS0ZEdXVtbW01U2ZuNitVbEJUUGtoUlJVVkVhUG55NFRwdzRvWktTRXAwK2ZWcE9wN05EUTByYjg0eHR0WERoUXE5Y3B6VldybHlwK1BoNHIvZit0VmQ1ZWJtV0wxK3VuSndjaFlhR2F2RGd3WXFKaWRHRUNSTjA1c3laWnRldERBa0pVVkJRMHlsUWdvT0RGUndjckV1WExubjIyV3cydWQxdXBhV2x0VmhEYlcydGR4NG1nQkVPQXhnemxRSUEwRFhZN1hhbHA2Y3JJU0ZCczJiTk1yb2NMVjI2VkFzWEx0U2FOV3QweXkyM05Odkdhcldxc3JKU05UVTF6UWJaaW9vS1NXcDIwcnZrNUdUdDNidFgyZG5acXFxcWt0dnRiaEw4Sms2Y3FCTW5UbWovL3YzNit1dXZQZnU4cFRYUGlOWmJ0V3FWY25KeTlOaGpqMm5PbkRteVdDeVNMazgydEduVHBtYlBxYSt2YjNhL3pXYVQwK2xzOU9wVGVIaTRxcXVyOWRGSEh6V2E1UmJleFd5bEFheTh2RndSRVJHZS8zZ0JBSUF4TWpNejVYSzVOSDM2ZEtOTGtTUU5HREJBYytmT1ZYRnhzVFpzMk9EcDBidFN3eERRbHQ1NU8zRGdnQ1RwNXB0dmJuS3M0YjNCUTRjT2VZYU9OaGNPcGN2dkdoNDZkRWhtczFtSmlZbnRmS0ttV3ZPTWFMMnNyQ3laeldiTm16ZXYwZCtXcDA2ZGF2R2N1cnE2UmtOSEcremJ0MC9TdDc5amtoUWZINi82K25yUGNHYjRCdUV3Z0pXVmxmRytJUUFBWFVCK2ZyNWlZMk1ORzByYW5ObXpaMnZRb0VIYXZIbHpzMHNFTkV6ODhmdmYvNzVKQUNnc0xOUzZkZXRrTnB2MTRJTVBOam0zYjkrK0dqWnNtQW9LQ25Ua3lCRU5IRGhRTVRFeGpkcU1IRGxTa1pHUnlzM04xYWxUcHpScTFDaUZoNGQ3OFFtdi80eG9QWXZGSXFmVDJXamlHYnZkcmpWcjFsenp2TldyVnpjYURscFVWS1IzMzMxWGtuVFBQZmQ0OXYvZ0J6K1FKUDMydDc5VlNVbEpvMnU0M1c3dDI3ZFBwYVdsSFg2T1FNYy9rUVFvcDlPcHlzcEtEUmt5eE9oU0FBQUllRGFicmQwVGkvaEt3N3FBenp6elRMUEJLU2twU1k4Ly9yaldyMSt2cDU5K1dvbUppZXJmdjc4dVhyeW83T3hzejh5U045NTRZN1BYVDA1TzFzbVRKMVZVVktUNzdydXZ5Zkdnb0NBbEpTVjVKaDlwYVVqcDZ0V3JQZld0WHIxYWtyUmt5Ukt2UENOYWIrclVxVXBMUzlQU3BVczFlZkprV1N3VzdkKy9YeE1tVEdpeHR5ODBORlIydTEzejU4OVhVbEtTSEE2SE1qTXpWVk5Uby92dnY3OVJUL0ZkZDkybHpNeE1wYWVuYS83OCtVcE1URlIwZExTcXE2dDE5T2hSRlJVVjZhMjMzbExmdm4wNzY1RzdKY0poZ0dwNEQ0RDNEUUVBNkJxdU55dXBFY2FORzZlWk0yZHE1ODZkelI1LzdMSEhOR3JVS0czZXZGbTV1Yms2ZVBDZ29xS2lkTnR0dCtuaGh4LzJyR1BZbk9Ua1pQMzV6MytXMVBMYWhaTW1UYnB1T0x4eWdwS0d6NjBOaDlMMW54R3Q4OVJUVHlraUlrS2ZmUEtKUHYzMFUvWHAwMGVwcWFtYU0yZU8wdFBUbXozSFpETHA1WmRmMXRxMWEvWFpaNS9KNFhCb3lKQWhtalZybHI3Ly9lODNhZi9zczg5cS9Qangrc2MvL3FHY25CelYxdGFxWjgrZUdqNTh1SjU4OGtrNlBiekE1RzV1NmlCMGU2ZFBuOWIrL2Z0MXp6MzNkS2toTEFBQUJLS1ZLMWY2Wk4wNWRGLzh6cUFqVEMzTTZzTTdod0hLWnJQSllyRVFEQUVBQUFCSUlod0dMSnZOMXV6VTBnQUFBQUFDRStFd1FGVlVWQkFPQVFBQUFIZ1FEZ05RYlcydEhBNkhldmJzYVhRcEFBQUFBTG9Jd21FQXN0bHNra1RQSVFBQUFBQVB3bUVBYWxqR2duQUlBQUFBb0FIaE1BRFpiRGFGaFlWMXlmV1VBQUFBQUJpRGNCaUFtS2tVQUFBQXdOVUlod0dJY0FnQUFBRGdhb1REQUdPMzIrVjBPZ21IQUFBQUFCb2hIQWFZaHBsS1djWUNBQUFBd0pVSWh3R0djQWdBQUFDZ09ZVERBR096MlJRUkVTR3oyV3gwS1FBQUFBQzZFTUpoZ0ttb3FPQjlRd0FBQUFCTkVBNERpTnZ0Smh3Q0FBQUFhQmJoTUlEWTdYYlYxOWVyUjQ4ZVJwY0NBQUFBb0lzaEhBYVFpb29LU1NJY0FnQUFBR2lDY0JoQUtpc3JKUkVPQVFBQUFEUkZPQXdnbFpXVnNscXRzbGdzUnBjQ0FBQUFvSXNoSEFhUXlzcEtlZzBCQUFBQU5JdHdHRUFxS2lvSWh3QUFBQUNhUlRnTUVIVjFkYXF0clNVY0FnQUFBR2dXNFRCQU5FeEcwN05uVDRNckFRQUFBTkFWRVE0REJET1ZBZ0FBQUxnV3dtR0FxS2lvVUhCd3NLeFdxOUdsQUFBQUFPaUNDSWNCb21HbVVwUEpaSFFwQUFBQUFMb2d3bUdBcUt5czVIMURBQUFBQUMwaUhBYUErdnA2VlZWVjhiNGhBQUFBZ0JZUkRnTkFWVldWM0c0MzRSQUFBQUJBaXdpSEFhQ3Fxa29TTTVVQ0FBQUFhQm5oTUFBMGhNT0lpQWlES3dFQUFBRFFWUkVPQTBCMWRiVkNRME5sc1ZpTUxnVUFBQUJBRjBVNERBRFYxZFgwR2dJQUFBQzRKc0poQUtpcXFpSWNBZ0FBQUxnbXdtRTM1M2E3VlYxZHJjaklTS05MQVFBQUFOQ0ZFUTY3T1lmRG9mcjZlbm9PQVFBQUFGd1Q0YkNiWTZaU0FBQUFBSzFCT096bXFxdXJKWWxocFFBQUFQQWJ5NVl0MDRzdnZtaDBHUUdIY05qTlZWVlZLU2dvU0ZhcjFlaFNBQUFBZ0ZZcExpNVdTVW1KVjY1bHQ5dTljcDFBWURhNkFQaFdkWFcxd3NQRFpUS1pqQzRGQUFBQVh1UjJ1NDB1d1dmV3JsMnJvS0NPOTJNOSsreXp5cy9QMTVZdFc3eFFWZmRIT096bW1La1VBQUNnKzdGWUxMTFpiRWFYNFRQaDRlRmV1YzZoUTRjVUZoYm1sV3NGQW9hVmRuT3NjUWdBQU5EOXhNWEZxYmk0Mk9neTBNM1FjOWlOT1oxTzFkYldFZzRCQUFDNm1YSGp4aWt0TFUwblRweFFRa0pDcDk1N3hvd1pDZ3NMVTFwYW1yWnUzYXJ0MjdmcjNMbHppb3FLMG0yMzNhWW5ubmlpMlpGcng0NGQwK2JObTVXVGs2UHk4bkpaclZZbEpDUW9OVFZWS1NrcHpkNWorL2J0VGZadDNicFY3Ny8vdm5iczJLR0xGeThxSmlaR2MrYk0wY3laTXh1MWJlQndPRHpiNmVucG52MjdkdTNTdG0zYmRQTGtTWmxNSmcwY09GQlBQdm1ra3BLU3ZQWmQrUnZDWVRmR1RLVUFBQURkMC9EaHd6Vml4QWg5OHNrbjZ0V3JsL3IxNjlmcE5ienh4aHZhdVhPbkprNmNxSkVqUityQWdRUGF2bjI3dnZ6eVM2MWV2Vm9oSVNHZXR0dTJiZE9hTld0a01wbVVtSmlvNU9Sa1hiaHdRUWNPSEZCMmRyWWVmZlJSUGZua2s2MjY3OHFWSy9YRkYxOG9LU2xKUlVWRk9uRGdnSDc1eTE4cU1qTFNFekpUVTFNbFNXbHBhVEtiemZyQkQzN1E2Qm9mZlBDQjFxMWJwNTQ5ZStxNzMvMnVKT25MTDc5VVhsNGU0UkRkRTJzY0FnQUFkRi9UcGszVFgvLzZWLzNwVDMvU2hBa1ROSFRvVUVWSFJ6Y0taYjVTVzF1ckF3Y082TjEzMzFYdjNyMGxYZTZoZS83NTUvWGxsMTlxeTVZdGV2VFJSeVZKdWJtNVdyTm1qU0lqSS9YS0s2ODA2dWs4ZCs2Y2Z2S1RuK2pERHo5VVltTGlkWU9adytIUStmUG50VzdkT29XR2hrcVMzbm5uSGIzLy92dmFzbVdMSnh3dVdiSkUwcmZoc0dHN3dhWk5tMlF5bWZUNzMvOWUwZEhSbnYxbFpXVWQvR2I4RytHd0cydm9PU1FjQWdBQWREOVdxMVZ6NTg3VnZuMzc5UG5ubnlzek03UFY1MDZlUExuSlVNNjJjTHZkV3JKa2lTY1lTbEpZV0pnV0xseW8vL2lQLzlEdTNiczk0WERUcGsxeXU5MWF1SEJoa3lHd2NYRnhldUtKSjdSaXhRcjkvZTkvYjFXdjNWTlBQZVVKaHRMbFhzTDMzMzlmK2ZuNXJhNi90clpXa3ByTTZIL0REVGUwK2hyZEVlR3dHNnVxcWxKSVNJZ3NGb3ZScFFBQUFNQUhnb0tDTkhueVpJMGZQMTZuVDUrV3pXWnIxUklYZ3dZTjZ2Qjl4NDRkMjJUL1RUZmRKSlBKcElLQ0FzKytJMGVPU0pMdXVPT09acS9WRUFoUG5EaHgzZnVheldiRng4YzMydGUzYjErWnpXWlB4MGhyVEowNlZmLzR4ei8wNHgvL1dIUG56dFgwNmRPWjFWU0V3MjZOWlN3QUFBQUNnOVZxMWFoUm96cnRmaUVoSWMydVF4Z2NIS3pnNEdCZHVuVEpzNitpb2tJV2k2WEZ2MHVqb3FJa3FWWGh6bXcyTjd0K3Q5bHNsdFBwYkczNVdySmtpYUtqbzdWeDQwYXRXclZLNjlhdDB5T1BQS0pISDMzVUsrc3IrcXZBZmZJQVVGMWR6WkJTQUFBQWVGMTlmWDJ6KzIwMm01eE9aNlBobVZhclZaY3VYVkpOVFUyejUxUlVWRWo2TmlSMkJyUFpySG56NXVuOTk5L1hraVZMRkJvYXFuZmVlVWR2dlBGR3A5WFFGUkVPdXltMzIwMDRCQUFBZ0UvVTFkVTFHanJhWU4rK2ZaS2trU05IZXZZMWZNN0l5R2oyV2djT0hKQWszWHp6emQ0dVU1S3VPY3cyUER4Y3FhbXBXclZxbFV3bWszYnUzT21UR3Z3RjRiQ2JxcW1wVVgxOVBjTktBUUFBNEJPclY2LzJUT3dpU1VWRlJYcjMzWGNsU2ZmY2M0OW4vd01QUENCSit2M3ZmNjlUcDA0MXVrWmhZYUhXclZzbnM5bXNCeDk4ME9zMVdxMVcxZGJXeW1hek5kcWZuWjNkYUx0aGh0Zk9tT20xSytPZHcyNkttVW9CQUFEZ0s2R2hvYXFwcWRIOCtmT1ZsSlFraDhPaHpNeE0xZFRVNkw3NzdsTmlZcUtuYlZKU2toNS8vSEd0WDc5ZVR6Lzl0QklURTlXL2YzOWR2SGhSMmRuWmNybGNXclpzbVc2ODhVYXYxemxxMUNobFoyZnIrZWVmVjc5Ky9mVGYvLzNma3FUbm4zOWUzL25PZHpSaXhBaTUzVzd0Mzc5ZmJyZGJEejMwa05kcjhDZUV3MjZxWVkxRGVnNEJBQURnYlNhVFNiLzR4Uy8wMWx0djZkTlBQNVhENGREZ3dZT1ZtcHFxNzMvLyswM2FQL2JZWXhvMWFwUTJiOTZzM054Y0hUeDRVRkZSVWJydHR0djA4TU1QYS9qdzRUNnA4OS8vL2QvMWkxLzhRcWRQbjFaZFhaMW4vLzMzMzYvUFAvOWM2ZW5wc2xnc0dqWnNtQll0V3FTcFU2ZjZwQTUvWVhLM1pxNWIrSjBqUjQ3bzJMRmpldkRCQjV1ZDBRa0FBSFFkSzFldTdQQzZjMEJubVRGamhzTEN3clI5KzNhalMwRTdtVm9JQ0x4ejJFMVZWVlVwSWlLQ1lBZ0FBQUNnVlFpSDNSUXpsUUlBQUFCb0M4SmhOMVZkWGMzN2hnQUFBQUJhalhEWURibGNMdFhXMWlvOFBOem9VZ0FBQUFENENXWXI3WVpxYW1va1hWN1hCUUFBQVBDbTlQUjBvMHVBajlCejJBMFJEZ0VBQUFDMEZlR3dHeUljQWdBQUFHZ3J3bUUzUkRnRUFBQUEwRmJkNHAxRHU2dE8yd3F5bEhraFgrY2Q1WEs0TGhsZGt2RmlwRDludkdaMEZUNFJGbXhSVEZndlRlb1RyM3NIVGxSNGNJalJKUUVBQUFCK3orL0Q0ZUh5cjdUbXhNY3FxYTB3dWhSMEVvZnJrczVVbCtoTWRZbitUOUdYK3A4SmQydGNyeUZHbHdVQUFBRDROYjhlVm5xNC9Ddjk3NXlOQk1NQVZsSmJvZitkczFGZmxIOXRkQ2tBMEM3bnpwM3p5blhjYnJjMmJOaWcyYk5uNi92Zi83NDJiOTdzbGV2NkUyOTlsd0FRcVB5MjU5RHVxdE9hRXg4YlhRYTZpTmRQZktUWGt1WXp4QlJBbCtkMnUzWDgrSEh0M2J0WEdSa1pPblBtakZlbWhmL1RuLzZrOWV2WEt6bzZXdE9tVFZQUG5qMjlVSzF2elpneFE1SjA4ODAzNjllLy9uV0w3V2JObWlXSHc5SGtlL0xWZHdrQWdjcHZ3K0cyZ2l4NkRPRlJVbHVoYlFWWm1qUGtOcU5MQVlCcm1qMTd0aTVldk9qMTYvN2pILytRSkwzNjZxc2FOR2lRMTYvdlN6azVPZHE1YzZkbXpwelpwdk44OVYwQ1FLRHkyMkdsbVJmeWpTNEJYUXkvRXdEOFFXUmtwT2JObTZjMzMzeFRZV0ZoWHJ0dWFXbXBMQmFMM3dYRGlJZ0loWWVIYSszYXRhcXNyR3pUdWI3NkxnRWdVUGx0eitGNVI3blJKYUNMNFhjQ2dEOVl0MjZkVDY3cmRyc1ZIQnpjcXJZdWw2dlZiVHZEM0xsejlmYmJiK3V0dDk3U3NtWExXbjJlcjc1TEFBaFVmaHNPV2E0Q1YrTjNBa0FnYW5odlQ1SWNEb2RudStIZHV4a3paaWdzTEV3Yk4yN1U2dFdydFdmUEh0WFUxRFI2Tnk4L1AxOXBhV2s2ZlBpd2lvdUxaVGFiTld6WU1NMmVQVnUzM25wcmsvdUZoWVZwNjlhdCt1Q0REL1R4eHgrcnBLUkVBd1lNMFB6NTgzWDc3YmZMWnJOcDNicDEycnQzcjZxcnF6Vnc0RURObVROSFU2ZE9iVkovZlgyOUhuendRWDN5eVNmNjZLT1BkUGZkZDJ2MDZORysrS29BQU5maHQ4TktBUUNBbEpxYXF0VFVWRW1TMld4dXRIMmwzLzcydHpwOCtMRHV1dXN1M1hMTExZMk9QZi84ODlxMWE1ZGlZMk0xYytaTWpSOC9Ycm01dWZyWnozNm1yS3lzWnUrN1lzVUsvZk9mLzFSaVlxSkdqaHlwcjc3NlNzdVhMOWRubjMybS8velAvOVRCZ3dlVmtwS2ljZVBHNmN5Wk0zcjU1WmVWbVpuWjVEcHV0MXRtczFsTGx5NlZKTDMyMm10eXVWd2QvVm9BQU8zZ3R6MkhBQUJBV3JKa2lTUXBMUzFOWnJQWnMzMmwydHBhZmZYVlYzcjc3YmViZlRmdnZ2dnUwNzMzM3FzZVBYcDQ5djN0YjMvVHFsV3J0R25USmsyY09MRlJlNGZEb1lxS0NxMWR1MVptOCtVL0pkYXVYYXVOR3pmcXBaZGUwb2dSSS9UcXE2OHFORFJVa3JSaHd3YXRYNzllMjdadDA2UkprNXA5ampGanh1aDczL3VlZHV6WW9VMmJOdW5SUng5dDN4Y0NBR2czd2lFQUlLRFo3WFpsWm1ZcVB6OWZOcHV0VmVkTW5qeFpLU2twUHE3TWU5eHV0eFlzV05EaXBDM3o1czFyc20vS2xDbGF0V3FWVHA4KzNldzVDeGN1OUFSRFNicjMzbnUxY2VOR09aMU9MVjY4MkJNTUpXbm16SmxhdjM2OVRwMDZkYzA2RnkxYXBJeU1ETDMzM251YU1tV0srdlhyMTVySDg0bVZLMWQyK2oyLytlYWJUcjhuQUZ5SmNBZ0FDRmg1ZVhsS1QwK1h5K1ZTYkd5czR1UGpGUkpjYVRoR0FBQWdBRWxFUVZSeS9mVlMvVzFHVUpQSnBMRmp4MTZ6emNtVEozWDA2RkVWRkJTb3NMQlFoWVdGa2k3M0VsN05iRFpyNk5DaGpmWTFCRG16MmF3UkkwWTBPaFlkSFMzcGNoQy9sc2pJU0MxZXZGaXZ2UEtLWG4vOWRTMWZ2dnphRCtaREF3Y083TlQ3RlJRVUtDb3FxbFB2Q1FCWEl4d0NBQUpTWGw2ZTB0TFNsSkNRb09uVHA4dHF0UnBka3MrRWhJUzBHSHJMeTh1MWZQbHk1ZVRrS0RRMFZJTUhEMVpNVEl3bVRKaWdNMmZPeU8xMk56bm55aDdEQmlhVHlYT3M0WE9Eb0tETFV4elUxOWRmdDlacDA2YnA0NDgvVmtaR2h2YnUzV3RZRDIxbkQydGR1WEtsZXZiczJhbjNCSUNyRVE0QkFBSEhicmNyUFQxZENRa0ptalZybHRIbCtOelZZZTFLcTFhdFVrNU9qaDU3N0RITm1UTkhGb3RGMHVVZ3QyblRwczRxc1pHbFM1ZHE0Y0tGV3JObVRaUEpjd0FBdnNOc3BRQ0FnSk9abVNtWHk2WHAwNmNiWFlyaHNyS3laRGFiTlcvZVBFOHdsSFRkOXdOOWFjQ0FBWm83ZDY2S2k0dTFZY09HWm5zcUFRRGVSemdFQUFTYy9QeDh4Y2JHZHV1aHBLMWxzVmprZERvYlRUeGp0OXUxWnMwYUE2dVNacytlclVHREJtbno1czF5T3AyRzFnSUFnWUovaWdNQUJCeWJ6YWI0K0hoRDdyMTY5V3JQNTRiUWMrVStTYzB1UitFclU2ZE9WVnBhbXBZdVhhckpreWZMWXJGby8vNzltakJoZ280Y09kSnBkVnl0WWUzRFo1NTVwc1Z3Mk5XK1N3RHdkNFJEQUVCQWFzMnNwTDZRbHBaMjNYMmRHV2llZXVvcFJVUkU2Sk5QUHRHbm4zNnFQbjM2S0RVMVZYUG16RkY2ZW5xbjFkR2NjZVBHYWViTW1kcTVjMmV6eDd2YWR3a0EvczdrYm00YU1qOXcvNTVmR1YwQ3VxQXRkenhqZEFrQS9NREtsU3Y5YnExQ2RHLzhUZ0xvVEtZV1ppcWo1eEFBZ0M3bzZ1R1J6YUZYREFEZ1RZUkRBQUM2b09hR1RGNk5jQWdBOENiQ0lRQUFYWkRSNy9zQkFBSVBTMWtBQUFBQUFBaUhBQUFBQUFEQ0lRQUFBQUJBaEVNQUFBQUFnQWlIQUFBQUFBQVJEZ0VBQUFBQUlod0NBQUFBQUVRNEJBQUFBUHpXc21YTDlPS0xMeHBkQnJvSnM5RUZBQUFBQUdpZjR1SmlSVVJFR0YwR3VnbkNJUUFBQU9DbjFxNWRxNkFnQmdQQ093aUhBQUFBZ0o4S0R3ODN1Z1IwSS93ekF3QUFBQUNBbmtNQUFBREFYODJZTVVOaFlXSGF2bjE3azMxYnQyN1ZCeDk4b0k4Ly9sZ2xKU1VhTUdDQTVzK2ZyOXR2djEwMm0wM3IxcTNUM3IxN1ZWMWRyWUVEQjJyT25EbWFPblZxazN2czNMbFQyN1p0MDFkZmZhV1FrQkFsSnlkcjhlTEZtamR2bmh3T2g5TFQwenZ6a2VGRGhFTUFBQUNnRzFxeFlvWHk4dktVbUppb2I3NzVSams1T1ZxK2ZMbCsvdk9mYTkyNmRicDA2WkpTVWxKVVhGeXM3T3hzdmZ6eXk0cU1qTlNrU1pNODEvamQ3MzZuelpzM3kycTFLams1V1ZhclZkbloyWHJ1dWVkVVgxOXY0TlBCRndpSEFBQUFRRGZqY0RoVVVWR2h0V3ZYeW15Ky9DZi8yclZydFhIalJyMzAwa3NhTVdLRVhuMzFWWVdHaGtxU05tellvUFhyMTJ2YnRtMmVjSGpvMENGdDNyeFowZEhSK3MxdmZxUCsvZnRMa21wcmEvWGlpeStxcnE3T21JZUR6eEFPQVFBQUFDK3oyKzNLek14VWZuNitiRGJiZGR0UG5qeFpLU2twWHExaDRjS0ZubUFvU2ZmZWU2ODJidHdvcDlPcHhZc1hlNEtoSk0yY09WUHIxNi9YcVZPblBQc2FocXIrNkVjLzhnUkRTUW9ORGRYU3BVdTFZTUVDcjlZTDR4RU9yN0xsam1ldWVieXUzcW1LU3pXcXVGU2pjelVYZGNUMmpYTEt2OWE1bWpLdjEvS2JXMzZvR3lPaVBkdWJDeksxNGZTL3JudmU5WjZocmU3Zjg2dnJ0bWx2clFBQUFOMU5YbDZlMHRQVDVYSzVGQnNicS9qNGVJV0VoRnp6bkVHREJubTFCclBacktGRGh6YmExNjlmUDgreEVTTkdORG9XSFgzNTd6aTczZTdabDV1YkswbEtUazV1Y3YyQkF3Y3FKQ1NFM3NOdWhuRFlSaUZCWnZVTjdhRytvVDAwTkxLZmJvKytTWkowck9LYy92ck5QbVZmUENtM0YrNHpOTEpmbzdBbFNYZjFHNlUvbmRtamVyYzM3dUE5L2xRckFBQ0FMK1hsNVNrdExVMEpDUW1hUG4yNnJGYXJJWFZjMldQWXdHUXllWTQxZkc3UXNGYmlsZThSbHBXVnlXS3hLREl5c3RsN3NMNWk5OE5QMUV0dTZobW4veHA5djE0Wi8yK0tDZXZWNGV0TjdUK215YjdlSVpFYTMrdkdEbC9iMi95cFZnQUFBRit4MisxS1QwOVhRa0tDWnMyYVpWZ3c5SmJnNEdBNW5VNDVuYzRteDF3dUY3MkczUkE5aDlkd3NPeU1saC9aMUdoZlNKQlpQU3hXOVE2SjFNaWVjUnJiYTRodTZmMGRtWFQ1WDE4U2VzUnE1UzJQNjQyOGovVlp5ZkYyM2Rkc0N0WjNvMGQ2dGkvVk8yVUp1dnlqbWhZelJnZktUbC96L09zTkEvMWZZeDVTNGcwM3RycTlMMnNGQUFEb0xqSXpNK1Z5dVRSOStuU2pTL0dLd1lNSEt5OHZUNGNQSDFaU1VsS2pZems1T2N4VzJnM1JjOWhHZGZWT1hhaXRWRjVsb2RMT1p1dWxMemZyNmF4MTJsVjB4Tk1tUERoRVA3bHBsdTZPSGRldWUwenNNMHc5TE4vK1M5T25wZCtHekltOTR4VnBEbXYvQTNpWlA5VUtBQURnUy9uNStZcU5qZlg3SHNNR2Q5NTVweVRwelRmZlZHVmxwV2QvZVhtNVhuLzlkYVBLZ2c4UkRyM2d2S05jcTA5OHBGZHp0OG51dXR5OWJwTDBQK0tuTitxaGE2MXBWd3pUUEZkVHBzOUw4enpibHFCZzNkRnZaSE9uR2NLZmFnVUFBUEFsbTgybXZuMzdHbDJHMXp6d3dBTWFQbnk0VHA4K3JRVUxGbWpGaWhWNitlV1h0V0RCQWcwZlBseGhZWFFDZERlRVF5LzZ2RFJQcnh6ZEtwZjdjaGU3U1NiOU9PSDdpakNIWHVmTWIvVUtpVkRpRGQveGJPOHRQYTVEWldkVTQvcDJUUGUwWnQ3eE00SS8xUW9BQU5BWnJqY3JxVCt4V0N6NjVTOS9xZnZ2djE5bXMxbTdkdTFTYm02dUhubmtFVDM3N0xOeU9wM2Q2bm5CTzRkZWwxUCt0ZGFmM3EwRlE2ZEl1aHlnSGh5VXJQV3RYTmJocm42akZIVEY3RkgvS3M1VlhiMVRuMS9JMDVSK295Vkp3eUw3YTNCRVgzMWRYZXI5QjJnRGY2b1ZBQUNnTzBwUFQyL1Z2dlllaTRpSTBOTlBQNjJubjM2NjBmNnlzakk1blU3RnhNUzBvVnAwZGZRYytzQS96aDFTYWUyMzQ3Sy9GenRlb1VHV1ZwMTdaVS9ibWVvU2ZXTy9JT2x5OEdxcG5WSDhxVllBQUFCNHoyZWZmU1pKR2oxNnRNR1Z3SnNJaHo3Z2RMdjBqM01IUGR2VzRCQk42RFAwR21kY2x0QWpWZ1BEKzNpMnJ3eFpYNVIvcGZLNmFzLzJuZjFHS2RoazNJL1BuMm9GQUFCQTI1MC9mMTVaV1ZseVg3VnU5YkZqeC9UT08rL0laRExwbm52dU1hZzYrQUxEU24za2NQbFhqYmJIOWhweTNhVXRybHd2MEMxcFQ4bTNnYXZlN2RhZWttT2FOZUR5Tk1KUmxuQWw5ZjZPTWkrYzlGN1JiZUJQdFFJQUFLRHR5c3JLOU1JTEw2aGZ2MzRhTldxVVFrTkRWVkJRb0tOSGo4cnRkdXVIUC95aHhveGhoRmgzUW5lT2o1eXVLdmJNWENwSjM0bUl2bVo3UzVCWnQwZmY1TmsrYWl0b05EUlZhanBjYzJyL203MVFhZHY1VTYwQUFBQm9uMEdEQnVuaGh4OVdSRVNFTWpJeTlNOS8vbE9GaFlWS1NVblJxNisrcW5uejVobGRJcnlNbmtNZmNjdXQ4cnBxaFZzdnorRFVMeXpxbXUxdjdSUGZhRmJUSzN2aUd1UlhuZGU1bWpMRldXK1FKRTNvUFZROUxlR3F1R1QzWXVYWDUwKzFBZ0FBb0gwaUl5TzFhTkVpTFZxMHlPaFMwRW5vT2ZTaHlrczFucy9od2RkZXp1TEtZWm91ZDMyTFExQjNGeC8xZkE0MkJlbE9BOVlSOUtkYUFRQUFBTFFPNGRDSDZ1cWRuczlYTHZsd3RUNmhQVFR1aGlHZTdZTmxwMVhsZERUYjl1cGV1cW1kUEJPb1A5VUtBQUFBb1BVSWh6N1V3MkwxZks1MVhXcXgzWlIrbzJWUzQvVUNXMUpZVTY0VGxZV2U3UnNqb2pVMHNuOEhLMjA5ZjZvVkFBQUFRT3NSRG4yb2h6bk04L2xDWFZXTDdhN3NVWE80TGwxM1ZrOGoxeEgwcDFvQkFBQUF0QjdoMEVkNldLenFIZHJEczMydXBxelpkaU43RGxDc3RaZG5PL05Ddm1yclcrNWxsS1JQUzQ3SjVhNzNiTjhSZlpQTXB1QU9Wbng5L2xRckFBQUFnTFpodGxJZkdkMXpvSzU4eS9CRXhibG0yMDJMYWR5VDl0MStJL1hkTms3YzBzTmkxYVErdzdTMzlFUmJ5MndUZjZvVkFBQUFRTnZRYytnanQvWWQzbWc3NjJMVDRaZWhRUmFsOUIzaGxmdjVlcklYZjZvVkFBQUFRTnNSRG4wZ09yUm5vMFhpODZ2TzZ4djdoU2J0VXZvbXlCb2M0cFY3SnQ3d0hkMFFFdUdWYXpYSG4yb0ZBQUFBMEhZTUsvV0JCVVB2VXJEcDI5ejkxMi8yTmR0dTZsWEROUDlIMWxzcWR0amFkSi9VQVJNa1hWNHE0NjUrbzdXbElMT04xYmFPUDlVS0FBQUFvTzNvT2ZTeWV3ZE8wT1MrQ1o3dHcrVmY2ZlBTdkNidCtvZEZhWFRVSU0vMmljckNOb1V0U2ZxL1JVY2JiVS90UDdxTjFiYU9QOVVLQUFBQW9IMEloMTVpa3ZUSTRNbjY0WGZ1OHV5elhiTHJ0OGQzTk50K1N2L1JqU2FzdWRaNmdTMDVYVjJzcjZwTFBkc0R3L3Nvb1Vkc202OXpQZjVVS3dBQUFJRDJJUng2UVh5UEdQMnZNUTlwenBEYlBDSEs3cXJULzNma3I3cll6UHFHSmwxZVRMNkJXMjU5Vm5xOFhmZit2OFZmTnRyMjltUXYvbFFyQUFBQWdQWWpITFpSV0xCRjBhRTlOYkxuQUQwMDZGYTlOSGEyZmpsK25zYmZjS09uellXNktyMTQrQU9kckNwcTlocGplZzFXdjdBb3ovYVI4bTlVWGxmZHJucitWWndydDl5ZTdUdWliNUlseUh1dmt2cFRyUUFBQUFEYWo3L01yeUh4aGh1MTVZNW4yblRPM3RMaituMytKNnE4Vk5OaW02dDd6UGFVSEd0WGZaSjBzYTVLWDVSOXJYRTNESkVraFp0RGRXdWYrQTVkODByK1ZDc0FBQUNBOXFQbjBBdmNrZzZVbmRaL2ZmR0JmcG03L1pyQjBCb2Nvc2xYcklIb2N0Y3JvNE1Md3YrZnE0WnJUdXQvYzRldTE4Q2ZhZ1VBQUFEUU1mUWN0cEhUN1pMZFdhZlMyZ3A5YmIrZ1l4Vm5sWFhoWkxQdkZqYm45dWdSQ2cyeWVMWVBsWjFSbGRQUm9acjJYY2lUdzNWSlljR1hyenYyaHNIcUc5cERwYldWSGJxdVA5VUtBQUFBb0dNSWgxZTVmOCt2ZkhyOTlQTTVTaitmNDlWck9seVhOR2Z2cWxhM1gzNWtVNnZhZFlWYUFRQUFBSFFPaHBVQ0FBQUFBQWlIQUFBQUFBRENJUUFBQUFCQWhFTUFBQUFBZ0FpSEFBQUFBQUFSRGdFQUFBQUFJaHdDQUFBQUFFUTRCQUFBQUFDSWNBZ0FBQUFBRU9FUUFBQUFBQ0RDSVFBQUFBQkFoRU1BQUFBQWdBaUhBQUFBQUFBUkRnRUFBQUFBSWh3Q0FBQUFBRVE0QkFBQUFQemFqQmt6Tkd2V0xNT3YwUlh1Z1k0eEcxMEFBQUFBT3RlZVBYdTBmUGx5M1hqampYcnJyYmVhYmZQMjIyL3J3dzgvMUpRcFUvVENDeTgwT2U1MnUvWEFBdytvcXFwS2YvempIeFVYRjZjWk0yWTBhWmVlbnU3NTNIRDg1cHR2MXE5Ly9lc1c2NXMxYTVZY0RrZWpjd0g0SGoySEFBQUFYWURiN2U2MGV5VWxKY2xzTnV2TW1UTzZlUEZpczIyeXNySWtTUWNPSEdpMnRyeThQRlZWVlNrdUxrNXhjWEdTcE5UVVZKbk5acy9uMU5UVVpxK2RrNU9qblR0M2V1TlJBSGdSNFJBQUFNQmdGb3RGTnB1dDArNFhIaDZ1TVdQR1NKTDI3OS9mNVBpRkN4ZDA2dFFwaFlTRXlHYXpLVDgvdjBtYmd3Y1BTcEltVHB6bzJiZGt5UkpQT0Z5eVpJbVdMRm5TNUx5SWlBaUZoNGRyN2RxMXFxeXM5TXJ6QVBBT3dpRUFBSURCNHVMaVZGeGMzS24zVEU1T2x0UjhPR3pvTlJ3MWFsU0xiUnJDNGFSSms5cDg3N2x6NThwbXM3VTRwQldBTVhqbkVBQUF3R0RqeG8xVFdscWFUcHc0b1lTRWhFNjVaM0p5c3Q1ODgwM1BzRkdUeWVRNWxwV1ZKWlBKcEljZWVraUhEaDFTZG5hMjVzeVo0em51ZERwMTVNZ1JXU3dXalJzM3JrMzNyYSt2MTRNUFBxaFBQdmxFSDMzMGtlNisrMjZOSGozYWE4K0ZiK1huNXlzdExVMkhEeDlXY1hHeHpHYXpoZzBicHRtelordldXMjl0OWh5MzI2MnRXN2RxKy9idE9uZnVuS0tpb25UNzdiZHJ3WUlGaW95TWJOTCsyTEZqK3ZPZi82d2pSNDdJNFhBb0ppWkdkOTU1cDJiUG5xM1EwRkJmUHlLOGpKNURBQUFBZ3cwZlBsd2pSb3pRSjU5ODBtazlpSU1HRFZKY1hGeVRZYVAxOWZVNmNPQ0E0dVBqTlduU0pFVkZSZW5MTDcrVXcrSHd0RGw2OUtocWEyczFkdXpZTmdjQXQ5c3RzOW1zcFV1WFNwSmVlKzAxdVZ3dTd6d1VHbm4rK2VlMWE5Y3V4Y2JHYXViTW1Sby9mcnh5YzNQMXM1Lzl6Tk03ZkxVMzNuaERmL2pESHpSMDZGQk5telpOSnBOSmFXbHBldWFaWjFSWFY5ZW83WTRkTzdSMDZWSWRPSEJBaVltSm1qNTl1a3dtazk1Nzd6MDk5OXh6Y2pxZG5mR1k4Q0o2RGdFQUFMcUFhZE9tNmE5Ly9hdis5S2MvYWNLRUNSbzZkS2lpbzZNVkVoTGlzM3NtSnlkcnk1WXQycjkvdjRZUEh5NUp5czNOVlZWVmxTWk1tQ0NUeWFTa3BDVHQyclZMaHc4ZjlneEZiUmhTT21IQ2hIYmZlOHlZTWZyZTk3Nm5IVHQyYU5PbVRYcjAwVWM3L2tCbzVMNzc3dE85OTk2ckhqMTZlUGI5N1c5LzA2cFZxN1JwMDZaRzc0dEtVbTF0clE0Y09LQjMzMzFYdlh2M2xpVFYxTlRvcHovOXFZNGRPNll0VzdaNGZrNzUrZmxhdFdxVlltTmp0V0xGQ3ZYcjEwL1M1ZkQvcTEvOVNqdDM3bFJhV3BvZWVPQ0JUbnBhZUFQaEVBQUFvQXV3V3EyYU8zZXU5dTNicDg4Ly8xeVptWm10T20veTVNbEtTVWxwMXowYnd1R1Z3MFliN3RzUUhDWk5tcVJkdTNZcE96dTdTVGhzei91R1YxcTBhSkV5TWpMMDNudnZhY3FVS1o2QTRTMHJWNjcwNnZWYUl5TWpReGtaR1cwK3J5TS94NWJNbXpldnliNHBVNlpvMWFwVk9uMzZkSk5qYnJkYlM1WXM4UVJENmZMdjVhSkZpN1JzMlRMdDNyM2JFdzcvOHBlL3lPVnlhZG15WlkxK2JpYVRTWTgvL3JoMjd0eXBmLzNyWDRSRFAwTTRCQUFBNkNLQ2dvSTBlZkpralI4L1hxZFBuNWJOWnJ2dUVoZURCZzFxOS8zR2poMnJzTEF3ejdEUnNMQXdaV1ZsS1R3OFhDTkhqcFFrVHc5aXc2UTBOVFUxT243OHVQcjM3Ni9CZ3dlMys5NlNGQmtacWNXTEYrdVZWMTdSNjYrL3J1WExsM2ZvZWxmcjJiT25WNjkzUFJVVkZZcU9qbFo4Zkh5YnorM0l6L0ZhVHA0OHFhTkhqNnFnb0VDRmhZVXFMQ3lVcEViRGhCc0VCUVZwN05peFRmYVBHalZLSnBOSkJRVUZubjJIRHgrV3lXVFM3dDI3dFh2MzdtYnZmZmJzV1M4OUJUb0w0UkFBQUtDTHNWcXRucGxDZmNsaXNlaVdXMjdSM3IxN2RlalFJZDEwMDAzS3o4OVhTa3FLWjBtS3FLZ29EUjgrWENkT25GQkpTWWxPbno0dHA5UFpvU0dsVjVvMmJabysvdmhqWldSa2FPL2V2Vjd0UFZ1NGNLSFhydFVhSzFldVZIeDh2TmQ3QU51anZMeGN5NWN2VjA1T2prSkRRelY0OEdERnhNUm93b1FKT25QbVRMUC82QkFTRXFLZ29LWlRrZ1FIQnlzNE9GaVhMbDN5N0d2NGg0dTB0TFFXYTZpdHJmWE93NkRURUE0QkFBQUNXSEp5c3ZidTNhdnM3R3hWVlZYSjdYWTNDWDRUSjA3VWlSTW50SC8vZm4zOTlkZWVmZDZ5ZE9sU0xWeTRVR3ZXck5FdHQ5eml0ZXNHc2xXclZpa25KMGVQUGZhWTVzeVpJNHZGSXVueWhFT2JObTFxOXB6Nit2cG05OXRzTmptZFRrVkhSM3YyaFllSHE3cTZXaDk5OUZHam1XN2gzNWl0RkFBQUlJQTF2RGQ0Nk5BaHo5RFI1c0toZFBsZHcwT0hEc2xzTmlzeE1kRnJOUXdZTUVCejU4NVZjWEd4Tm16WTRPbTFSUHRsWldYSmJEWnIzcng1bm1Bb1NhZE9uV3J4bkxxNnVrWkRSeHZzMjdkUGtqeERqU1VwUGo1ZTlmWDFPbkxraUJlcmh0SDhOaHlHQlZ1dTN3Z0JoZDhKQUFEYXJtL2Z2aG8yYkpnS0NncDA1TWdSRFJ3NFVERXhNWTNhakJ3NVVwR1JrY3JOemRXcFU2YzBhdFFvaFllSGU3V08yYk5uYTlDZ1FkcThlVE5MSUhpQnhXS1IwK2xzTlBHTTNXN1htalZycm5uZTZ0V3JHdzBITFNvcTBydnZ2aXRKdXVlZWV6ejdmL0NESDBpU2Z2dmIzNnFrcEtUUk5keHV0L2J0MjZmUzB0SU9Qd2M2bDkvK3MweE1XQytkcVM2NWZrTUVqSml3WGthWEFBQ0FYMHBPVHRiSmt5ZFZWRlNrKys2N3I4bnhvS0FnSlNVbGVTWWVhV2xJNmVyVnF6M0JidlhxMVpLa0pVdVd0S3FHaHJVUG4zbm1HY0toRjB5ZE9sVnBhV2xhdW5TcEprK2VMSXZGb3YzNzkydkNoQWt0OXZhRmhvYkticmRyL3Z6NVNrcEtrc1BoVUdabXBtcHFhblQvL2ZjMzZpMis2NjY3bEptWnFmVDBkTTJmUDErSmlZbUtqbzVXZFhXMWpoNDlxcUtpSXIzMTFsdnEyN2R2WnoweXZNQnZldzRuOVduN0xGRG8zdmlkQUFDZ2ZScVdxSkJhWHJ2d3ltVXJXZ3FIYVdscG5tQ1hscFoyemNsS21qTnUzRGpObkRtelRlZWdlVTg5OVpUbXpKbWpuajE3NnROUFA5VVhYM3loMU5SVS9lUW5QMm54SEpQSnBKZGZmbGtUSjA3MExNa3hjT0JBTFZ1MlRFOC8vWFNUOXM4Kys2eWVmZlpaRFI4K1hEazVPZHF4WTRjT0hUcWtJVU9HNkwvKzY3ODBaTWdRWHo0aWZNRGt2dDc4eUYyVTNWV24vOGorZzBwcUs0d3VCVjFBZEdoUHJVcWFMMnV3N3hZS0J0QjlyRnk1MGlkcmlnRUliUHkvQmY3QzFNSXNRbjdiY3hnZUhLTC9tWEMzMFdXZ2kvajNoTzhSREFFQUFJQU84TnR3S0VuamVnM1IvNzc1WVVXSGR1NENwK2c2b2tONzZyOXZma1JqZTNWc0VWNEFBQUFnMFBudGhEUU54dlVhb3RlUzVtdGJRWll5TCtUcnZLTmNEdGVsNjU4SXZ4VVdiRkZNV0M5TjZoT3Zld2RPVkRnOWhnQUFBRUNIK1gwNGxDNFBNWjB6NURiTkdYS2IwYVg0bmJxNk92Mzk3My9YZ0FFREdyMW9EZ0FBQUNDdytQV3dVblJjU0VpSWhnNGRxcSsvL2xyVjFkVkdsd01BQUFEQUlJUkRLQ0VoUVNhVFNibTV1VWFYQWdBQUFNQWdoRVBJYXJWcTJMQmhPblBtakNvcks0MHVCd0FBQUlBQkNJZVFKSTBjT1ZMQndjSDY4c3N2alM0RkFBQUFnQUVJaDVBa2hZYUdLaUVoUWQ5ODg0M0t5OHVOTGdjQUFBQkFKeU1jd2lNaElVRWhJU0hLeWNreHVoUUFBQUFBbll4d0NBK0x4YUtiYnJwSjU4K2ZWMmxwcWRIbEFBQUFBT2hFaEVNMEVoOGZMNnZWU3U4aEFBQUFFR0FJaDJna09EaFlvMGVQVm1scHFRb0tDb3d1QndBQUFFQW5JUnlpaVJ0dnZGRzlldlhTNGNPSDVYSzVqQzRIQUFBQVFDY2dIS0lKazhta3hNUkUyZTEySFR0MnpPaHlBQUFBQUhRQ3dpR2ExYmR2WHcwZVBGakhqeDlYZFhXMTBlVUFBQUFBOERIQ0lWbzBkdXhZU2RJWFgzeGhjQ1VBQUFBQWZJMXdpQlpaclZhTkhEbFNCUVVGS2k0dU5yb2NBQUFBQUQ1RU9NUTFKU1FrS0NJaVFnY1BIbFI5ZmIzUjVRQUFBQUR3RWNJaHJpazRPRmpqeDQ5WFJVV0ZqaDgvYm5RNUFBQUFBSHlFY0lqcmlvdUwwNkJCZzNUMDZGRlZWRlFZWFE0QUFBQUFIeUFjb2xVU0V4TmxOcHUxZi85K3VkMXVvOHNCQUFBQTRHV0VRN1JLYUdpb3hvOGZyd3NYTHVqa3laTkdsd01BQUFEQXl3aUhhTFVoUTRZb0ppWkdPVGs1c3R2dFJwY0RBQUFBd0lzSWgyaVRwS1FrU1ZKMmRyYkJsUUFBQUFEd0pzSWgyaVE4UEZ4ang0N1YrZlBuZGViTUdhUExBUUFBQU9BbGhFTzAyZENoUTlXdlh6OGRQSGhRVlZWVlJwY0RBQUFBd0FzSWgyZ3prOG1rU1pNbUtTZ29TSjkvL3JucTYrdU5MZ2tBQUFCQUJ4RU8wUzVXcTFVVEpreFFXVm1aamh3NVluUTVBQUFBQURxSWNJaDJHekJnZ0lZT0hhcmp4NCtycUtqSTZISUFBQUFBZEFEaEVCMHlmdng0OWVqUlE1bVptYXF0clRXNkhBQUFBQUR0UkRoRWh3UUhCK3ZXVzI5VlhWMmRzckt5akM0SEFBQUFRRHNSRHRGaHZYcjEwdGl4WTFWWVdLZ1RKMDRZWFE0QUFBQ0FkaUFjd2l2aTQrTVZGeGVuTDc3NFFzWEZ4VWFYQXdBQUFLQ05DSWZ3aW9ibExTSWpJNVdSa2FIcTZtcWpTd0lBQUFEUUJvUkRlSTNGWXRGdHQ5MG10OXV0dlh2M3l1VnlHVjBTQUFBQWdGWWlITUtyZXZUb29lVGtaSldYbDJ2Ly92MUdsd01BQUFDZ2xRaUg4THJZMkZpTkdUTkdYMy85dFk0ZlAyNTBPUUFBQU9pZ1pjdVc2Y1VYWHpTNkRQZ1k0UkErY2ROTk4ybkFnQUhLeWNsUlVWR1IwZVVBQUFDZ0E0cUxpMVZTVXVLVmE5bnRkcTljQjk1SE9JUlBORXhRMDZOSEQyVmtaS2lpb3NMb2tnQUFBSHpPN1hZYlhZSlByRjI3VnF0V3JlcndkWjU5OWxuOTI3LzlteGNxZ2k4UUR1RXpack5adDk5K3U0S0NnclJueng3VjFOUVlYUklBQUlEUFdDd1cyV3cybzh2d2lmRHdjSVdGaFhYNE9vY09IWkxUNmZSQ1JmQUZ3aUY4S2lJaVFuZmNjWWZxNnVxMFo4OGUxZFhWR1YwU0FBQ0FUOFRGeGJIZU0veWEyZWdDMFAzZGNNTU5Ta2xKMFo0OWU3UjM3MTdkY2NjZENnNE9Ocm9zQUFBQXJ4bzNicHpTMHRKMDRzUUpKU1FrZE5wOVo4eVlvYkN3TUtXbHBXbnIxcTNhdm4yN3pwMDdwNmlvS04xMjIyMTY0b2tuRkJrWjJlUzhZOGVPYWZQbXpjckp5VkY1ZWJtc1Zxc1NFaEtVbXBxcWxKU1VadSt4ZmZ2Mkp2dTJidDJxOTk5L1h6dDI3TkRGaXhjVkV4T2pPWFBtYU9iTW1ZM2FObkE0SEo3dDlQUjB6LzVkdTNacDI3WnRPbm55cEV3bWt3WU9IS2dubjN4U1NVbEpYdnV1Y0cyRVEzU0svdjMvZi9idVBTN3FPdC9qK0h0Z0JoZ2s4WVlLQXBxaUpIaERWSVRzb3FodCsxQktyYndjYmJWVzE5d2w5OWkydVowNm5mWFJsdG1oelRYTkxLelZTanVTRjJ6emd0cHhLeThvZUFIRkZid1RLdVlGUlJod2hqbC9lSmlWQlJKMVlCQmV6OGZEaDh6M2QvbCt2dVN1dlAxK2Y5OWZHL1h0MjFlcHFhbEtUVTFWLy83OVpUQVlYRjBXQUFDQTAzVHUzRm1ob2FIYXRHbVRtalZycHRhdFc5ZHAvd3NXTE5ER2pSdlZ0MjlmZGUzYVZlbnA2VnE3ZHEwT0hEaWdlZlBteWNQRHczSHVtalZyTkgvK2ZCa01Ca1ZFUkNncUtrcm56NTlYZW5xNjB0TFNOSHIwYVAzeWw3K3NVYjhKQ1FuYXYzKy9JaU1qZGZic1dhV25wK3Z0dDkrV2o0K1BJMlRHeGNWSmtwS1RrMlUwR3ZYem4vKzh3ajJXTDErdXhNUkVOVzNhVkE4KytLQWs2Y0NCQThyT3ppWWMxaUhDSWVwTSsvYnRaYkZZdEgvL2Z1M2R1MWNSRVJHdUxna0FBTUNwWW1OajllV1hYK3F6eno1VG56NTkxTEZqUi9uNStWVUlacldocEtSRTZlbnArdmpqajlXaVJRdEoxMmZvWnM2Y3FRTUhEbWpWcWxVYVBYcTBKQ2tySzB2ejU4K1hqNCtQWnMrZVhXR1dNeTh2VHkrODhJSysrT0lMUlVSRTNEU1lXU3dXblRselJvbUppZkwwOUpRa0xWNjhXTXVXTGRPcVZhc2M0VEErUGw3U1A4TmgrZWR5U1VsSk1oZ01Xcmh3b2Z6OC9CenRGeTlldk1QdkRHNEY0UkIxS2pRMFZNWEZ4Y3JPenBhWGw1ZTZkdTNxNnBJQUFBQ2N4bXcyYTl5NGNkcTVjNmQyN05paDFOVFVHbDBYSFIxZGFTbm5yYkRiN1lxUGozY0VRMG55OHZMUzVNbVQ5ZHZmL2xaYnQyNTFoTU9rcENUWjdYWk5uank1MHZMWGdJQUFQZlBNTTVvelo0Nys5cmUvMVdqVzdybm5ubk1FUStuNkxPR3laY3VVazVOVDQvcExTa29rcWRMS3N1Yk5tOWY0SHJoemhFUFV1WjQ5ZThwaXNTZ3pNMVB1N3U1MXVpWWZBQUNndHJtNXVTazZPbHE5ZXZYU3NXUEhWRkJRY05OWFhBUUZCZDF4bnoxNjlLalVmdDk5OThsZ01DZzNOOWZSbHBtWktVbDY0SUVIcXJ4WGVTQThmUGp3VGZzMUdvMEtDUW1wME5hcVZTc1pqVVpkdlhxMXh2VVBHalJJWDMvOXRaNS8vbm1OR3pkT2d3Y1Bkc3J1cUxnMWhFUFV1ZkozSUphVmxXbmZ2bjJ5MiswS0RRMTFkVmtBQUFCT1pUYWJGUllXVmlkOWVYaDR5TTJ0OG9zSTNOM2Q1ZTd1cm12WHJqbmFMbCsrTEpQSlZPVW1OWkxrNitzclNUVUtkMGFqc2NwOUpJeEc0eTI5c2lJK1BsNStmbjVhc1dLRjVzNmRxOFRFUkQzMTFHWXJGUVVBQUNBQVNVUkJWRk1hUFhwMGxlTkM3ZUE3RFpkd2MzTlQvLzc5RlJnWXFQMzc5K3ZRb1VPdUxna0FBT0N1VlZaV1ZtVjdRVUdCckZacmhlV1pack5aMTY1ZHEvWWQxSmN2WDViMHo1QllGNHhHbzhhUEg2OWx5NVlwUGo1ZW5wNmVXcng0c1JZc1dGQm5OWUJ3Q0JkeWMzTlRWRlNVZ29LQ2xKR1JRVUFFQUFDNFRhV2xwUldXanBiYnVYT25KRlhZNTZIODYrM2J0MWQ1ci9UMGRFbFM5KzdkblYybUpQM2tFbHR2YjIvRnhjVnA3dHk1TWhnTTJyaHhZNjNVZ0tvUkR1RlM1UUV4T0RoWUdSa1p5c3JLY25WSkFBQUFkNlY1OCtZNU5uYVJwTE5ueityamp6K1dKQTBiTnN6UlBuTGtTRW5Td29VTGRmVG8wUXIzT0gzNnRCSVRFMlUwR2pWcTFDaW4xMmcybTFWU1VxS0Nnb0lLN1dscGFSVStsKy91V3R1N3ZLSWluam1FeTVVL2d5aGRmMERhYnJmWDJmcDhBQUNBaHNEVDAxUEZ4Y1dhT0hHaUlpTWpaYkZZbEpxYXF1TGlZajMrK09NVlhpRVdHUm1wcDU5K1drdVdMTkcwYWRNVUVSR2hObTNhNk1LRkMwcExTNVBOWnRPTUdUUFVvVU1IcDljWkZoYW10TFEwelp3NVU2MWJ0OVlmLy9oSFNkTE1tVE4xNzczM0tqUTBWSGE3WGJ0Mzc1YmRidGNUVHp6aDlCcFFQY0loNm9YeWdHZ3dHSFRnd0FHVmxaV3BXN2R1cmk0TEFBRGdybUF3R1BUR0cyL293dzgvMUhmZmZTZUx4YUxnNEdERnhjWHAwVWNmclhUK2hBa1RGQllXcHBVclZ5b3JLMHQ3OXV5UnI2K3Y3ci8vZmozNTVKUHEzTGx6cmRUNW05LzhSbSs4OFlhT0hUdW0wdEpTUi91SUVTTzBZOGNPcGFTa3lHUXlxVk9uVHBveVpZb0dEUnBVSzNXZ2FnYjd6ZmJWQmVxUTNXNVhXbHFhamgwN3B2YnQyNnRQbno3c1VBWEE2UklTRXU3NG5XSUFVRjhNR1RKRVhsNWVXcnQycmF0THdWM0NVTlVXczJMbUVQV013V0JRbno1OTVPM3RyUU1IRHNoaXNTZzZPbG9tazhuVnBRRUFBQUFOR2xNeXFKZkN3c0xVdDI5ZjVlZm42NXR2dnFsMnEyVUFBQUFBemtFNFJMM1ZvVU1IUGZEQUE3cDY5YW8yYjk1Y2FWY3JBQUFBQU01RE9FUzkxcVpOR3cwY09GQjJ1MTNmZlBPTnpwNDk2K3FTQUFBQWdBYUpjSWg2cjFtelpvcU5qWlhaYk5hMzMzNnI0OGVQdTdva0FBQ0FlaU1sSllYTmFPQVVoRVBjRmJ5OXZUVnc0RUMxYXRWS3UzYnQwcDQ5ZTFSV1Z1YnFzZ0FBQUlBR2czQ0l1NGFIaDRjZWZQQkJoWVNFS0NjblIvLzd2Lytyb3FJaVY1Y0ZBQUFBTkFpRVE5eFYzTnpjRkJFUm9haW9LRjI2ZEVtYk5tM2lPVVFBQUFEQUNYalBJZTVLd2NIQmF0YXNtYlp0MjZhLy8vM3Y2dGF0bSs2Nzd6NVY4ejVQTkVCV3ExVW5UcHpRdVhQblZGeGNMSnZONXVxU1VBUHU3dTR5bTgzeTgvTlQrL2J0WlRUeTF4QUFBUFVGZnl2anJ0VzBhVlBGeHNacTkrN2R5c3pNMVBuejU5V3ZYejk1ZUhpNHVqVFVzZ3NYTHVqZ3dZTnEyYktsdW5idEtoOGZIN203dTd1NkxOU0F6V1pUWVdHaDh2THl0R1BIRG9XRmhhbEZpeGF1TGdzQUFJaGxwYmpMbVV3bVJVZEhxMmZQbmpwejVvdzJiZHFraXhjdnVyb3MxS0lMRnk3b3dJRURDZzhQVjlldVhlWHI2MHN3dkl1NHU3dkwxOWRYWGJ0MlZYaDR1QTRjT0tBTEZ5NjR1aXdBQUNEQ0lScUlMbDI2Nk9HSEg1Yk5adE9XTFZ1VWxaVWx1OTN1NnJMZ1pGYXJWUWNQSGxTM2J0M1V2SGx6VjVlRE85UzhlWE4xNjlaTkJ3OGVsTlZxZFhVNUFBQTBlb1JETkJpdFdyWFMwS0ZENWUvdnI4ek1URzNac2tXWEwxOTJkVmx3b2hNblRxaGx5NVlFd3dha2VmUG1hdG15cFU2Y09PSHFVZ0FBYVBRSWgyaFFQRDA5RlJNVG82aW9LRjI1Y2tVcEtTazZmUGd3czRnTnhMbHo1eFFRRU9EcU11QmtBUUVCK3ZISEgxMWRCZ0FBalI0YjBxQkJDZzRPbHArZm45TFMwclJ2M3o3OThNTVA2dHUzcjN4OGZGeGRHdTVBY1hFeC93MGJJQjhmSDk1WkNnQkFQY0RNSVJvc3M5bXNBUU1HcUUrZlBycDA2WkkyYnR5b25Kd2NaaEh2WWphYmpjMW5HaUIzZDNkZVJRSUFRRDFBT0VTRGQrKzk5K3FSUng1UnExYXR0R2ZQSHYzOTczOVhZV0docThzQ0FBQUE2aFhDSVJvRmIyOXZQZmpnZytyZHU3Y3VYTGlnRFJzMktETXpreDBTQVFBQWdQL0hNNGRvVkRwMTZxU0FnQUR0Mzc5ZldWbFpPbjc4dUhyMDZLSGc0R0JYbHdZQUFBQzRGRE9IYUhUTVpyT2lvcUkwY09CQWVYcDZhdWZPbmZybW0yOTA4ZUpGVjVjR0FBQUF1QXpoRUkxV3ExYXROSGp3WVBYdTNWdVhMMS9XcGsyYmxKYVdwcEtTRWxlWEJnQUFBTlE1bHBXaVVUTVlET3JVcVpPQ2dvSjA0TUFCSFRseVJLZE9uVko0ZUxnNmRlb2tOemYrL1FRQUFBQ05Bei81QXBJOFBEd1VFUkdod1lNSHExbXpadHE3ZDY4MmJOaWdFeWRPOE9vTEFBQUFOQXFFUStBR3pabzEwOE1QUDZ6bzZHaTV1YmtwTlRWVjY5ZXZKeVFDQUFDZ3dXTlpLVkNGd01CQXRXdlhUai84OElNT0hEaWcxTlJVSFR4NFVHRmhZUW9PRHBiQllIQjFpUUFBQUlCVEVRNkJhaGdNQmtJaUFBQUFHZzNDSVhBVGhFUUFBQUEwQm9SRG9JYitOU1FlUEhoUXFhbXB5c3pNVk1lT0hkV3hZMGQ1ZW5xNnVrd0FBQURndGhBT2dWdDBZMGpNeTh0VFRrNk9Nak16ZGZEZ1FRVUdCaW9rSkVRdFc3WjBkWmtBQUFEQUxTRWNBcmZKWURDb1hidDJhdGV1blM1ZnZxeWNuQnlkT0hGQ0owK2VWTE5telJRU0VxTGc0R0M1dTd1N3VsUUFBQURncGdpSGdCTTBiZHBVdlh2M1Z2ZnUzWFhpeEFubDVPUm85KzdkMnI5L3Z6cDA2S0JPblRySng4ZkgxV1VDQUFBQTFTSWNBazVrTXBrVUVoS2lrSkFRNWVmbkt5Y25SOW5aMlRwOCtMRGF0bTJyRGgwNnlOL2ZYMFlqLzlNREFBQkEvY0pQcUVBdGFkMjZ0VnEzYnEyaW9pSWRQWHBVeDQ0ZDA0NGRPK1R1N3E2QWdBQUZCd2VyYmR1MmNuTnpjM1dwQUFBQUFPRVFxRzNlM3Q3cTFxMmJ3c1BEZGU3Y09aMDZkVXE1dWJrNmRlcVVUQ2FUMnJWcnA2Q2dJTFZ1M1pxZ0NBQUFBSmNoSEFKMXhHQXdPR1lUSXlJaWRQYnNXVWRRUEg3OHVEdzlQUlVZR0tpZ29DQzFhdFdLZHljQ0FBQ2dUaEVPQVJkd2MzT1R2NysvL1AzOVpiUFpkUHIwYVowOGVWTEhqaDNUa1NOSFpEYWIxYTVkTzdWcDAwYXRXN2ZtR1VVNFhXSmlvdGFzV2FQSEgzOWN6enp6akt2TEFRQUE5UUEvY1FJdTV1N3Vyc0RBUUFVR0J1cmF0V3ZLeTh0ekJNV2NuQndaREFhMWF0VktiZHEwVWR1MmJkV3NXVE5tRlowZ1B6OWZYMzMxbGRMVDAvWEREei9JWXJHb1diTm02dDY5dTU1NDRnbDE2ZExsanZzWU1tVEliVjJYa3BKeXgzM2Z6T3JWcTJXeFdMUjY5V3JDSVFBQWtFUTRCT29Wazhtazl1M2JxMzM3OXJMWmJQcnh4eDkxOXV4Wm5UbHpScG1abWNyTXpKU0hoNGZhdEduakNJdG1zOW5WWmQ5MWxpeFpvbVhMbHNscXRWWm8vL0hISC9YTk45OW82OWF0aW8rUDE3Qmh3MXhVWWUwYk5teVl2dnJxSzhYRnhibTZGQUFBVUU4UURvRjZ5dDNkM1JFQ2UvVG9JWXZGb3JObnp6ckM0cWxUcHlSZGY4ZGkrWGt0V3JTUXA2ZW5peXV2MzJ3Mm01WXVYU3BKaW9tSlVXeHNySUtEZzNYdDJqWHQzNzlmbjM3NnFRb0xDelZ2M2p4MTd0eFpvYUdodDkzWFgvLzYxMHB0eTVjdjE3cDE2Nm85WGxkKzlhdGY2VmUvK3BYTCtnY0FBUFVQNFJDNFMzaDVlVGxtRmUxMnV3b0tDaHhoOGNpUkk4ck96cFowZlhmVTVzMmJxMFdMRm83ZlRTYVRpNnV2WDFxMGFLRS8vT0VQNnRXclY0WDJ6cDA3cTJmUG52cjFyMyt0c3JJeUpTVWw2VC8rNHo5dXU1K0FnSUJLYlUyYU5Qbko0d0FBQUs1Q09BVHVRZ2FEUWMyYU5WT3paczBVR2hvcW04Mm1DeGN1Nk9MRmk0N2ZmL2poQjhmNVBqNCtGY0ppczJiTkd1MG1OMjV1YnBvN2Q2N2F0bTFiNWZHUWtCQkZSRVFvTFMxTkdSa1pkVndkQUFDQTZ6VE9udzZCQnNiZDNWMStmbjd5OC9OenRKV1dsanJDNG9VTEYzVHUzRG1kUEhsUzB2VndlYzg5OTZoNTgrYTY1NTU3NU9QajQvalYwR2NaRFFaRHRjR3dYRkJRa05MUzBsUlFVRkJIVlFFQUFMZ2U0UkJvb0c3Y3VLWmNjWEZ4aGRuRi9QeDhuVGh4b3NKMW5wNmVsUUpqK2VmR010dDQ3ZG8xU2RlWDhycEsrVTZuVHp6eGhKNTk5bGt0WHJ4WUtTa3B1blRwa2laTW1LQ25uMzdhY1c1T1RvNDJiTmlnL2Z2MzY4eVpNeW90TFpXdnI2KzZkZXVtMGFOSHEzUG56cFh1LzhFSEh5Z3BLVWxTNWQxUmIrejdWNy82bGZidTNhdmx5NWZyMEtGREtpMHRsYisvdndZUEhxd25uM3l5MGZ5WkFBQ2dNZUJ2ZGFBUk1adk5NcHZORlo1MXMxcXRLaXdzclBUcnpKa3pzbGdzRmE3Mzh2S1NqNCtQbWpScElyUFpMQzh2cjBxL3U3dTcxL1d3bkM0bkowZlM5U1dtOWNHZi8veG5iZHk0c2Nwank1Y3ZWMkppWXFYMjgrZlBhK3ZXcmZyKysrLzFuLy81bjRxT2pyNnR2cE9Ta3ZUQkJ4OVVhRHQ1OHFRV0wxNnNyS3dzelpvMTY3YnVDd0FBNmgvQ0lkRElHWTFHeC9PTC82cXE0SGpseWhXZE8zZE9Gb3RGWldWbGxhNHhtVXp5OFBDbzlLdTgzV1F5eWQzZFhVYWpzY3JmRFFhRDNOemNaREFZS3Z4eWMzT3JpMitIVHA0OHFjT0hEMHVTSG5qZ2dUcnA4NmNjT1hKRWUvZnUxWWdSSXpSMDZGQlpMQmJaN1hiSDhieThQQm1OUmozMDBFUHEzNysvMnJWcko2UFJxTjI3ZCt1VFR6NVJhV21wM25ubkhYMysrZWUzdkdRNE16TlQvL2pIUHpSdzRFRDkvT2MvVjdObXpYVG8wQ0VsSmlicTBxVkwycjU5dTc3Nzdqc05HRERBMmNNR0FBQXVRRGdFVUsyZkNvN1M5ZWNhaTR1TFpiRllITDliTEJhVmxwWTZmaFVWRlRtK3ZqSFUzSTdtelp2ZjBmVTFzWERoUXRudGRqVnYzdnkyWDJMdlRIdjI3TkdJRVNNMGJkcTBLbzkzN2RwVlk4YU1xYlR6NmIzMzNpdDNkM2U5Ly83N3VuVHBrdExUMHhVVkZYVkxmUjg2ZEVpalJvM1MxS2xUSFcwZE9uUlFVRkNRZnZ2YjMwcVNObTNhNUxSd21KQ1E0SlQ3MU5UMjdkdTFmZnYyMjdvMk9qcGFNVEV4VHE0SUFBRFhJaHdDdUczbHM0Syt2cjQxT3YvYXRXdXlXcTJ5Mld6Vi9tNjMyMVZXVmlhNzNWN3AxNDA3c05hR1ZhdFdhZGV1WFpLazU1NTdUbWF6dVZiN3F3bVR5VlRoK2NKLzllaWpqMVo3N01FSEg5VDc3Nzh2U1RwNjlPZ3RoOE9tVFp2cW1XZWVxZFFlSGg2dWpoMDc2dWpSbzQ1WlZtZG8yclNwMCs1MU01Y3ZYNWFmbjk5dEx4ME9DZ3B5Y2tVQUFMZ2U0UkJBblRHWlRIZTBHMnB0aHNPOWUvYzZucTBiT25Tb0JnNGNXR3Q5M1lydzhIRDUrUGpjMGpWRlJVWDY0WWNmbEp1YjYyaTdldlhxTGZjZEVSRWhEdytQS28rRmhJVG82TkdqVHQzUmRmTGt5VTY3MTgwa0pDUW9KQ1NFMlQ4QUFHNUFPQVRRNkIwN2Rrei85Vi8vSlp2TnB2dnV1MC9UcDA5M2RVa09nWUdCTnozbjJMRmoycng1c3c0ZVBLaVRKMDlXR2Roc050c3Q5OTJ5WmN0cWo5MXp6ejJTcmk4dEJnQUFEUVBoRUVDamR2YnNXZjNoRDMvUTFhdFgxYTVkTzczKyt1dlZ6cGE1d3MxZXA3Rnc0VUt0WExuUzhUeW5wNmVuT25Ub29JQ0FBQVVFQkRoZVYzRTdmbW9USUlQQmNOdjNCUUFBOVJQaEVFQ2pkZW5TSmYzKzk3L1grZlBuNWVmbnA3ZmVlcXZHejAvV0IxOTk5WlcrL1BKTFNkZWZQUncxYXBTQ2c0TXJCTGM3Q1lkd3ZxS2lJcm01dVRsQy84MCtBd0JRbHdpSEFCcWxvcUlpelp3NVUzbDVlV3JldkxubXpKbWpObTNhdUxxc1c3SjI3VnBKMTU5TG5ERmpScVhqaFlXRmRWMFNibUxxMUtueTl2Yld3b1VMYS9RWkFJQzZSRGdFME9pVWxwYnExVmRmMVpFalI5UzBhVlBObVRPblJzLzIxVGNuVDU2VUpIWHAwcVhLNDN2MjdLbkxjbEFETFZxMFVKTW1UV3I4R1FDQXVrUTRCTkNvbEpXVjZVOS8rcFAyNzk4dmIyOXZ6WjQ5V3gwNmRIQjFXYmZGdzhORFZxdFYyZG5abFk1ZHVYSkZpWW1KTHFnS1ArWGRkOSs5cGM4QUFOUWx3aUdBUmlVaElVSGJ0bTJUd1dEUXIzLzlhelZwMGtSNWVYblZudit2TDVldlQzcjI3S250Mjdjck16TlRzMmZQMW1PUFBTYXoyYXpEaHcvcjAwOC92YVBYaGdBQWdNYUhjQWlnVWRtNGNhTWt5VzYzNisyMzM3N3ArU2twS2JWZDBtMTc5dGxudFgvL2ZsMjllbFdiTjIvVzVzMmJIY2VhTm0ycWhJU0VPbjEzSUFBQXVMdFZ2MDg1QUtCZWE5Kyt2UllzV0tEWTJGaTFhTkZDYm01dWF0Njh1WVlPSGFyMzMzLy9ybDB1Q3dBQVhNTmdMMzg1RmdEVWM1czJiZExnd1lOZFhRWnFRVjMvdDAxSVNGQjBkTFJpWW1McXJFOEFBT29MUXpVdkxHWlpLUURVd0U4OWwxaVYrdnlzSWdBQVFGVUlod0JRQTcvNHhTOXU2Zno2L0t3aUFBQkFWWGptRUFBQUFBREF6Q0VBMUFRemdRQUFvS0ZqNWhBQUFBQUFRRGdFQUFBQUFCQU9BUUFBQUFBaUhBSUFBQUFBUkRnRUFBQUFBSWh3Q0FBQUFBQVE0UkFBQUFBQUlNSWhBQUFBQUVDRVF3QUFBQUNBQ0ljQUFBQUFBQkVPQVFBQUFBQWlIQUlBQUFBQVJEZ0VBQUFBQUlod0NPQXU0dTd1THB2TjV1b3k0R1EybTAzdTd1NnVMZ01BZ0VhUGNBamdybUUybTFWWVdPanFNdUJraFlXRjh2YjJkblVaQUFBMGVvUkRBSGNOUHo4LzVlWGx1Ym9NT0ZsZVhwNWF0V3JsNmpJQUFHajBDSWNBN2hydDI3ZlgrZlBuZGZIaVJWZVhBaWU1ZVBHaXpwOC9ydzRkT3JpNkZBQUFHajNDSVlDN2h0Rm9WRmhZbURJek13bUlEY0RGaXhlVm1abXBzTEF3bmprRUFLQWVNTHE2QUFDNEZTMWF0RkI0ZUxnT0hEaWdsaTFiS2lBZ1FENCtQb1NMdTRUTlpsTmhZYUh5OHZKMC92eDVoWWVIcTBXTEZxNHVDd0FBaUhBSTRDN1Vva1VMOWUvZlh5ZE9uTkNoUTRkVVZGVEVMcVozQ1hkM2QzbDdlNnRWcTFicTM3Ky9qRWIrR2dJQW9MN2diMlVBZHlXajBhaE9uVHFwVTZkT3JpNEZBQUNnUWVDWlF3QUFBQUFBNFJBQUFBQUFRRGdFQUFBQUFJaHdDQUFBQUFBUTRSQUFBQUFBSU1JaEFBQUFBRUNFUXdBQUFBQ0FDSWNBQUFBQUFCRU9BUUFBQVB5L0dUTm02SlZYWG5GMUdYQVJvNnNMQUFBQUFGQS81T2ZucTBtVEpxNHVBeTVDT0FRQUFBQWdTVnEwYUpIYzNGaGMyRmdSRGdFQUFBQklrcnk5dlYxZEFseUlmeFlBQUFBQUFEQnpDQUFBQU9DNklVT0d5TXZMUzJ2WHJxM1V0bnIxYWkxZnZsd2JObXpRdVhQbjFLNWRPMDJjT0ZFREJneFFRVUdCRWhNVHRXM2JObDI5ZWxXQmdZRWFPM2FzQmcwYVZLbVBqUnMzYXMyYU5UcHg0b1E4UER3VUZSV2xxVk9uYXZ6NDhiSllMRXBKU2FuTEllTUdoRU1BQUFBQU56Vm56aHhsWjJjcklpSkNwMDZkVWtaR2htYk5tcVhYWG50TmlZbUp1bmJ0bW1KaVlwU2ZuNiswdERTOStlYWI4dkh4VWI5Ky9SejNlUC85OTdWeTVVcVp6V1pGUlVYSmJEWXJMUzFOTDczMGtzckt5bHc0T2tpRVF3QUFBQUEzWWJGWWRQbnlaUzFhdEVoRzQvVUlzV2pSSXExWXNVS3Z2LzY2UWtORDlkWmJiOG5UMDFPU3RIVHBVaTFac2tScjFxeHhoTU85ZS9kcTVjcVY4dlB6MDUvLy9HZTFhZE5Ha2xSU1VxSlhYbmxGcGFXbHJoa2NIQWlIQUFBQVFEMlhuWjJ0ZmZ2MktTOHZUOWV1WGJ2cCtkSFIwWXFKaVhGcURaTW5UM1lFUTBsNjdMSEh0R0xGQ2xtdFZrMmRPdFVSRENWcDZOQ2hXckpraVk0ZVBlcG9LMStxK3V5enp6cUNvU1I1ZW5wcSt2VHBtalJwa2xQcnhhMGpIQUlBQUFEMVZIRnhzVFp2M3F4Ly9PTWZhdG15cFVKQ1F1VHI2eXVEd2ZDVDF3VUZCVG0xRHFQUnFJNGRPMVpvYTkyNnRlTllhR2hvaFdOK2ZuNlNwS0tpSWtkYlZsYVdKQ2txS3FyUy9RTURBK1hoNGNIc29Zc1JEZ0VBQUlCNnFLeXNURjkrK2FVdVg3NnM0Y09IcTB1WExpNnI1Y1ladzNMbEFkVm9ORllLcStYdlNyenhPY0tMRnkvS1pETEp4OGVueWo1NHY2THJFUTRCQUFDQWVtakhqaDA2ZCs2Yy91M2YvczB4UzNjM2MzZDNWMmxwcWF4V2E2V3dhYlBabURXc0I0am5BQUFBUUQxVFhGeXNuVHQzcW0vZnZnMGlHRXBTY0hDdzdIYTc5dTNiVitsWVJrWUd1NVhXQTRSREFBQUFvSjQ1ZHV5WXlzcktkTys5OTdxNkZLZDU2S0dISkVrZmZQQ0JybHk1NG1pL2RPbVMzbnZ2UFZlVmhSdXdyQlFBQUFDb1p3b0tDaVQ5YzJPWGhtRGt5SkhhdW5XcnNyT3pOV25TSlBYcjEwODJtMDJwcWFucTM3Ky96cDQ5SzR2RjR1b3lHelZtRGdFQUFJQjZ4bTYzUzVJOFBEeGNYSW56bUV3bXZmMzIyeG94WW9TTVJxTzJiTm1pckt3c1BmWFVVM3J4eFJkbHRWb2IxSGp2UnN3Y0FnQUFBSkFrcGFTazFLanRkbzgxYWRKRTA2Wk4wN1JwMHlxMFg3eDRVVmFyVlczYnRyMkZhdUZzekJ3Q0FBQUFjS252di85ZWtoUWVIdTdpU2hvM3dpRUFBQUNBV25mbXpCbnQyclhMc1dTMjNLRkRoN1I0OFdJWkRBWU5HemJNUmRWQllsa3BBQUFBZ0RwdzhlSkZ2Znp5eTJyZHVyWEN3c0xrNmVtcDNOeGNIVHg0VUhhN1hiLzR4Uy9VclZzM1Y1ZlpxQkVPQVFBQUFOUzZvS0FnUGZua2s5cTllN2UyYjk4dW04Mm1wazJiS2lZbVJuRnhjZXJkdTdlclMyejBDSWNBQUFBQWFwMlBqNCttVEptaUtWT211TG9VVklObkRnRUFBQUFBaEVNQUFBQUFBT0VRQUFBQUFDRENJUUFBQUFCQWhFTUFBQUFBZ0FpSEFBQUFBQUFSRGdFQUFBQUFJaHdDQUFBQUFFUTRCQUFBQUFDSWNBZ0FBQUFBRU9FUUFBQUFBQ0RDSVFBQUFBQkFoRU1BQUFBQWdBaUhBQUFBQUFBUkRnRUFBQUFBSWh3Q0FBQUFBRVE0QkFBQUFBQ0ljQWdBQUFBQUVPRVFBQUFBQUNEQ0lRQUFBQUJBaEVNQUFBQUFnQWlIQUFBQUFBQVJEZ0VBQUFBQUlod0NBQUFBQUVRNEJBQUFBQUNJY0FnQUFBQUFFT0VRQUFBQUFDRENJUUFBQUFCQWhFTUFBQUFBZ0FpSEFBQUFBQUFSRGdFQUFBQUFJaHdDQUFBQUFFUTRCQUFBQUhDRElVT0dhUGp3NFM2L1IzM29vN0V4dXJvQUFBQUExSTRoUTRaSWtycDM3NjUzM25tbjJ2T0dEeDh1aThXaWxKU1UyKzdyMjIrLzFheFpzOVNoUXdkOStPR0hWWjd6MFVjZjZZc3Z2dERBZ1FQMThzc3ZWenB1dDlzMWN1UklGUllXNnE5Ly9hc0NBZ0ljWTdqUmpYWFc1UmlCaG82WlF3QUFnQVl1SXlOREd6ZHVyTlUrSWlNalpUUWFkZno0Y1YyNGNLSEtjM2J0MmlWSlNrOVBsOTF1cjNROE96dGJoWVdGQ2dnSVVFQkFnQ1FwTGk1T1JxUFI4WFZjWEZ5Vjk2NkxNUUlOSGVFUUFBQ2dBV3ZTcEltOHZiMjFhTkVpWGJseXBkYjY4ZmIyVnJkdTNTUkp1M2Z2cm5UOC9QbnpPbnIwcUR3OFBGUlFVS0Njbkp4SzUrelpzMGVTMUxkdlgwZGJmSHk4SXh6R3g4Y3JQajYrMG5WMU5VYWdvU01jQWdBQU5IRGp4bzFUUVVGQnRjczluU1VxS2twUzFlR3dmTll3TEN5czJuUEt3MkcvZnYxdXVlKzZHaVBRa1BITUlRQUFRQU5XVmxhbVVhTkdhZE9tVFZxL2ZyMGVlZVFSaFllSDEvajZRNGNPYWVYS2xjckl5TkNsUzVka05wdlZwVXNYeGNYRktTWW1wc0s1VVZGUit1Q0REeHpMUmcwR2crUFlybDI3WkRBWTlNUVRUMmp2M3IxS1MwdlQyTEZqSGNldFZxc3lNek5sTXBuVXMyZlBPaDBqYWlZbkowZkp5Y25hdDIrZjh2UHpaVFFhMWFsVEo0MFpNMGI5Ky9ldjhocTczYTdWcTFkcjdkcTF5c3ZMazYrdnJ3WU1HS0JKa3liSng4ZW4wdm1IRGgzUzU1OS9yc3pNVEZrc0ZyVnQyMVlQUGZTUXhvd1pJMDlQejlvZVlxUEh6Q0VBQUVBRFpyZmJaVFFhTlgzNmRFblN1KysrSzV2TlZxTnIxNnhabytlZmYxNWJ0MjVWKy9idEhhRXJJeU5EcjczMm1qNzY2S01LNXdjRkJTa2dJS0RTc3RHeXNqS2xwNmNySkNSRS9mcjFrNit2cnc0Y09DQ0x4ZUk0NStEQmd5b3BLVkdQSGoxdU9RVGN5UmhSY3pObnp0U1dMVnZrNysrdm9VT0hxbGV2WHNyS3l0S3JyNzdxbUJuK1Z3c1dMTkFubjN5aWpoMDdLalkyVmdhRFFjbkp5ZnJkNzM2bjB0TFNDdWV1VzdkTzA2ZFBWM3A2dWlJaUlqUjQ4R0FaREFaOSt1bW5ldW1sbDJTMVd1dGltSTBhTTRjQUFBQ05RTGR1M2ZTem4vMU02OWF0VTFKU2trYVBIdjJUNTJkbFpXbisvUG55OGZIUjdObXoxYVZMRjhleHZMdzh2ZkRDQy9yaWl5OFVFUkdoeU1oSXg3R29xQ2l0V3JWS3UzZnZWdWZPblIzM0tpd3NWSjgrZldRd0dCUVpHYWt0VzdabzM3NTlqcVdvNVV0SysvVHBVMmRqeEsxNS9QSEg5ZGhqaittZWUrNXh0SDMxMVZlYU8zZXVrcEtTS2p3cktra2xKU1ZLVDAvWHh4OS9yQll0V2tpU2lvdUw5ZnZmLzE2SERoM1NxbFdySFArTmNuSnlOSGZ1WFBuNysydk9uRGxxM2JxMXBPdkIvNy8vKzcrMWNlTkdKU2NuYStUSWtYVTAyc2FKY0FnQUFGQkhpb3FLbEpxYXFweWNIQlVVRk5Ub211am82RXJMTjIvWGxDbFR0SDM3ZG4zNjZhY2FPSENnNHdmd3FpUWxKY2x1dDJ2eTVNa1ZncUVrQlFRRTZKbG5udEdjT1hQMHQ3LzlyY3B3ZU9PeTBkVFVWRW4vM0dpbVg3OSsyckpsaTlMUzBpcUZ3OXQ1M3ZCMngzaXJFaElTbkhhdjJ1N1RtWDl1eW8wZlA3NVMyOENCQXpWMzdsd2RPM2FzMGpHNzNhNzQrSGhITUpRa3M5bXNLVk9tYU1hTUdkcTZkYXNqSFA3UC8veVBiRGFiWnN5WVVlRy9tY0ZnME5OUFA2Mk5HemZxNzMvL08rR3dsaEVPQVFBQTZrQjJkclpTVWxKa3M5bms3Kyt2a0pBUWVYaDQzUFM2b0tBZ3A5WGc0K09qcVZPbmF2YnMyWHJ2dmZjMGE5YXNhcy9Oek15VUpEM3d3QU5WSGk4UGhJY1BINjdRM3FOSEQzbDVlVG1XalhwNWVXblhybDN5OXZaVzE2NWRKY2t4ZzFpK0tVMXhjYkgrOFk5L3FFMmJOZ29PRHE2ek1kNnFwazJiT3UxZU4zUDU4bVZKMTBQZTdYRG1uNXNiSFRseVJBY1BIbFJ1YnE1T256NnQwNmRQUzFLRkpjTGwzTnpjMUtOSGowcnRZV0ZoTWhnTXlzM05kYlR0MjdkUEJvTkJXN2R1MWRhdFc2dnMrNGNmZm5EU0tGQWR3aUVBQUVBdHk4N09Wbkp5c3JwMDZhTEJnd2ZMYkRhN3JKYlkyRmh0MkxCQjI3ZHYxN1p0MjZxZFhicDgrYkpNSmxPVm00WklrcSt2cnlUcDZ0V3JGZHBOSnBONjkrNnRiZHUyYWUvZXZicnZ2dnVVazVPam1KZ1l4eXNwZkgxOTFibHpaeDArZkZqbnpwM1RzV1BIWkxWYTcyaEo2ZTJNOFZaTm5qelpLZmVwaVczYnRtbjc5dTFPbi8yN1haY3VYZEtzV2JPVWtaRWhUMDlQQlFjSHEyM2J0dXJUcDQrT0h6OWU1WHNyUFR3ODVPWldlWXNUZDNkM3VidTc2OXExYTQ2MmdvSUMyZTEySlNjblYxdERTVW1KY3dhRGFoRU9BUUFBYWxGUlVaRlNVbExVcFVzWERSOCszTlhsU0pLbVQ1K3V5Wk1uYS83OCtlcmR1M2VWNTVqTlpsMjVja1hGeGNWVmh0bnltYTN5a0hpanFLZ29iZHUyVFdscGFTb3NMSlRkYnE4VS9QcjI3YXZEaHc5cjkrN2RPbm55cEtQTldXb3lSdFRjM0xsemxaR1JvUWtUSm1qczJMRXltVXlTcm04MmxKU1VWT1UxWldWbFZiWVhGQlRJYXJYS3o4L1AwZWJ0N2EyclY2OXEvZnIxRlhhNVJkMWl0MUlBQUlCYWxKcWFLcHZOcHNHREI3dTZGSWQyN2RwcDNMaHh5cy9QMTlLbFN4MHplamNxWHdLNmZmdjJLdStSbnA0dVNlcmV2WHVsWStYUERlN2R1OWV4ZExTcWNDaGRmOVp3Nzk2OU1ocU5pb2lJdU0wUlZWYVRNYUxtZHUzYUphUFJxUEhqeHp1Q29TUWRQWHEwMm10S1Mwc3JMQjB0dDNQblRrbi8vRE1tU1NFaElTb3JLM01zWjRackVBNEJBQUJxVVU1T2p2ejkvVjI2bExRcVk4YU1VVkJRa0ZhdVhGbmxLd0xLTi81WXVIQmhwUUJ3K3ZScEpTWW15bWcwYXRTb1VaV3ViZFdxbFRwMTZxVGMzRnhsWm1ZcU1EQlFiZHUycGR4MDZ3QUFJQUJKUkVGVXJYQk8xNjVkNWVQam82eXNMQjA5ZWxSaFlXSHk5dloyNGdodlBrYlVuTWxra3RWcXJiRHhURkZSa2ViUG4vK1QxODJiTjYvQ2N0Q3paOC9xNDQ4L2xpUU5HemJNMGY3em4vOWNrdlNYdi94RjU4NmRxM0FQdTkydW5UdDM2c2NmZjd6amNlQ244VThvQUFBQXRhaWdvRUFoSVNHdUxxT1M4dmNDL3U1M3Y2c3lPRVZHUnVycHA1L1draVZMTkczYU5FVkVSS2hObXphNmNPR0MwdExTSER0TGR1alFvY3I3UjBWRjZjaVJJenA3OXF3ZWYvenhTc2ZkM053VUdSbnAySHlrdWlXbDgrYk5jOVEzYjk0OFNWSjhmTHhUeG9pYUd6Um9rSktUa3pWOStuUkZSMGZMWkRKcDkrN2Q2dE9uVDdXemZaNmVuaW9xS3RMRWlSTVZHUmtwaThXaTFOUlVGUmNYYThTSUVSVm1paDkrK0dHbHBxWXFKU1ZGRXlkT1ZFUkVoUHo4L0hUMTZsVWRQSGhRWjgrZTFZY2ZmcWhXclZyVjFaQWJKY0loQUFCQUxhdkpycVN1MExOblR3MGRPbFFiTjI2czh2aUVDUk1VRmhhbWxTdFhLaXNyUzN2MjdKR3ZyNi91di85K1BmbmtrNDczR0ZZbEtpcEtuMy8rdWFUcTMxM1lyMSsvbTRiREd6Y29LZis2cHVGUXV2a1lVVFBQUGZlY21qUnBvazJiTnVtNzc3NVR5NVl0RlJjWHA3Rmp4eW9sSmFYS2F3d0dnOTU4ODAwdFdyUkkzMy8vdlN3V2k5cTNiNi9odzRmcjBVY2ZyWFQraXkrK3FGNjlldW5ycjc5V1JrYUdTa3BLMUxScFUzWHUzRm0vL09VdjFiNTkrOW9lWnFObnNGZTF0UkFBQUExWVFrSkNyYndEREtnS2Y5NXdPOHAzSzMzaGhSZGNYUW9hSUVNMXUvN3d6Q0VBQUFBQWdIQUlBQUFBQUNBY0FnQUFBQUJFT0FRQUFBQUFpSEFJQUFBQUFCRGhFQUFBQUFBZ3dpRUFBQUFBUUlSREFBQUFBSUFJaHdBQUFBQUFFUTRCQUFBQUFDSWNBZ0FBQUFCRU9BUUFBQUFBaUhBSUFBQUFBQkRoRUFBQUFBQWd3aUVBQUFBQVFJUkRBQUFBQUlBSWh3QUFBQUFBRVE0QkFBQUFBQ0ljQWdBQUFBQkVPQVFBQUFBQWlIQUlBQUFBQUJEaEVBQUFBQUFnd2lFQUFBQUFRSVJEQUFBQUFJQUlod0FBQUFBQUVRNEJBQUFBQUNJY0FnQUFBQUJFT0FRQUFBQUFpSEFJQUFBQUFCRGhFQUFBQUFBZ3dpRUFBQUFBUUlSREFBQUFBSUFJaHdBQUFBQUFFUTRCQUFBQUFDSWNBZ0FBQUFCRU9BUUFBQUFBaUhBSUFBQUFBQkRoRUFBQUFFQWRtekZqaGw1NTVSVlhsNEYvUVRnRUFBQUFVS2Z5OC9OMTd0dzVwOXlycUtqSUtmZUJaSFIxQVFBQUFBQ3FacmZiWlRBWVhGMkcweTFhdEVodWJuYytUL1hpaXk4cUp5ZEhxMWF0Y2tKVllPWVFBQUFBcUdjOFBEd2tTUVVGQlM2dXBIWjRlM3ZMeTh2cmp1K3pkKzllV2ExV0oxUUVpWEFJQUFBQTFEc0JBUUdTcmkrL0JPb0t5MG9CQUFDQWVzYmYzMTkrZm43YXVYT25PblhxSkhkMzl6cnJlOGlRSWZMeThsSnljckpXcjE2dHRXdlhLaTh2VDc2K3Zyci8vdnYxekRQUHlNZkhwOUoxaHc0ZDBzcVZLNVdSa2FGTGx5N0piRGFyUzVjdWlvdUxVMHhNVEpWOXJGMjd0bExiNnRXcnRXelpNcTFidDA0WExseFEyN1p0Tlhic1dBMGRPclRDdWVVc0ZvdmpjMHBLaXFOOXk1WXRXck5talk0Y09TS0R3YURBd0VEOThwZS9WR1JrcE5PK1Z3ME5NNGNBQUFCQVBXTXdHUFRvbzQvcXh4OS8xRGZmZkNPYnpWYm5OU3hZc0VDZmZQS0pPbmJzcU5qWVdMbTV1V250MnJWNjRZVVhWRnBhV3VIY05Xdlc2UG5ubjlmV3JWdlZ2bjE3UGZMSUl3b1BEMWRHUm9aZWUrMDFmZlRSUnpYdU55RWhRZXZYcjFka1pLUjY5T2loM054Y3ZmMzIyOXEyYlp2am5MaTRPTVhGeFVtU2pFWmpoYytTdEh6NWNyMzU1cHZLemMzVmd3OCtxQWNlZUVCRlJVWEt6czYrdys5S3c4Yk1JUUFBQUZBUCtmbjVLVFkyVnBzM2IxWmVYcDZpb3FMVXBrMGIrZnI2MXZvbU5TVWxKVXBQVDlmSEgzK3NGaTFhU0xvK1F6ZHo1a3dkT0hCQXExYXQwdWpSb3lWSldWbFptajkvdm54OGZEUjc5bXgxNmRMRmNaKzh2RHk5OE1JTCt1S0xMeFFSRVhIVFdUdUx4YUl6Wjg0b01URlJucDZla3FURml4ZHIyYkpsV3JWcWxXTUdNajQrWHBLVW5Kd3NvOUhvK0Z3dUtTbEpCb05CQ3hjdWxKK2ZuNlA5NHNXTGQvaWRhZGdJaHdBQUFFQTkxYU5IRC9uNysydmR1blg2NnF1dmFueGRkSFIwcGFXY3Q4SnV0eXMrUHQ0UkRDWEp5OHRMa3lkUDFtOS8rMXR0M2JyVkVRNlRrcEprdDlzMWVmTGtDc0ZRdXY3czVEUFBQS001Yytib2IzLzdXNDJXZEQ3MzNIT09ZQ2hkbnlWY3RteVpjbkp5YWx4L1NVbUpKRlVLMGMyYk42L3hQUm9qd2lFQUFBQlFqL241K1duQ2hBazZmZnEwOHZMeUtpM3ByRXBRVU5BZDllbm01cVllUFhwVWFyL3Z2dnRrTUJpVW01dnJhTXZNekpRa1BmREFBMVhlcXp3UUhqNTgrS2I5R28xR2hZU0VWR2hyMWFxVmpFYWpybDY5V3VQNkJ3MGFwSysvL2xyUFAvKzh4bzBicDhHREJ6dGxkOVNHam5BSUFBQUExSE1HZzBFQkFRR09YVXhybTRlSFI1WHZJWFIzZDVlN3U3dXVYYnZtYUx0OCtiSk1KbE9WbTlSSWtxK3ZyeVRWS053WmpjWXFsOHdhamNaYmVtVkZmSHk4L1B6OHRHTEZDczJkTzFlSmlZbDY2cW1uTkhyMGFLZThYN0doNGpzREFBQUFvSUt5c3JJcTJ3c0tDbVMxV2lzc3p6U2J6YnAyN1pxS2k0dXJ2T2J5NWN1Uy9oa1M2NExSYU5UNDhlTzFiTmt5eGNmSHk5UFRVNHNYTDlhQ0JRdnFySWE3RWVFUUFBQUFRQVdscGFVVmxvNlcyN2x6cHlTcGE5ZXVqcmJ5cjdkdjMxN2x2ZExUMHlWSjNidDNkM2Faa3E0L0gxa2RiMjl2eGNYRmFlN2N1VElZRE5xNGNXT3QxTkJRRUE0QkFBQUFWREp2M2p6SHhpNlNkUGJzV1gzODhjZVNwR0hEaGpuYVI0NGNLVWxhdUhDaGpoNDlXdUVlcDArZlZtSmlvb3hHbzBhTkd1WDBHczFtczBwS1NsUlFVRkNoUFMwdHJjSm5EdytQQ3IramFqeHpDQUFBQUtBQ1QwOVBGUmNYYStMRWlZcU1qSlRGWWxGcWFxcUtpNHYxK09PUEt5SWl3bkZ1WkdTa25uNzZhUzFac2tUVHBrMVRSRVNFMnJScG93c1hMaWd0TFUwMm0wMHpac3hRaHc0ZG5GNW5XRmlZMHRMU05IUG1UTFZ1M1ZwLy9PTWZKVWt6Wjg3VXZmZmVxOURRVU5udGR1M2V2VnQydTExUFBQR0UwMnRvU0FpSEFBQUFBQ293R0F4NjQ0MDM5T0dISCtxNzc3NlR4V0pSY0hDdzR1TGk5T2lqajFZNmY4S0VDUW9MQzlQS2xTdVZsWldsUFh2MnlOZlhWL2ZmZjcrZWZQSkpkZTdjdVZicS9NMXZmcU0zM25oRHg0NGRxN0NMNjRnUkk3Ump4dzZscEtUSVpES3BVNmRPbWpKbGlnWU5HbFFyZFRRVUJ2dFBMZElGQUtBQlNraEl1T04zZ0FFMXhaODMzRzJHREJraUx5OHZyVjI3MXRXbG9KWVlxdG9TVmp4ekNBQUFBQUFRNFJBQUFBQUFJTUloQUFBQUFFQ0VRd0FBQUFDQTJLMFVBQUFBd0ExU1VsSmNYUUpjaEpsREFBQUFBQURoRUFBQUFBQkFPQVFBQUFBQWlIQUlBQUFBQUJEaEVBQUFBQUFnd2lFQUFBMkMzVzdYMHFWTE5XYk1HRDM2NktOYXVYS2xxMHVxVlRObXpOQXJyN3ppNmpJQW9FSGhWUllBQURRQW4zMzJtWllzV1NJL1B6L0Z4c2FxYWRPbXJpN3Bwb1lNR1NKSjZ0Njl1OTU1NTUxcXp4cytmTGdzRmt1RjdmWHo4L1BWcEVtVFdxOFJBQm9Ud2lFQW9GR3kyKzJ1THNHcHZ2NzZhMG5TVzIrOXBhQ2dJQmRYYzJzeU1qSzBjZU5HRFIwNnRNYlhMRnEwU0c1dUxJQUNBR2ZpLzFVQkFJMk95V1JTUVVHQnE4dHdxaDkvL0ZFbWsrbXVDNFpObWpTUnQ3ZTNGaTFhcEN0WHJ0VDRPbTl2YjNsNWVkVmlaUURRK0JBT0FRQ05Ua0JBZ1BMejgxMWRobFBaN1hhNXU3dlg2RnlielZiTDFkeWFjZVBHcWFDZ1FCOSsrS0dyU3dHQVJvMWxwUUNBUnFkbno1NUtUazdXNGNPSDFhVkxsenJ0ZThpUUlmTHk4dExxMWF1MWJOa3lyVnUzVGhjdVhGRGJ0bTAxZHV6WVcxcGFXWDYvY2hhTHhmRzUvUG04OHY1V3JGaWhlZlBtNmR0dnYxVnhjWEdGNS9keWNuS1VuSnlzZmZ2MktUOC9YMGFqVVowNmRkS1lNV1BVdjMvL2F1dGZ2bnk1Tm16WW9IUG56cWxkdTNhYU9IR2lCZ3dZb0lLQ0FpVW1KbXJidG0yNmV2V3FBZ01ETlhic1dBMGFOS2hTL1dWbFpSbzFhcFEyYmRxazlldlg2NUZISGxGNGVIaU52NDlyMTY2OXBlOFhBS0I2ekJ3Q0FCcWR6cDA3S3pRMFZKczJiWExaREdKQ1FvTFdyMSt2eU1oSTllalJRN201dVhyNzdiZTFiZHUyVzdwUFhGeWM0dUxpSkVsR283SEM1eHY5NVM5LzBiNTkrL1R3d3crcmQrL2VGWTdObkRsVFc3WnNrYisvdjRZT0hhcGV2WG9wS3l0THI3NzZxbmJ0MmxWbHYzUG16TkhtelpzVkVSR2hybDI3NnNTSkU1bzFhNWErLy81Ny9mdS8vN3YyN05tam1KZ1k5ZXpaVThlUEg5ZWJiNzZwMU5UVVN2ZXgyKzB5R28yYVBuMjZKT25kZDkrdGR6T2JBTkJZTUhNSUFHaVVZbU5qOWVXWFgrcXp6ejVUbno1OTFMRmpSL241K2NuRHc2UFcrN1pZTERwejVvd1NFeFBsNmVrcFNWcThlTEdXTFZ1bVZhdFdLU1ltcHNiM2lvK1BseVFsSnlmTGFEUTZQdCtvcEtSRUowNmMwRWNmZlZUbGMzcVBQLzY0SG52c01kMXp6ejJPdHErKytrcHo1ODVWVWxLUyt2YnRXNm4reTVjdmE5R2lSVElhci84b3NXalJJcTFZc1VLdnYvNjZRa05EOWRaYmJ6bkd0blRwVWkxWnNrUnIxcXhSdjM3OXFoeEh0MjdkOUxPZi9VenIxcTFUVWxLU1JvOGVYZVB2QVFEQU9RaUhBSUJHeVd3MmE5eTRjZHE1YzZkMjdOaFI1YXhXZGFLam8yOHB3RlhsdWVlZWM0UW42Zm9NNExKbHk1U1RrM05IOTYySzNXN1hwRW1UcXQzQVpmejQ4WlhhQmc0Y3FMbHo1K3JZc1dOVlhqTjU4bVJITUpTa3h4NTdUQ3RXckpEVmF0WFVxVk1yakczbzBLRmFzbVNKamg0OStwTjFUcGt5UmR1M2I5ZW5uMzZxZ1FNSHFuWHIxalVaM20xSlNFaW90WHRYNWRTcFUzWGFId0RjRHNJaEFLRFJjbk56VTNSMHRIcjE2cVZqeDQ2cG9LQ2dScSs0dU5NZFFZMUdvMEpDUWlxMHRXclZTa2FqVVZldlhyMmplMWZGWURDb1I0OGVQM25Pa1NOSGRQRGdRZVhtNXVyMDZkTTZmZnEwcE91emhQL0thRFNxWThlT0ZkcktnNXpSYUZSb2FHaUZZMzUrZnBLa29xS2luNnpCeDhkSFU2ZE8xZXpacy9YZWUrOXAxcXhaUHoyd094QVlHRmhyOS81WHVibTU4dlgxcmJQK0FPQjJFUTRCQUkyZTJXeFdXRmhZbmZWbk5CcGxNQmlxYkxkYXJVN3Z6OFBEbzlybHNwY3VYZEtzV2JPVWtaRWhUMDlQQlFjSHEyM2J0dXJUcDQrT0h6OWVaVmkrY2Nhd1hQbDRxaHBiK2ZzSXk4cktibHByYkd5c05tellvTzNidDJ2YnRtMTNQRU5ibmJwY3RwcVFrS0NtVFp2V1dYOEFjTHNJaHdBQU5IQlZCZEZ5YytmT1ZVWkdoaVpNbUtDeFk4ZktaREpKdWg3a2twS1M2cXJFQ3FaUG42N0preWRyL3Z6NWxUYlBBUURVSG5ZckJRQ2dFZHUxYTVlTVJxUEdqeC92Q0lhU2J2cDhZRzFxMTY2ZHhvMGJwL3o4ZkMxZHVyVEttVW9BZ1BNUkRnRUFhTVJNSnBPc1ZtdUZqV2VLaW9vMGYvNThGMVlsalJrelJrRkJRVnE1Y21XdExMVUZBRlJHT0FRQW9CRXJmekg5OU9uVDlhYy8vVWx6NXN6UnhJa1Q1ZS92NzlLNnl0OTlhTFZhcTl3VUJ3RGdmSVJEQUFBYXNlZWVlMDVqeDQ1VjA2Wk45ZDEzMzJuLy92MktpNHZUQ3krODRPclMxTE5uVHcwZE90VFZaUUJBbzJHdzEyVFBiZ0FBQU55V2hJUUVwN3diRXdDY3hWRE5UbVU4NFEwQVFEMDBiOTY4bTU0VEh4OWZCNVVBQUJvTHdpRUFBUFZRY25MeVRjOGhIQUlBbklsd0NBQkFQWlNTa3VMcUVnQUFqUXdiMGdBQUFBQUFDSWNBQUFBQUFNSWhBQUFBQUVDRVF3QUFBQUNBQ0ljQUFBQUFBQkVPQVFBQUFBQWlIQUlBQUFBQVJEZ0VBQUFBNnEwWk0yYm9sVmRlY1hVWmFDU01yaTRBQUFBQVFOWHk4L1BWcEVrVFY1ZUJSb0p3Q0FBQUFOUlRpeFl0a3BzYmkvMVFOd2lIQUFBQVFEM2w3ZTN0NmhMUWlQRFBFQUFBQUFBQVpnNEJBQUNBK21ySWtDSHk4dkxTMnJWcks3V3RYcjFheTVjdjE0WU5HM1R1M0RtMWE5ZE9FeWRPMUlBQkExUlFVS0RFeEVSdDI3Wk5WNjllVldCZ29NYU9IYXRCZ3daVjZtUGp4bzFhczJhTlRwdzRJUThQRDBWRlJXbnExS2thUDM2OExCYUxVbEpTNm5MSWNDSENJUUFBQUhBWG1qTm5qckt6c3hVUkVhRlRwMDRwSXlORHMyYk4wbXV2dmFiRXhFUmR1M1pOTVRFeHlzL1BWMXBhbXQ1ODgwMzUrUGlvWDc5K2pudTgvLzc3V3JseXBjeG1zNktpb21RMm01V1dscWFYWG5wSlpXVmxMaHdkWElGd0NBQUFBTnhsTEJhTExsKytyRVdMRnNsb3ZQNGovYUpGaTdSaXhRcTkvdnJyQ2cwTjFWdHZ2U1ZQVDA5SjB0S2xTN1ZreVJLdFdiUEdFUTczN3QycmxTdFh5cy9QVDMvKzg1L1ZwazBiU1ZKSlNZbGVlZVVWbFphV3VtWndjQm5DSVFBQUFIQUxpb3FLbEpxYXFweWNIQlVVRk5Ub211am9hTVhFeERpMWpzbVRKenVDb1NROTl0aGpXckZpaGF4V3E2Wk9uZW9JaHBJMGRPaFFMVm15UkVlUEhuVzBsUzlWZmZiWlp4M0JVSkk4UFQwMWZmcDBUWm8weWFuMW92NGpIQUlBQUFBMWxKMmRyWlNVRk5sc052bjcreXNrSkVRZUhoNDN2UzRvS01pcGRSaU5SblhzMkxGQ1crdldyUjNIUWtOREt4eno4L09UZEQzWWxzdkt5cElrUlVWRlZicC9ZR0NnUER3OG1EMXNaQWlIQUFBQVFBMWtaMmNyT1RsWlhicDAwZURCZzJVMm0xMVd5NDB6aHVVTUJvUGpXUG5YNWNyZmxYampjNFFYTDE2VXlXU1NqNDlQbFgzd2ZzWEdoM0FJQUFBQTNFUlJVWkZTVWxMVXBVc1hEUjgrM05YbE9JVzd1N3RLUzB0bHRWb3JoVTJiemNhc1lTUEVQd2NBQUFBQU41R2FtaXFiemFiQmd3ZTd1aFNuQ1E0T2x0MXUxNzU5K3lvZHk4aklZTGZTUm9od0NBQUFBTnhFVGs2Ty9QMzlYYnFVMU5rZWV1Z2hTZElISDN5Z0sxZXVPTm92WGJxazk5NTd6MVZsd1lWWVZnb0FBQURjUkVGQmdVSkNRbHhkaGxPTkhEbFNXN2R1VlhaMnRpWk5tcVIrL2ZySlpyTXBOVFZWL2Z2MzE5bXpaMld4V0Z4ZEp1b1FNNGNBQUFCQURkUmtWOUs3aWNsazB0dHZ2NjBSSTBiSWFEUnF5NVl0eXNySzBsTlBQYVVYWDN4UlZxdTF3WTBaUDQyWlF3QUFBS0NlU2tsSnFWSGI3UjVyMHFTSnBrMmJwbW5UcGxWb3YzanhvcXhXcTlxMmJYc0wxZUp1eDh3aEFBQUFnQXErLy81N1NWSjRlTGlMSzBGZElod0NBQUFBamRDWk0yZTBhOWN1MmUzMkN1MkhEaDNTNHNXTFpUQVlOR3pZTUJkVkIxZGdXU2tBQUFEUUNGMjhlRkV2di95eVdyZHVyYkN3TUhsNmVpbzNOMWNIRHg2VTNXN1hMMzd4QzNYcjFzM1ZaYUlPRVE0QkFBQ0FSaWdvS0VoUFB2bWtkdS9lcmUzYnQ4dG1zNmxwMDZhS2lZbFJYRnljZXZmdTdlb1NVY2NJaHdBQUFFQWo1T1Bqb3lsVHBtaktsQ211TGdYMUJNOGNBZ0FBQUFBSWh3QUFBQUFBd2lFQUFBQUFRSVJEQUFBQUFJQUlod0FBQUFBQUVRNEJBQUFBQUNJY0FnQUFBQUJFT0FRQUFBQUFpSEFJQUFBQUFCRGhFQUFBQUFBZ3dpRUFBQUFBUUlSREFBQUFBSUFJaHdBQUFBQUFFUTRCQUFBQUFDSWNBZ0FBQUFCRU9BUUFBQUFBaUhBSUFBQUFBQkRoRUFBQUFBQWd3aUVBQUFBQVFJUkRBQUFBQUlBSWh3QUFBQUFBRVE0QkFBQUFBQ0ljQWdBQUFBQkVPQVFBQUFBQWlIQUlBQUFBQUJEaEVBQUFBQUFnd2lFQUFBQUFRSVJEQUFBQUFJQUlod0FBQUFBQUVRNEJBQUFBQUNJY0FnQUFBQUJFT0FRQUFBQUFpSEFJQUFBQTFHdERoZ3pSOE9IRFhYNlArdEFIYXBmUjFRVUFBQURBdWI3OTlsdk5talZMSFRwMDBJY2ZmbGpsT1I5OTlKRysrT0lMRFJ3NFVDKy8vSEtsNDNhN1hTTkhqbFJoWWFIKyt0ZS9LaUFnUUVPR0RLbDBYa3BLaXVQcjh1UGR1M2ZYTysrOFUyMTl3NGNQbDhWaXFYQXRBTmRqNWhBQUFLQ1cyZTMyT3Uwdk1qSlNScU5SeDQ4ZjE0VUxGNm84WjlldVhaS2s5UFQwS3V2THpzNVdZV0doQWdJQ0ZCQVFJRW1LaTR1VDBXaDBmQjBYRjFmbHZUTXlNclJ4NDBabkRBVkFIU0ljQWdBQTFDS1R5YVNDZ29JNjdkUGIyMXZkdW5XVEpPM2V2YnZTOGZQbnordm8wYVB5OFBCUVFVR0Jjbkp5S3Ayelo4OGVTVkxmdm4wZGJmSHg4WTV3R0I4ZnIvajQrRXJYTlduU1JON2UzbHEwYUpHdVhMbmlsUEVBcUJ1RVF3QUFnRm9VRUJDZy9QejhPdTgzS2lwS1V0WGhzSHpXTUN3c3JOcHp5c05odjM3OWJybnZjZVBHcWFDZ29Ob2xyUURxSjU0NUJBQUFxRVU5ZS9aVWNuS3lEaDgrckM1ZHV0Ulp2MUZSVWZyZ2d3OGN5MFlOQm9QajJLNWR1MlF3R1BURUUwOW83OTY5U2t0TDA5aXhZeDNIclZhck1qTXpaVEtaMUxObnoxdnF0NnlzVEtOR2pkS21UWnUwZnYxNlBmTElJd29QRDNmYXVQQlBPVGs1U2s1TzFyNTkrNVNmbnkrajBhaE9uVHBwekpneDZ0Ky9mNVhYMk8xMnJWNjlXbXZYcmxWZVhwNThmWDAxWU1BQVRabzBTVDQrUHBYT1AzVG9rRDcvL0hObFptYktZckdvYmR1MmV1aWhoelJtekJoNWVuclc5aEJSeDVnNUJBQUFxRVdkTzNkV2FHaW9ObTNhVktjemlFRkJRUW9JQ0tpMGJMU3NyRXpwNmVrS0NRbFJ2Mzc5NU92cnF3TUhEc2hpc1RqT09YandvRXBLU3RTalI0OWJEZ0IydTExR28xSFRwMCtYSkwzNzdydXkyV3pPR1JRcW1EbHpwclpzMlNKL2YzOE5IVHBVdlhyMVVsWldsbDU5OVZYSDdQQy9XckJnZ1Q3NTVCTjE3TmhSc2JHeE1oZ01TazVPMXU5Kzl6dVZscFpXT0hmZHVuV2FQbjI2MHRQVEZSRVJvY0dEQjh0Z01PalRUei9WU3krOUpLdlZXaGZEUkIxaTVoQUFBS0NXeGNiRzZzc3Z2OVJubjMybVBuMzZxR1BIanZMejg1T0hoMGV0OWhzVkZhVlZxMVpwOSs3ZDZ0eTVzeVFwS3l0TGhZV0Y2dE9uand3R2d5SWpJN1ZseXhidDI3ZlBzUlMxZkVscG56NTlicnZ2YnQyNjZXZi8xOTc5eFZaNUZuQWMvNTNTMHBZZzZFSVpUbURxWUJ0TnhIVUZDU3dheDl5aXkwUTIveUNFTFdRWnhDM1dHU2FHUkcvY3hWeW1YRlJrV1Z3WWlYK0NmeEMyb3FKZ2xtQVdvSXpXT21CTXhoOWpjRmpRdVJLaEZEcnF4ZExqS21WMFVBcXl6K2NLbnA3M2ZaL0Q0ZWJiOXpuUCs4bFBadDI2ZFZtMWFsVm16WnAxL20rSUhtYk9uSm5QZk9ZemVkZTczbFVjKzlXdmZwWDYrdnFzV3JXcXgvZEZrNlNqb3lQTnpjMVpzV0pGcnJqaWlpUkplM3Q3dnY3MXIrZWxsMTdLbWpWcmlwL1RuajE3VWw5Zm4vZSs5NzE1N0xISE1uTGt5Q1J2eFA5M3YvdmRyRisvUGcwTkRibnJycnNHNk4weUVNUWhBTUFGVmxsWm1UbHo1cVN4c1RGYnRtekoxcTFiKzN6czFLbFRNMjNhdEhPNmJuY2N2bm5aYVBlMXU4UGhJeC81U0o1OTl0azBOVFdkRm9mbjhuM0ROMXV3WUVFMmI5NmNILy80eDduNTVwdUxnZEZmbGl4WjBxL25PNXZObXpkbjgrYk41M1RzK1h5T1p6SjM3dHpUeG02KytlYlUxOWRuLy83OXAvMnNxNnNyZFhWMXhUQk0zdmkvdVdEQmdpeGN1REFiTjI0c3h1SFBmLzd6dlA3NjYxbTRjR0dQejYxUUtPU2VlKzdKK3ZYcjg0Yy8vRUVjWG1iRUlRREFBQ2dwS2NuVXFWTnp3dzAzWlAvKy9XbHJhK3ZUSXk3R2pCbHp6dGVjT0hGaUtpb3Fpc3RHS3lvcTh2enp6MmZJa0NHWk1HRkNraFR2SUhadlN0UGUzcDQvLy9uUHVmTEtLek4yN05oenZuYVNEQjA2TkYvNjBwZnk2S09QNXZ2Zi8zNGVmdmpoOHpyZi94bzJiRmkvbnUrdEhEbHlKRlZWVlJrM2J0dzVIWDgrbitOYjJidDNiMTU4OGNVY09IQWdCdzhlek1HREI1T2t4ekxoYmlVbEpaazRjZUpwNDlYVjFTa1VDamx3NEVCeDdFOS8rbE1LaFVJMmJ0eVlqUnMzOW5ydHYvM3RiLzMwTHJoVWlFTUFnQUZVV1ZsWjNDWDBRaXNySzh1Tk45NllUWnMycGFXbEpkZGZmMzMyN05tVGFkT21GUjlKTVh6NDhJd2ZQejY3ZCsvTzRjT0hzMy8vL25SMmRwN1hrdEkzdStXV1cvSzczLzB1bXpkdnpxWk5tL3IxN3RuOCtmUDc3VnhuczJUSmtvd2JONjdmNy82ZHE5ZGVleTBQUC94d3RtL2Zudkx5OG93ZE96YWpSbzNLcEVtVDhwZS8vS1hYWHp3TUhqdzRKU1duYnpreWFOQ2dEQm8wS0NkUG5peU9kZi95b3FHaDRZeHo2T2pvNko4M3d5VkRIQUlBWE1hbVRKbVNUWnMycGFtcEtmLys5Ny9UMWRWMVd2aE5uanc1dTNmdnpyWnQyL0xYdi82MU9OWmZIbnp3d2N5ZlB6L0xsaTNMalRmZTJHL25mU2VycjYvUDl1M2JjL2ZkZDJmMjdOa3BLeXRMOHNhR1E2dFdyZXIxbUZPblR2VTYzdGJXbHM3T3psUlZWUlhIaGd3WmtxTkhqK2Ezdi8xdGo1MXV1YnpaclJRQTRETFcvYjNCbHBhVzR0TFIzdUl3ZWVPN2hpMHRMU2t0TFUxTlRVMi96ZUY5NzN0ZjVzeVprME9IRHVWSFAvcFI4YTRsNSs3NTU1OVBhV2xwNXM2ZFd3ekRKTm0zYjk4Wmp6bHg0a1NQcGFQZEdoc2JrNlM0MURoSnhvMGJsMU9uVG1YSGpoMzlPR3N1ZGVJUUFPQXlObUxFaUZ4enpUVTVjT0JBZHV6WWtkR2pSMmZVcUZFOVhqTmh3b1FNSFRvMHUzYnR5cjU5KzFKZFhaMGhRNGIwNnp5KytNVXZac3lZTVZtOWVyVkhJUFNEc3JLeWRIWjI5dGg0NXRpeFkxbTJiTmxiSHJkMDZkSWV5MEZiVzF1ellzV0tKTWtkZDl4UkhMLzk5dHVUSk4vNzN2ZHkrUERoSHVmbzZ1cEtZMk5qL3ZHUGY1ejMrK0RTNHRjMkFBQ1h1U2xUcG1UdjNyMXBiVzNOekprelQvdDVTVWxKYW10cml4dVBuR2xKNmRLbFM0dGh0M1RwMGlSSlhWMWRuK2JRL2V6RHIzM3RhK0t3SDB5ZlBqME5EUTE1OE1FSE0zWHExSlNWbFdYYnRtMlpOR25TR2UvMmxaZVg1OWl4WTVrM2IxNXFhMnR6L1BqeGJOMjZOZTN0N2JuenpqdDczQzMrK01jL25xMWJ0MmJEaGcyWk4yOWVhbXBxVWxWVmxhTkhqK2JGRjE5TWEydHJubnp5eVl3WU1XS2czaklEd0oxREFJRExYUGNqS3BJelA3dnd6WSt0T0ZNY05qUTBGTU91b2FIaExUY3I2YzJIUC96aDNIYmJiVy9yR0hwMy8vMzNaL2JzMlJrMmJGaWVlKzY1dlBEQ0M1a3hZMFllZXVpaE14NVRLQlR5N1c5L081TW5UeTQrbG1QMDZORlp1SEJoSG5qZ2dkTmV2MmpSb2l4YXRDamp4NC9QOXUzYnMyN2R1clMwdE9UcXE2L09ONzd4alZ4OTlkVVg4aTF5RVJTNityS0hNZ0FBdklNdFdiTGtnanlyRUM2R3dobDJHWExuRUFBQUFIRUlBQUNBT0FRQUFDRGlFQUFBZ0loREFBQUFJZzRCQUFDSU9BUUFBQ0RpRUFBQWdJaERBQUFBSWc0QkFBQ0lPQVFBQUNEaUVBQUFnSWhEQUFBQUlnNEJBQUNJT0FRQUFDRGlFQUFBZ0loREFBQUFJZzRCQUFDSU9BUUFBQ0RpRUFBQWdJaERBQUFBSWc0QkFBQ0lPQVFBQUNEaUVBQUFnSWhEQUFBQUlnNEJBQUNJT0FRQUFDRGlFQUFBZ0loREFBQUFJZzRCQUFDSU9BUUFBQ0RpRUFBQWdJaERBQUFBSWc0QkFBQ0lPQVFBQUNEaUVBQUFnSWhEQUFBQUlnNEJBT0FkYitIQ2hmbm1ONzk1c2FmQlJTWU9BUURnSGU3UW9VTTVmUGh3djV6cjJMRmovWEllQmw3cHhaNEFBQUQ4UCtqcTZycllVN2hnZnZDREg2U2s1UHp2R3kxYXRDaDc5dXpKbWpWcittRldERFJ4Q0FBQVoxRldWcGEydHJhTFBZMExac2lRSWYxeW5wYVdsbFJVVlBUTHVSaDRscFVDQU1CWlhIWFZWVGwwNk5ERm5nWmNVSVd1eS9uK09BQUE5SU9YWDM0NURRME4rZlNuUDUxcnI3MTJRSzk5NjYyM3BxS2lJZzBORFhuNjZhZXpkdTNhdlBMS0t4aytmSGh1dXVtbTNIdnZ2Ums2ZE9ocHg3MzAwa3RadlhwMXRtL2ZudGRlZXkyVmxaVzU5dHByTTJQR2pFeWJOcTNYYTZ4ZHUvYnJoTytrQUFBR2JrbEVRVlMwc2FlZmZqb3JWNjdNdW5Ycjh1cXJyMmJVcUZHWlBYdDJicnZ0dGg2djdjMkdEUnVLZjM3MjJXZnp6RFBQWk8vZXZTa1VDaGs5ZW5UdXUrKysxTmJXbnU4L0VXOVRvVkFvOURadVdTa0FBSnpGK1BIamM5MTExK1gzdi85OTN2M3VkMmZreUpFRFBvZkhIMzg4NjlldnorVEprek5od29RME56ZG43ZHExMmJselo1WXVYWnJCZ3djWFgvdk1NODlrMmJKbEtSUUtxYW1weVpRcFUvTFBmLzR6emMzTmFXcHF5cXhaczNMZmZmZjE2YnBMbGl6SkN5KzhrTnJhMnJTMnRxYTV1VG5mK2M1M01uVG8wR0prenBneEkwblMwTkNRMHRMUzNINzc3VDNPOGRPZi9qVExseS9Qc0dIRDhyR1BmU3hKc25Qbnpyejg4c3ZpOEJJaURnRUFvQTl1dWVXVy9QS1h2OHhQZnZLVFRKbzBLUi84NEFkVFZWWFZJOG91bEk2T2pqUTNOMmZGaWhXNTRvb3JraVRIangvUDRzV0xzM1BuenF4WnN5YXpaczFLa3V6YXRTdkxsaTNMMEtGRDgraWpqL2E0MC9uS0s2L2tvWWNleXM5KzlyUFUxTlNjTmN5T0h6K2V2Ly85NzFtK2ZIbkt5OHVUSkU4OTlWUldybHlaTld2V0ZPT3dycTR1eVgvanNQdnYzVmF0V3BWQ29aQW5ubmdpVlZWVnhmRi8vZXRmNS9rdlEzOFNod0FBMEFlVmxaV1pNMmRPR2hzYnMyWExsbXpkdXJYUHgwNmRPdlcwcFp4dlIxZFhWK3JxNm9waG1DUVZGUldaUDM5K3Z2clZyMmJqeG8zRk9GeTFhbFc2dXJveWYvNzgwNWJBWG5YVlZibjMzbnZ6MkdPUDVkZS8vbldmN3RyZGYvLzl4VEJNM3JoTHVITGx5dXpaczZmUDgrL282RWlTL085cXh2ZTg1ejE5UGdjWG5qZ0VBSUErS2lrcHlkU3BVM1BERFRkay8vNzlhV3RyNjlNakxzYU1HWFBlMTUwNGNlSnA0OWRmZjMwS2hVSU9IRGhRSE51eFkwZVM1S01mL1dpdjUrb093dDI3ZDUvMXVxV2xwUmszYmx5UHNSRWpScVMwdERSSGp4N3Q4L3luVDUrZTMvem1OL25LVjc2U09YUG01Qk9mK0lSZFRTOUI0aEFBQU42bXlzcktWRmRYRDlqMUJnOGUzT3R6Q0FjTkdwUkJnd2JsNU1tVHhiRWpSNDZrckt5czEwMXFrbVQ0OE9GSjBxZTRLeTB0UGUxdVgvZDRaMmRuWDZlZnVycTZWRlZWNVJlLytFWHE2K3V6ZlBueWZPRUxYOGlzV2JQNjVmbUs5QStmQkFBQVhPSk9uVHJWNjNoYlcxczZPenQ3TE0rc3JLek15Wk1uMDk3ZTN1c3hSNDRjU2ZMZlNCd0lwYVdsbVR0M2JsYXVYSm02dXJxVWw1Zm5xYWVleXVPUFB6NWdjK0RzeENFQUFGemlUcHc0MFdQcGFMZkd4c1lreVlRSkU0cGozWC9ldkhsenIrZHFibTVPa256b1F4L3E3MmtteVZzdXN4MHlaRWhtekppUit2cjZGQXFGckYrLy9vTE1nWE1qRGdFQTRQL0EwcVZMaXh1N0pFbHJhMnRXckZpUkpMbmpqanVLNDNmZGRWZVM1SWtubnNpK2ZmdDZuT1Bnd1lOWnZueDVTa3RMODluUGZyYmY1MWhaV1ptT2pvNjB0YlgxR0c5cWF1cng5KzRkWGdkaXAxZjZ6bmNPQVFEZ0VsZGVYcDcyOXZiTW16Y3Z0YlcxT1g3OGVMWnUzWnIyOXZiTW5Ea3pOVFUxeGRmVzF0Ym1ubnZ1eVE5LytNTTg4TUFEcWFtcHlaVlhYcGxYWDMwMVRVMU5lZjMxMTdOdzRjSzgvLzN2Ny9kNVZsZFhwNm1wS1lzWEw4N0lrU1B6clc5OUswbXllUEhpZk9BREg4aDExMTJYcnE2dWJOdTJMVjFkWGZuYzV6N1g3M1BnM0lsREFBQzR4QlVLaFR6eXlDTjU4c2tuODl4enorWDQ4ZU1aTzNac1pzeVlrVTk5NmxPbnZmN3V1KzlPZFhWMVZxOWVuVjI3ZHVXUGYveGpoZzhmbnB0dXVpbWYvL3puTTM3OCtBc3l6eTkvK2N0NTVKRkhzbi8vL3B3NGNhSTRmdWVkZDJiTGxpM1pzR0ZEeXNyS2NzMDExMlRCZ2dXWlBuMzZCWmtINTZiUTFaZTlkd0VBZ0l2aTFsdHZUVVZGUmRhdVhYdXhwOEpsb3REYkZyVHhuVU1BQUFBaURnRUFBSWc0QkFBQUlPSVFBQUNBMkpBR0FBRGdIY1dHTkFBQUFKeVJPQVFBQUVBY0FnQUFJQTRCQUFDSU9BUUFBQ0RpRUFBQWdJaERBQUFBSWc0QkFBQ0lPQVFBQUNEaUVBQUFnSWhEQUFBQUlnNEJBQUNJT0FRQUFDRGlFQUFBZ0loREFBQUFJZzRCQUFDSU9BUUFBQ0RpRUFBQWdJaERBQUFBSWc0QkFBQ0lPQVFBQUNEaUVBQUFnSWhEQUFBQUlnNEJBQUNJT0FRQUFDRGlFQUFBZ0loREFBQUFJZzRCQUFDSU9BUUFBQ0RpRUFBQWdJaERBQUFBSWc0QkFBQ0lPQVFBQUNEaUVBQUFnSWhEQUFBQUlnNEJBQUNJT0FRQUFDRGlFQUFBZ0loREFBQUFJZzRCQUFDSU9BUUFBQ0RpRUFBQWdJaERBQUFBSWc0QkFBQ0lPQVFBQUNEaUVBQUFnSWhEQUFBQUlnNEJBQUNJT0FRQUFDRGlFQUFBZ0loREFBQUFJZzRCQUFBQUFBQUFBQUFBQUFBQUFBQUFBQUFBQUFBQUFBQUFBQUNBLy9vUFB0eFp4b0tidUR3QUFBQUFTVVZPUks1Q1lJST0iLAoJIlRoZW1lIiA6ICIiLAoJIlR5cGUiIDogIm1pbmQiLAoJIlZlcnNpb24iIDogIjEy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WPS 演示</Application>
  <PresentationFormat>宽屏</PresentationFormat>
  <Paragraphs>332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25085</dc:creator>
  <cp:lastModifiedBy>叫我老花～</cp:lastModifiedBy>
  <cp:revision>5</cp:revision>
  <dcterms:created xsi:type="dcterms:W3CDTF">2022-10-27T05:47:00Z</dcterms:created>
  <dcterms:modified xsi:type="dcterms:W3CDTF">2022-10-28T08:33:15Z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6DCB2E9AD2A341EF9999C72971610B3E</vt:lpwstr>
  </property>
  <property fmtid="{D5CDD505-2E9C-101B-9397-08002B2CF9AE}" pid="3" name="KSOProductBuildVer">
    <vt:lpwstr>2052-11.1.0.12598</vt:lpwstr>
  </property>
</Properties>
</file>