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 varScale="1">
        <p:scale>
          <a:sx n="64" d="100"/>
          <a:sy n="64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5/16/2016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5025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4506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588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9892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636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483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445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447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606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937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89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5/16/2016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_tradnl" smtClean="0"/>
              <a:t> Jes</a:t>
            </a:r>
            <a:r>
              <a:rPr lang="es-ES" smtClean="0"/>
              <a:t>ús </a:t>
            </a:r>
            <a:r>
              <a:rPr lang="es-ES_tradnl" smtClean="0"/>
              <a:t>García Corona 140,Col. Buenavista, Ciudad de México. C.P. 06350</a:t>
            </a:r>
          </a:p>
          <a:p>
            <a:r>
              <a:rPr lang="es-ES_tradnl" sz="1050" smtClean="0"/>
              <a:t>Teléfono: 51409617 Atención a la ciudadanía: 54488903</a:t>
            </a:r>
          </a:p>
          <a:p>
            <a:r>
              <a:rPr lang="es-ES_tradnl" sz="105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7" name="Imagen 6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184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29011"/>
              </p:ext>
            </p:extLst>
          </p:nvPr>
        </p:nvGraphicFramePr>
        <p:xfrm>
          <a:off x="1089046" y="1960928"/>
          <a:ext cx="10213539" cy="3889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6944"/>
                <a:gridCol w="1407159"/>
                <a:gridCol w="1407159"/>
                <a:gridCol w="1326630"/>
                <a:gridCol w="1326630"/>
                <a:gridCol w="1499017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(%)</a:t>
                      </a:r>
                      <a:endParaRPr lang="es-MX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042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Avances 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y Metas por 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Carencia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ángulo 69"/>
          <p:cNvSpPr/>
          <p:nvPr/>
        </p:nvSpPr>
        <p:spPr>
          <a:xfrm>
            <a:off x="2537985" y="1324134"/>
            <a:ext cx="7248391" cy="472745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Rectángulo 68"/>
          <p:cNvSpPr/>
          <p:nvPr/>
        </p:nvSpPr>
        <p:spPr>
          <a:xfrm>
            <a:off x="9786382" y="1325098"/>
            <a:ext cx="864399" cy="472745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8" name="Rectángulo 267"/>
          <p:cNvSpPr/>
          <p:nvPr/>
        </p:nvSpPr>
        <p:spPr>
          <a:xfrm>
            <a:off x="1673586" y="1329207"/>
            <a:ext cx="864399" cy="472745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204" name="1 Título"/>
          <p:cNvSpPr txBox="1">
            <a:spLocks/>
          </p:cNvSpPr>
          <p:nvPr/>
        </p:nvSpPr>
        <p:spPr>
          <a:xfrm>
            <a:off x="2489152" y="414540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5" name="1 Título"/>
          <p:cNvSpPr txBox="1">
            <a:spLocks/>
          </p:cNvSpPr>
          <p:nvPr/>
        </p:nvSpPr>
        <p:spPr>
          <a:xfrm>
            <a:off x="2489152" y="174096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6" name="1 Título"/>
          <p:cNvSpPr txBox="1">
            <a:spLocks/>
          </p:cNvSpPr>
          <p:nvPr/>
        </p:nvSpPr>
        <p:spPr>
          <a:xfrm>
            <a:off x="2489152" y="2974627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7" name="1 Título"/>
          <p:cNvSpPr txBox="1">
            <a:spLocks/>
          </p:cNvSpPr>
          <p:nvPr/>
        </p:nvSpPr>
        <p:spPr>
          <a:xfrm>
            <a:off x="10613914" y="48812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8" name="1 Título"/>
          <p:cNvSpPr txBox="1">
            <a:spLocks/>
          </p:cNvSpPr>
          <p:nvPr/>
        </p:nvSpPr>
        <p:spPr>
          <a:xfrm>
            <a:off x="10613914" y="279360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9" name="1 Título"/>
          <p:cNvSpPr txBox="1">
            <a:spLocks/>
          </p:cNvSpPr>
          <p:nvPr/>
        </p:nvSpPr>
        <p:spPr>
          <a:xfrm>
            <a:off x="2489152" y="491347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0" name="1 Título"/>
          <p:cNvSpPr txBox="1">
            <a:spLocks/>
          </p:cNvSpPr>
          <p:nvPr/>
        </p:nvSpPr>
        <p:spPr>
          <a:xfrm>
            <a:off x="10613914" y="553579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1" name="1 Título"/>
          <p:cNvSpPr txBox="1">
            <a:spLocks/>
          </p:cNvSpPr>
          <p:nvPr/>
        </p:nvSpPr>
        <p:spPr>
          <a:xfrm>
            <a:off x="2489152" y="23985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2" name="1 Título"/>
          <p:cNvSpPr txBox="1">
            <a:spLocks/>
          </p:cNvSpPr>
          <p:nvPr/>
        </p:nvSpPr>
        <p:spPr>
          <a:xfrm>
            <a:off x="10613914" y="413769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3" name="1 Título"/>
          <p:cNvSpPr txBox="1">
            <a:spLocks/>
          </p:cNvSpPr>
          <p:nvPr/>
        </p:nvSpPr>
        <p:spPr>
          <a:xfrm>
            <a:off x="10613914" y="3443357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4" name="1 Título"/>
          <p:cNvSpPr txBox="1">
            <a:spLocks/>
          </p:cNvSpPr>
          <p:nvPr/>
        </p:nvSpPr>
        <p:spPr>
          <a:xfrm>
            <a:off x="2489152" y="436448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5" name="1 Título"/>
          <p:cNvSpPr txBox="1">
            <a:spLocks/>
          </p:cNvSpPr>
          <p:nvPr/>
        </p:nvSpPr>
        <p:spPr>
          <a:xfrm>
            <a:off x="2489151" y="5323048"/>
            <a:ext cx="720000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6" name="1 Título"/>
          <p:cNvSpPr txBox="1">
            <a:spLocks/>
          </p:cNvSpPr>
          <p:nvPr/>
        </p:nvSpPr>
        <p:spPr>
          <a:xfrm>
            <a:off x="10613914" y="454133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7" name="1 Título"/>
          <p:cNvSpPr txBox="1">
            <a:spLocks/>
          </p:cNvSpPr>
          <p:nvPr/>
        </p:nvSpPr>
        <p:spPr>
          <a:xfrm>
            <a:off x="2489152" y="462165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8" name="1 Título"/>
          <p:cNvSpPr txBox="1">
            <a:spLocks/>
          </p:cNvSpPr>
          <p:nvPr/>
        </p:nvSpPr>
        <p:spPr>
          <a:xfrm>
            <a:off x="2489152" y="481822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9" name="1 Título"/>
          <p:cNvSpPr txBox="1">
            <a:spLocks/>
          </p:cNvSpPr>
          <p:nvPr/>
        </p:nvSpPr>
        <p:spPr>
          <a:xfrm>
            <a:off x="2489152" y="500872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0" name="1 Título"/>
          <p:cNvSpPr txBox="1">
            <a:spLocks/>
          </p:cNvSpPr>
          <p:nvPr/>
        </p:nvSpPr>
        <p:spPr>
          <a:xfrm>
            <a:off x="2489152" y="517064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1" name="1 Título"/>
          <p:cNvSpPr txBox="1">
            <a:spLocks/>
          </p:cNvSpPr>
          <p:nvPr/>
        </p:nvSpPr>
        <p:spPr>
          <a:xfrm>
            <a:off x="2489152" y="424065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2" name="1 Título"/>
          <p:cNvSpPr txBox="1">
            <a:spLocks/>
          </p:cNvSpPr>
          <p:nvPr/>
        </p:nvSpPr>
        <p:spPr>
          <a:xfrm>
            <a:off x="10613914" y="310657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3" name="1 Título"/>
          <p:cNvSpPr txBox="1">
            <a:spLocks/>
          </p:cNvSpPr>
          <p:nvPr/>
        </p:nvSpPr>
        <p:spPr>
          <a:xfrm>
            <a:off x="2489152" y="547544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4" name="1 Título"/>
          <p:cNvSpPr txBox="1">
            <a:spLocks/>
          </p:cNvSpPr>
          <p:nvPr/>
        </p:nvSpPr>
        <p:spPr>
          <a:xfrm>
            <a:off x="10613914" y="524334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5" name="1 Título"/>
          <p:cNvSpPr txBox="1">
            <a:spLocks/>
          </p:cNvSpPr>
          <p:nvPr/>
        </p:nvSpPr>
        <p:spPr>
          <a:xfrm>
            <a:off x="2489152" y="448830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6" name="1 Título"/>
          <p:cNvSpPr txBox="1">
            <a:spLocks/>
          </p:cNvSpPr>
          <p:nvPr/>
        </p:nvSpPr>
        <p:spPr>
          <a:xfrm>
            <a:off x="10613914" y="466045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7" name="1 Título"/>
          <p:cNvSpPr txBox="1">
            <a:spLocks/>
          </p:cNvSpPr>
          <p:nvPr/>
        </p:nvSpPr>
        <p:spPr>
          <a:xfrm>
            <a:off x="10613914" y="390335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8" name="1 Título"/>
          <p:cNvSpPr txBox="1">
            <a:spLocks/>
          </p:cNvSpPr>
          <p:nvPr/>
        </p:nvSpPr>
        <p:spPr>
          <a:xfrm>
            <a:off x="2489152" y="347445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9" name="1 Título"/>
          <p:cNvSpPr txBox="1">
            <a:spLocks/>
          </p:cNvSpPr>
          <p:nvPr/>
        </p:nvSpPr>
        <p:spPr>
          <a:xfrm>
            <a:off x="2489152" y="217301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0" name="1 Título"/>
          <p:cNvSpPr txBox="1">
            <a:spLocks/>
          </p:cNvSpPr>
          <p:nvPr/>
        </p:nvSpPr>
        <p:spPr>
          <a:xfrm>
            <a:off x="10613914" y="512794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1" name="1 Título"/>
          <p:cNvSpPr txBox="1">
            <a:spLocks/>
          </p:cNvSpPr>
          <p:nvPr/>
        </p:nvSpPr>
        <p:spPr>
          <a:xfrm>
            <a:off x="10613914" y="3319532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2" name="1 Título"/>
          <p:cNvSpPr txBox="1">
            <a:spLocks/>
          </p:cNvSpPr>
          <p:nvPr/>
        </p:nvSpPr>
        <p:spPr>
          <a:xfrm>
            <a:off x="10613908" y="4783561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3" name="1 Título"/>
          <p:cNvSpPr txBox="1">
            <a:spLocks/>
          </p:cNvSpPr>
          <p:nvPr/>
        </p:nvSpPr>
        <p:spPr>
          <a:xfrm>
            <a:off x="10613908" y="49955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4" name="1 Título"/>
          <p:cNvSpPr txBox="1">
            <a:spLocks/>
          </p:cNvSpPr>
          <p:nvPr/>
        </p:nvSpPr>
        <p:spPr>
          <a:xfrm>
            <a:off x="10613914" y="433071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5" name="1 Título"/>
          <p:cNvSpPr txBox="1">
            <a:spLocks/>
          </p:cNvSpPr>
          <p:nvPr/>
        </p:nvSpPr>
        <p:spPr>
          <a:xfrm>
            <a:off x="10613914" y="368090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6" name="1 Elipse">
            <a:hlinkClick r:id="" action="ppaction://noaction"/>
          </p:cNvPr>
          <p:cNvSpPr/>
          <p:nvPr/>
        </p:nvSpPr>
        <p:spPr>
          <a:xfrm>
            <a:off x="2984154" y="1740966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37" name="58 Elipse">
            <a:hlinkClick r:id="" action="ppaction://noaction"/>
          </p:cNvPr>
          <p:cNvSpPr/>
          <p:nvPr/>
        </p:nvSpPr>
        <p:spPr>
          <a:xfrm>
            <a:off x="3696317" y="2944776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38" name="59 Elipse">
            <a:hlinkClick r:id="" action="ppaction://noaction"/>
          </p:cNvPr>
          <p:cNvSpPr/>
          <p:nvPr/>
        </p:nvSpPr>
        <p:spPr>
          <a:xfrm>
            <a:off x="4081767" y="2135368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9" name="60 Elipse">
            <a:hlinkClick r:id="" action="ppaction://noaction"/>
          </p:cNvPr>
          <p:cNvSpPr/>
          <p:nvPr/>
        </p:nvSpPr>
        <p:spPr>
          <a:xfrm>
            <a:off x="5054944" y="2357412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0" name="61 Elipse">
            <a:hlinkClick r:id="" action="ppaction://noaction"/>
          </p:cNvPr>
          <p:cNvSpPr/>
          <p:nvPr/>
        </p:nvSpPr>
        <p:spPr>
          <a:xfrm>
            <a:off x="5925699" y="2762190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1" name="62 Elipse">
            <a:hlinkClick r:id="" action="ppaction://noaction"/>
          </p:cNvPr>
          <p:cNvSpPr/>
          <p:nvPr/>
        </p:nvSpPr>
        <p:spPr>
          <a:xfrm>
            <a:off x="6379890" y="3077667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2" name="63 Elipse">
            <a:hlinkClick r:id="" action="ppaction://noaction"/>
          </p:cNvPr>
          <p:cNvSpPr/>
          <p:nvPr/>
        </p:nvSpPr>
        <p:spPr>
          <a:xfrm>
            <a:off x="6836094" y="3310134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3" name="64 Elipse">
            <a:hlinkClick r:id="" action="ppaction://noaction"/>
          </p:cNvPr>
          <p:cNvSpPr/>
          <p:nvPr/>
        </p:nvSpPr>
        <p:spPr>
          <a:xfrm>
            <a:off x="4757387" y="3440583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4" name="65 Elipse">
            <a:hlinkClick r:id="" action="ppaction://noaction"/>
          </p:cNvPr>
          <p:cNvSpPr/>
          <p:nvPr/>
        </p:nvSpPr>
        <p:spPr>
          <a:xfrm>
            <a:off x="5329259" y="3430687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5" name="66 Elipse">
            <a:hlinkClick r:id="" action="ppaction://noaction"/>
          </p:cNvPr>
          <p:cNvSpPr/>
          <p:nvPr/>
        </p:nvSpPr>
        <p:spPr>
          <a:xfrm>
            <a:off x="5814677" y="3652731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6" name="67 Elipse">
            <a:hlinkClick r:id="" action="ppaction://noaction"/>
          </p:cNvPr>
          <p:cNvSpPr/>
          <p:nvPr/>
        </p:nvSpPr>
        <p:spPr>
          <a:xfrm>
            <a:off x="6235790" y="3877745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7" name="68 Elipse">
            <a:hlinkClick r:id="" action="ppaction://noaction"/>
          </p:cNvPr>
          <p:cNvSpPr/>
          <p:nvPr/>
        </p:nvSpPr>
        <p:spPr>
          <a:xfrm>
            <a:off x="5315485" y="4207973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8" name="69 Elipse">
            <a:hlinkClick r:id="" action="ppaction://noaction"/>
          </p:cNvPr>
          <p:cNvSpPr/>
          <p:nvPr/>
        </p:nvSpPr>
        <p:spPr>
          <a:xfrm>
            <a:off x="5651829" y="4578831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9" name="70 Elipse">
            <a:hlinkClick r:id="" action="ppaction://noaction"/>
          </p:cNvPr>
          <p:cNvSpPr/>
          <p:nvPr/>
        </p:nvSpPr>
        <p:spPr>
          <a:xfrm>
            <a:off x="5536573" y="488058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0" name="71 Elipse">
            <a:hlinkClick r:id="" action="ppaction://noaction"/>
          </p:cNvPr>
          <p:cNvSpPr/>
          <p:nvPr/>
        </p:nvSpPr>
        <p:spPr>
          <a:xfrm>
            <a:off x="5925699" y="4955440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1" name="72 Elipse">
            <a:hlinkClick r:id="" action="ppaction://noaction"/>
          </p:cNvPr>
          <p:cNvSpPr/>
          <p:nvPr/>
        </p:nvSpPr>
        <p:spPr>
          <a:xfrm>
            <a:off x="5906649" y="413722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2" name="73 Elipse">
            <a:hlinkClick r:id="" action="ppaction://noaction"/>
          </p:cNvPr>
          <p:cNvSpPr/>
          <p:nvPr/>
        </p:nvSpPr>
        <p:spPr>
          <a:xfrm>
            <a:off x="6208272" y="4331318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3" name="74 Elipse">
            <a:hlinkClick r:id="" action="ppaction://noaction"/>
          </p:cNvPr>
          <p:cNvSpPr/>
          <p:nvPr/>
        </p:nvSpPr>
        <p:spPr>
          <a:xfrm>
            <a:off x="6492884" y="447288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4" name="75 Elipse">
            <a:hlinkClick r:id="" action="ppaction://noaction"/>
          </p:cNvPr>
          <p:cNvSpPr/>
          <p:nvPr/>
        </p:nvSpPr>
        <p:spPr>
          <a:xfrm>
            <a:off x="6511934" y="479058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5" name="76 Elipse">
            <a:hlinkClick r:id="" action="ppaction://noaction"/>
          </p:cNvPr>
          <p:cNvSpPr/>
          <p:nvPr/>
        </p:nvSpPr>
        <p:spPr>
          <a:xfrm>
            <a:off x="6567112" y="529078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6" name="77 Elipse">
            <a:hlinkClick r:id="" action="ppaction://noaction"/>
          </p:cNvPr>
          <p:cNvSpPr/>
          <p:nvPr/>
        </p:nvSpPr>
        <p:spPr>
          <a:xfrm>
            <a:off x="7363963" y="5438424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7" name="78 Elipse">
            <a:hlinkClick r:id="" action="ppaction://noaction"/>
          </p:cNvPr>
          <p:cNvSpPr/>
          <p:nvPr/>
        </p:nvSpPr>
        <p:spPr>
          <a:xfrm>
            <a:off x="8295304" y="551556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8" name="79 Elipse">
            <a:hlinkClick r:id="" action="ppaction://noaction"/>
          </p:cNvPr>
          <p:cNvSpPr/>
          <p:nvPr/>
        </p:nvSpPr>
        <p:spPr>
          <a:xfrm>
            <a:off x="8804123" y="488072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9" name="80 Elipse">
            <a:hlinkClick r:id="" action="ppaction://noaction"/>
          </p:cNvPr>
          <p:cNvSpPr/>
          <p:nvPr/>
        </p:nvSpPr>
        <p:spPr>
          <a:xfrm>
            <a:off x="9231408" y="465746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0" name="81 Elipse">
            <a:hlinkClick r:id="" action="ppaction://noaction"/>
          </p:cNvPr>
          <p:cNvSpPr/>
          <p:nvPr/>
        </p:nvSpPr>
        <p:spPr>
          <a:xfrm>
            <a:off x="9060934" y="4322629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1" name="82 Elipse">
            <a:hlinkClick r:id="" action="ppaction://noaction"/>
          </p:cNvPr>
          <p:cNvSpPr/>
          <p:nvPr/>
        </p:nvSpPr>
        <p:spPr>
          <a:xfrm>
            <a:off x="8223931" y="511827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2" name="83 Elipse">
            <a:hlinkClick r:id="" action="ppaction://noaction"/>
          </p:cNvPr>
          <p:cNvSpPr/>
          <p:nvPr/>
        </p:nvSpPr>
        <p:spPr>
          <a:xfrm>
            <a:off x="7383015" y="4990438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3" name="84 Elipse">
            <a:hlinkClick r:id="" action="ppaction://noaction"/>
          </p:cNvPr>
          <p:cNvSpPr/>
          <p:nvPr/>
        </p:nvSpPr>
        <p:spPr>
          <a:xfrm>
            <a:off x="6730382" y="4549938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4" name="85 Elipse">
            <a:hlinkClick r:id="" action="ppaction://noaction"/>
          </p:cNvPr>
          <p:cNvSpPr/>
          <p:nvPr/>
        </p:nvSpPr>
        <p:spPr>
          <a:xfrm>
            <a:off x="6924272" y="5028951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5" name="86 Elipse">
            <a:hlinkClick r:id="" action="ppaction://noaction"/>
          </p:cNvPr>
          <p:cNvSpPr/>
          <p:nvPr/>
        </p:nvSpPr>
        <p:spPr>
          <a:xfrm>
            <a:off x="6901418" y="4800144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6" name="87 Elipse">
            <a:hlinkClick r:id="" action="ppaction://noaction"/>
          </p:cNvPr>
          <p:cNvSpPr/>
          <p:nvPr/>
        </p:nvSpPr>
        <p:spPr>
          <a:xfrm>
            <a:off x="6710719" y="4995972"/>
            <a:ext cx="144000" cy="144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7" name="88 Elipse">
            <a:hlinkClick r:id="" action="ppaction://noaction"/>
          </p:cNvPr>
          <p:cNvSpPr/>
          <p:nvPr/>
        </p:nvSpPr>
        <p:spPr>
          <a:xfrm>
            <a:off x="6725008" y="4909303"/>
            <a:ext cx="72000" cy="72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3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87" y="1384525"/>
            <a:ext cx="8781306" cy="4727458"/>
          </a:xfrm>
          <a:prstGeom prst="rect">
            <a:avLst/>
          </a:prstGeom>
        </p:spPr>
      </p:pic>
      <p:sp>
        <p:nvSpPr>
          <p:cNvPr id="71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Unidades de Avance 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por Entidad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2689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537985" y="1324134"/>
            <a:ext cx="7248391" cy="472745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9786382" y="1325098"/>
            <a:ext cx="864399" cy="472745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1673586" y="1329207"/>
            <a:ext cx="864399" cy="472745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2489152" y="414540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2489152" y="174096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2489152" y="2974627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10613914" y="48812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10613914" y="279360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2489152" y="491347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10613914" y="553579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5" name="1 Título"/>
          <p:cNvSpPr txBox="1">
            <a:spLocks/>
          </p:cNvSpPr>
          <p:nvPr/>
        </p:nvSpPr>
        <p:spPr>
          <a:xfrm>
            <a:off x="2489152" y="23985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10613914" y="413769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10613914" y="3443357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8" name="1 Título"/>
          <p:cNvSpPr txBox="1">
            <a:spLocks/>
          </p:cNvSpPr>
          <p:nvPr/>
        </p:nvSpPr>
        <p:spPr>
          <a:xfrm>
            <a:off x="2489152" y="436448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9" name="1 Título"/>
          <p:cNvSpPr txBox="1">
            <a:spLocks/>
          </p:cNvSpPr>
          <p:nvPr/>
        </p:nvSpPr>
        <p:spPr>
          <a:xfrm>
            <a:off x="2489151" y="5323048"/>
            <a:ext cx="720000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0613914" y="454133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" name="1 Título"/>
          <p:cNvSpPr txBox="1">
            <a:spLocks/>
          </p:cNvSpPr>
          <p:nvPr/>
        </p:nvSpPr>
        <p:spPr>
          <a:xfrm>
            <a:off x="2489152" y="462165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2489152" y="481822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" name="1 Título"/>
          <p:cNvSpPr txBox="1">
            <a:spLocks/>
          </p:cNvSpPr>
          <p:nvPr/>
        </p:nvSpPr>
        <p:spPr>
          <a:xfrm>
            <a:off x="2489152" y="500872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2489152" y="517064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5" name="1 Título"/>
          <p:cNvSpPr txBox="1">
            <a:spLocks/>
          </p:cNvSpPr>
          <p:nvPr/>
        </p:nvSpPr>
        <p:spPr>
          <a:xfrm>
            <a:off x="2489152" y="424065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10613914" y="310657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2489152" y="547544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0613914" y="524334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9" name="1 Título"/>
          <p:cNvSpPr txBox="1">
            <a:spLocks/>
          </p:cNvSpPr>
          <p:nvPr/>
        </p:nvSpPr>
        <p:spPr>
          <a:xfrm>
            <a:off x="2489152" y="448830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0613914" y="466045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1" name="1 Título"/>
          <p:cNvSpPr txBox="1">
            <a:spLocks/>
          </p:cNvSpPr>
          <p:nvPr/>
        </p:nvSpPr>
        <p:spPr>
          <a:xfrm>
            <a:off x="10613914" y="390335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2489152" y="347445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3" name="1 Título"/>
          <p:cNvSpPr txBox="1">
            <a:spLocks/>
          </p:cNvSpPr>
          <p:nvPr/>
        </p:nvSpPr>
        <p:spPr>
          <a:xfrm>
            <a:off x="2489152" y="217301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4" name="1 Título"/>
          <p:cNvSpPr txBox="1">
            <a:spLocks/>
          </p:cNvSpPr>
          <p:nvPr/>
        </p:nvSpPr>
        <p:spPr>
          <a:xfrm>
            <a:off x="10613914" y="512794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5" name="1 Título"/>
          <p:cNvSpPr txBox="1">
            <a:spLocks/>
          </p:cNvSpPr>
          <p:nvPr/>
        </p:nvSpPr>
        <p:spPr>
          <a:xfrm>
            <a:off x="10613914" y="3319532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6" name="1 Título"/>
          <p:cNvSpPr txBox="1">
            <a:spLocks/>
          </p:cNvSpPr>
          <p:nvPr/>
        </p:nvSpPr>
        <p:spPr>
          <a:xfrm>
            <a:off x="10613908" y="4783561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7" name="1 Título"/>
          <p:cNvSpPr txBox="1">
            <a:spLocks/>
          </p:cNvSpPr>
          <p:nvPr/>
        </p:nvSpPr>
        <p:spPr>
          <a:xfrm>
            <a:off x="10613908" y="49955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8" name="1 Título"/>
          <p:cNvSpPr txBox="1">
            <a:spLocks/>
          </p:cNvSpPr>
          <p:nvPr/>
        </p:nvSpPr>
        <p:spPr>
          <a:xfrm>
            <a:off x="10613914" y="433071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10613914" y="368090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0" name="1 Elipse">
            <a:hlinkClick r:id="" action="ppaction://noaction"/>
          </p:cNvPr>
          <p:cNvSpPr/>
          <p:nvPr/>
        </p:nvSpPr>
        <p:spPr>
          <a:xfrm>
            <a:off x="2984154" y="1740966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1" name="58 Elipse">
            <a:hlinkClick r:id="" action="ppaction://noaction"/>
          </p:cNvPr>
          <p:cNvSpPr/>
          <p:nvPr/>
        </p:nvSpPr>
        <p:spPr>
          <a:xfrm>
            <a:off x="3696317" y="2944776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2" name="59 Elipse">
            <a:hlinkClick r:id="" action="ppaction://noaction"/>
          </p:cNvPr>
          <p:cNvSpPr/>
          <p:nvPr/>
        </p:nvSpPr>
        <p:spPr>
          <a:xfrm>
            <a:off x="4081767" y="2135368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60 Elipse">
            <a:hlinkClick r:id="" action="ppaction://noaction"/>
          </p:cNvPr>
          <p:cNvSpPr/>
          <p:nvPr/>
        </p:nvSpPr>
        <p:spPr>
          <a:xfrm>
            <a:off x="5054944" y="2357412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61 Elipse">
            <a:hlinkClick r:id="" action="ppaction://noaction"/>
          </p:cNvPr>
          <p:cNvSpPr/>
          <p:nvPr/>
        </p:nvSpPr>
        <p:spPr>
          <a:xfrm>
            <a:off x="5925699" y="2762190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62 Elipse">
            <a:hlinkClick r:id="" action="ppaction://noaction"/>
          </p:cNvPr>
          <p:cNvSpPr/>
          <p:nvPr/>
        </p:nvSpPr>
        <p:spPr>
          <a:xfrm>
            <a:off x="6379890" y="3077667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63 Elipse">
            <a:hlinkClick r:id="" action="ppaction://noaction"/>
          </p:cNvPr>
          <p:cNvSpPr/>
          <p:nvPr/>
        </p:nvSpPr>
        <p:spPr>
          <a:xfrm>
            <a:off x="6836094" y="3310134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64 Elipse">
            <a:hlinkClick r:id="" action="ppaction://noaction"/>
          </p:cNvPr>
          <p:cNvSpPr/>
          <p:nvPr/>
        </p:nvSpPr>
        <p:spPr>
          <a:xfrm>
            <a:off x="4757387" y="3440583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65 Elipse">
            <a:hlinkClick r:id="" action="ppaction://noaction"/>
          </p:cNvPr>
          <p:cNvSpPr/>
          <p:nvPr/>
        </p:nvSpPr>
        <p:spPr>
          <a:xfrm>
            <a:off x="5329259" y="3430687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66 Elipse">
            <a:hlinkClick r:id="" action="ppaction://noaction"/>
          </p:cNvPr>
          <p:cNvSpPr/>
          <p:nvPr/>
        </p:nvSpPr>
        <p:spPr>
          <a:xfrm>
            <a:off x="5814677" y="3652731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67 Elipse">
            <a:hlinkClick r:id="" action="ppaction://noaction"/>
          </p:cNvPr>
          <p:cNvSpPr/>
          <p:nvPr/>
        </p:nvSpPr>
        <p:spPr>
          <a:xfrm>
            <a:off x="6235790" y="3877745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68 Elipse">
            <a:hlinkClick r:id="" action="ppaction://noaction"/>
          </p:cNvPr>
          <p:cNvSpPr/>
          <p:nvPr/>
        </p:nvSpPr>
        <p:spPr>
          <a:xfrm>
            <a:off x="5315485" y="4207973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69 Elipse">
            <a:hlinkClick r:id="" action="ppaction://noaction"/>
          </p:cNvPr>
          <p:cNvSpPr/>
          <p:nvPr/>
        </p:nvSpPr>
        <p:spPr>
          <a:xfrm>
            <a:off x="5651829" y="4578831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70 Elipse">
            <a:hlinkClick r:id="" action="ppaction://noaction"/>
          </p:cNvPr>
          <p:cNvSpPr/>
          <p:nvPr/>
        </p:nvSpPr>
        <p:spPr>
          <a:xfrm>
            <a:off x="5536573" y="488058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71 Elipse">
            <a:hlinkClick r:id="" action="ppaction://noaction"/>
          </p:cNvPr>
          <p:cNvSpPr/>
          <p:nvPr/>
        </p:nvSpPr>
        <p:spPr>
          <a:xfrm>
            <a:off x="5925699" y="4955440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72 Elipse">
            <a:hlinkClick r:id="" action="ppaction://noaction"/>
          </p:cNvPr>
          <p:cNvSpPr/>
          <p:nvPr/>
        </p:nvSpPr>
        <p:spPr>
          <a:xfrm>
            <a:off x="5906649" y="413722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73 Elipse">
            <a:hlinkClick r:id="" action="ppaction://noaction"/>
          </p:cNvPr>
          <p:cNvSpPr/>
          <p:nvPr/>
        </p:nvSpPr>
        <p:spPr>
          <a:xfrm>
            <a:off x="6208272" y="4331318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74 Elipse">
            <a:hlinkClick r:id="" action="ppaction://noaction"/>
          </p:cNvPr>
          <p:cNvSpPr/>
          <p:nvPr/>
        </p:nvSpPr>
        <p:spPr>
          <a:xfrm>
            <a:off x="6492884" y="447288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75 Elipse">
            <a:hlinkClick r:id="" action="ppaction://noaction"/>
          </p:cNvPr>
          <p:cNvSpPr/>
          <p:nvPr/>
        </p:nvSpPr>
        <p:spPr>
          <a:xfrm>
            <a:off x="6511934" y="479058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76 Elipse">
            <a:hlinkClick r:id="" action="ppaction://noaction"/>
          </p:cNvPr>
          <p:cNvSpPr/>
          <p:nvPr/>
        </p:nvSpPr>
        <p:spPr>
          <a:xfrm>
            <a:off x="6567112" y="529078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77 Elipse">
            <a:hlinkClick r:id="" action="ppaction://noaction"/>
          </p:cNvPr>
          <p:cNvSpPr/>
          <p:nvPr/>
        </p:nvSpPr>
        <p:spPr>
          <a:xfrm>
            <a:off x="7363963" y="5438424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78 Elipse">
            <a:hlinkClick r:id="" action="ppaction://noaction"/>
          </p:cNvPr>
          <p:cNvSpPr/>
          <p:nvPr/>
        </p:nvSpPr>
        <p:spPr>
          <a:xfrm>
            <a:off x="8295304" y="551556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79 Elipse">
            <a:hlinkClick r:id="" action="ppaction://noaction"/>
          </p:cNvPr>
          <p:cNvSpPr/>
          <p:nvPr/>
        </p:nvSpPr>
        <p:spPr>
          <a:xfrm>
            <a:off x="8804123" y="488072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80 Elipse">
            <a:hlinkClick r:id="" action="ppaction://noaction"/>
          </p:cNvPr>
          <p:cNvSpPr/>
          <p:nvPr/>
        </p:nvSpPr>
        <p:spPr>
          <a:xfrm>
            <a:off x="9231408" y="465746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81 Elipse">
            <a:hlinkClick r:id="" action="ppaction://noaction"/>
          </p:cNvPr>
          <p:cNvSpPr/>
          <p:nvPr/>
        </p:nvSpPr>
        <p:spPr>
          <a:xfrm>
            <a:off x="9060934" y="4322629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82 Elipse">
            <a:hlinkClick r:id="" action="ppaction://noaction"/>
          </p:cNvPr>
          <p:cNvSpPr/>
          <p:nvPr/>
        </p:nvSpPr>
        <p:spPr>
          <a:xfrm>
            <a:off x="8223931" y="511827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83 Elipse">
            <a:hlinkClick r:id="" action="ppaction://noaction"/>
          </p:cNvPr>
          <p:cNvSpPr/>
          <p:nvPr/>
        </p:nvSpPr>
        <p:spPr>
          <a:xfrm>
            <a:off x="7383015" y="4990438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84 Elipse">
            <a:hlinkClick r:id="" action="ppaction://noaction"/>
          </p:cNvPr>
          <p:cNvSpPr/>
          <p:nvPr/>
        </p:nvSpPr>
        <p:spPr>
          <a:xfrm>
            <a:off x="6730382" y="4549938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85 Elipse">
            <a:hlinkClick r:id="" action="ppaction://noaction"/>
          </p:cNvPr>
          <p:cNvSpPr/>
          <p:nvPr/>
        </p:nvSpPr>
        <p:spPr>
          <a:xfrm>
            <a:off x="6924272" y="5028951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86 Elipse">
            <a:hlinkClick r:id="" action="ppaction://noaction"/>
          </p:cNvPr>
          <p:cNvSpPr/>
          <p:nvPr/>
        </p:nvSpPr>
        <p:spPr>
          <a:xfrm>
            <a:off x="6901418" y="4800144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87 Elipse">
            <a:hlinkClick r:id="" action="ppaction://noaction"/>
          </p:cNvPr>
          <p:cNvSpPr/>
          <p:nvPr/>
        </p:nvSpPr>
        <p:spPr>
          <a:xfrm>
            <a:off x="6710719" y="4995972"/>
            <a:ext cx="144000" cy="144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88 Elipse">
            <a:hlinkClick r:id="" action="ppaction://noaction"/>
          </p:cNvPr>
          <p:cNvSpPr/>
          <p:nvPr/>
        </p:nvSpPr>
        <p:spPr>
          <a:xfrm>
            <a:off x="6725008" y="4909303"/>
            <a:ext cx="72000" cy="72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87" y="1384525"/>
            <a:ext cx="8781306" cy="4727458"/>
          </a:xfrm>
          <a:prstGeom prst="rect">
            <a:avLst/>
          </a:prstGeom>
        </p:spPr>
      </p:pic>
      <p:sp>
        <p:nvSpPr>
          <p:cNvPr id="73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Porcentaje de Avance 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por Entidad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2441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107823"/>
              </p:ext>
            </p:extLst>
          </p:nvPr>
        </p:nvGraphicFramePr>
        <p:xfrm>
          <a:off x="119922" y="1880133"/>
          <a:ext cx="11932170" cy="413042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25942"/>
                <a:gridCol w="667095"/>
                <a:gridCol w="667094"/>
                <a:gridCol w="667095"/>
                <a:gridCol w="669561"/>
                <a:gridCol w="669560"/>
                <a:gridCol w="669561"/>
                <a:gridCol w="659567"/>
                <a:gridCol w="659567"/>
                <a:gridCol w="659567"/>
                <a:gridCol w="644577"/>
                <a:gridCol w="644577"/>
                <a:gridCol w="644577"/>
                <a:gridCol w="594610"/>
                <a:gridCol w="594610"/>
                <a:gridCol w="594610"/>
              </a:tblGrid>
              <a:tr h="503303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Entidad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Alimentación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</a:t>
                      </a:r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Vivienda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Educación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Meta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Salud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Meta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Seguridad Social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Unidades de Avances 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y Metas por Entidad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8242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85922"/>
              </p:ext>
            </p:extLst>
          </p:nvPr>
        </p:nvGraphicFramePr>
        <p:xfrm>
          <a:off x="119922" y="1880133"/>
          <a:ext cx="11932170" cy="413042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25942"/>
                <a:gridCol w="667095"/>
                <a:gridCol w="667094"/>
                <a:gridCol w="667095"/>
                <a:gridCol w="669561"/>
                <a:gridCol w="669560"/>
                <a:gridCol w="669561"/>
                <a:gridCol w="659567"/>
                <a:gridCol w="659567"/>
                <a:gridCol w="659567"/>
                <a:gridCol w="644577"/>
                <a:gridCol w="644577"/>
                <a:gridCol w="644577"/>
                <a:gridCol w="594610"/>
                <a:gridCol w="594610"/>
                <a:gridCol w="594610"/>
              </a:tblGrid>
              <a:tr h="503303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Entidad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Alimentación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</a:t>
                      </a:r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Vivienda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Educación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Meta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Salud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Meta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Seguridad Social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Unidades de Avances 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y Metas por Entidad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779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96720"/>
              </p:ext>
            </p:extLst>
          </p:nvPr>
        </p:nvGraphicFramePr>
        <p:xfrm>
          <a:off x="119922" y="1880133"/>
          <a:ext cx="11932170" cy="413042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25942"/>
                <a:gridCol w="667095"/>
                <a:gridCol w="667094"/>
                <a:gridCol w="667095"/>
                <a:gridCol w="669561"/>
                <a:gridCol w="669560"/>
                <a:gridCol w="669561"/>
                <a:gridCol w="659567"/>
                <a:gridCol w="659567"/>
                <a:gridCol w="659567"/>
                <a:gridCol w="644577"/>
                <a:gridCol w="644577"/>
                <a:gridCol w="644577"/>
                <a:gridCol w="594610"/>
                <a:gridCol w="594610"/>
                <a:gridCol w="594610"/>
              </a:tblGrid>
              <a:tr h="503303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Entidad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Alimentación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</a:t>
                      </a:r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Vivienda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Educación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Meta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Salud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Meta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Seguridad Social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Inversiones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 de Avances 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y Metas por Entidad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8287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665928"/>
              </p:ext>
            </p:extLst>
          </p:nvPr>
        </p:nvGraphicFramePr>
        <p:xfrm>
          <a:off x="119922" y="1880133"/>
          <a:ext cx="11932170" cy="413042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25942"/>
                <a:gridCol w="667095"/>
                <a:gridCol w="667094"/>
                <a:gridCol w="667095"/>
                <a:gridCol w="669561"/>
                <a:gridCol w="669560"/>
                <a:gridCol w="669561"/>
                <a:gridCol w="659567"/>
                <a:gridCol w="659567"/>
                <a:gridCol w="659567"/>
                <a:gridCol w="644577"/>
                <a:gridCol w="644577"/>
                <a:gridCol w="644577"/>
                <a:gridCol w="594610"/>
                <a:gridCol w="594610"/>
                <a:gridCol w="594610"/>
              </a:tblGrid>
              <a:tr h="503303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Entidad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Alimentación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</a:t>
                      </a:r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Vivienda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Educación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Meta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Salud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Meta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Seguridad Social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Inversiones de 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Avances 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y Metas por Entidad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17031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3270</TotalTime>
  <Words>220</Words>
  <Application>Microsoft Office PowerPoint</Application>
  <PresentationFormat>Panorámica</PresentationFormat>
  <Paragraphs>134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Arabic Typesetting</vt:lpstr>
      <vt:lpstr>Arial</vt:lpstr>
      <vt:lpstr>Arial Black</vt:lpstr>
      <vt:lpstr>Arial Narrow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42</cp:revision>
  <dcterms:created xsi:type="dcterms:W3CDTF">2016-05-02T22:51:40Z</dcterms:created>
  <dcterms:modified xsi:type="dcterms:W3CDTF">2016-05-17T02:39:51Z</dcterms:modified>
</cp:coreProperties>
</file>