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3"/>
  </p:normalViewPr>
  <p:slideViewPr>
    <p:cSldViewPr snapToGrid="0" snapToObjects="1">
      <p:cViewPr varScale="1">
        <p:scale>
          <a:sx n="67" d="100"/>
          <a:sy n="67" d="100"/>
        </p:scale>
        <p:origin x="2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7" name="Marcador de título 1"/>
          <p:cNvSpPr txBox="1">
            <a:spLocks/>
          </p:cNvSpPr>
          <p:nvPr userDrawn="1"/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8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6241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1539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128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38766"/>
            <a:ext cx="10515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3686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4049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2846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8101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1486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16/05/2016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296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16/05/2016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425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16/05/2016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712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523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399979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16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5" Type="http://schemas.openxmlformats.org/officeDocument/2006/relationships/image" Target="../media/image3.png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/Users/jess/Dropbox/ISSSTE_share/Imagenes/002_gradienteFoot.fw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9500"/>
            <a:ext cx="12192000" cy="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 descr="/Users/jess/Dropbox/ISSSTE_share/Imagenes/001_gradienteMenu.fw.png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614"/>
            <a:ext cx="12192000" cy="217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 descr="/Users/jess/Dropbox/ISSSTE/propuestas de header/header_003.fw.png"/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573"/>
            <a:ext cx="12192000" cy="81397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47393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634761" y="6387139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  <p:pic>
        <p:nvPicPr>
          <p:cNvPr id="9" name="Imagen 8" descr="/Users/jess/Dropbox/ISSSTE_share/Imagenes/logo_ISSSTE.png"/>
          <p:cNvPicPr/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90" y="28201"/>
            <a:ext cx="1069975" cy="40513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2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063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14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186601"/>
              </p:ext>
            </p:extLst>
          </p:nvPr>
        </p:nvGraphicFramePr>
        <p:xfrm>
          <a:off x="245250" y="1610304"/>
          <a:ext cx="611351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371"/>
                <a:gridCol w="4719145"/>
              </a:tblGrid>
              <a:tr h="229006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Carencia: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Alimentación 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Sub</a:t>
                      </a:r>
                      <a:r>
                        <a:rPr lang="es-ES_tradnl" sz="11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Carencia: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Inseguridad alimentaria 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_tradnl" sz="11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Acci</a:t>
                      </a:r>
                      <a:r>
                        <a:rPr lang="es-ES" sz="11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ón</a:t>
                      </a:r>
                      <a:r>
                        <a:rPr lang="es-E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Estratégica: 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Otorgar alimentos en guarderías infantiles ISSSTE y comunicarles que este apoyo les da a sus hijos acceso a una alimentación sana, variada y suficiente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011330"/>
              </p:ext>
            </p:extLst>
          </p:nvPr>
        </p:nvGraphicFramePr>
        <p:xfrm>
          <a:off x="5686097" y="1357528"/>
          <a:ext cx="6159062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597"/>
                <a:gridCol w="4480465"/>
              </a:tblGrid>
              <a:tr h="229006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Unidad de medida: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No. De niños y niñas beneficiados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Responsable: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Responsable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Año</a:t>
                      </a:r>
                      <a:r>
                        <a:rPr lang="es-E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2016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Observaciones: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1/ Corresponde al total de las niñas y niños atendidos por mes, misma que incluye los movimientos naturales en la población, por lo que la cifra de niños atendidos por mes no puede acumularse.2/ El monto reportado considera el costo de dos alimentos por niños por día durante el periodo enero-julio 2016.    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215853"/>
              </p:ext>
            </p:extLst>
          </p:nvPr>
        </p:nvGraphicFramePr>
        <p:xfrm>
          <a:off x="325815" y="2706200"/>
          <a:ext cx="11519342" cy="322380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3992"/>
                <a:gridCol w="1313793"/>
                <a:gridCol w="624114"/>
                <a:gridCol w="580572"/>
                <a:gridCol w="609600"/>
                <a:gridCol w="537028"/>
                <a:gridCol w="537029"/>
                <a:gridCol w="551543"/>
                <a:gridCol w="580571"/>
                <a:gridCol w="609600"/>
                <a:gridCol w="740229"/>
                <a:gridCol w="653143"/>
                <a:gridCol w="711200"/>
                <a:gridCol w="740228"/>
                <a:gridCol w="1074057"/>
                <a:gridCol w="1162643"/>
              </a:tblGrid>
              <a:tr h="267917">
                <a:tc gridSpan="14"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Avances Mensuales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_tradnl" sz="11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Avance Acumulado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_tradnl" sz="11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Inversi</a:t>
                      </a:r>
                      <a:r>
                        <a:rPr lang="es-ES" sz="11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ón</a:t>
                      </a:r>
                      <a:r>
                        <a:rPr lang="es-ES" sz="11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aproximada acumulada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261464"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No.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Municipio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ENE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FEB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MAR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ABR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MAY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JUN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JUL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AGO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SEP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OCT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NOV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DIC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</a:tr>
              <a:tr h="263633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Coyoacán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413.0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415.0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828.0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734436.0</a:t>
                      </a:r>
                      <a:endParaRPr lang="es-ES_tradnl" sz="1100" kern="1200" dirty="0">
                        <a:solidFill>
                          <a:schemeClr val="dk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99746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Gustavo A. Madero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601.0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615.0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1216.0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1078592.0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79918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Iztacalco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111.0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112.0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223.0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197801.0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317241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Iztapalapa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443.0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450.0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893.0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792091.0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78853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La Magdalena Contreras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103.0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104.0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207.0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183609.0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97514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Tlalpan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425.0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434.0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859.0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761933.0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97514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Xochimilco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102.0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102.0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204.0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180948.0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97514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Benito Juárez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991.0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1005.0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1996.0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1770452.0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97514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Cuauhtémoc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1445.0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1485.0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2930.0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2598910.0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sp>
        <p:nvSpPr>
          <p:cNvPr id="4" name="Rectángulo 3"/>
          <p:cNvSpPr/>
          <p:nvPr/>
        </p:nvSpPr>
        <p:spPr>
          <a:xfrm>
            <a:off x="241738" y="1345323"/>
            <a:ext cx="11729545" cy="1042221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Rectángulo 4"/>
          <p:cNvSpPr/>
          <p:nvPr/>
        </p:nvSpPr>
        <p:spPr>
          <a:xfrm>
            <a:off x="241738" y="2472157"/>
            <a:ext cx="11729545" cy="3641034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CuadroTexto 7"/>
          <p:cNvSpPr txBox="1"/>
          <p:nvPr/>
        </p:nvSpPr>
        <p:spPr>
          <a:xfrm>
            <a:off x="4273233" y="937545"/>
            <a:ext cx="33948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Ficha T</a:t>
            </a:r>
            <a:r>
              <a:rPr lang="es-ES" sz="15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écnica</a:t>
            </a:r>
            <a:endParaRPr lang="es-ES_tradnl" sz="1500" b="1" i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20725" y="1317916"/>
            <a:ext cx="14924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00" b="1" i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Datos Generales</a:t>
            </a:r>
            <a:endParaRPr lang="es-ES_tradnl" sz="1300" b="1" i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220725" y="2450071"/>
            <a:ext cx="9354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Avances</a:t>
            </a:r>
            <a:endParaRPr lang="es-ES_tradnl" sz="1300" b="1" i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32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944808"/>
              </p:ext>
            </p:extLst>
          </p:nvPr>
        </p:nvGraphicFramePr>
        <p:xfrm>
          <a:off x="245250" y="1610304"/>
          <a:ext cx="611351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371"/>
                <a:gridCol w="4719145"/>
              </a:tblGrid>
              <a:tr h="229006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Carencia: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Alimentación 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Sub</a:t>
                      </a:r>
                      <a:r>
                        <a:rPr lang="es-ES_tradnl" sz="11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Carencia: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Inseguridad alimentaria 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_tradnl" sz="11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Acci</a:t>
                      </a:r>
                      <a:r>
                        <a:rPr lang="es-ES" sz="11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ón</a:t>
                      </a:r>
                      <a:r>
                        <a:rPr lang="es-E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Estratégica: 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Otorgar alimentos en guarderías infantiles ISSSTE y comunicarles que este apoyo les da a sus hijos acceso a una alimentación sana, variada y suficiente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395170"/>
              </p:ext>
            </p:extLst>
          </p:nvPr>
        </p:nvGraphicFramePr>
        <p:xfrm>
          <a:off x="5686097" y="1357528"/>
          <a:ext cx="6159062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597"/>
                <a:gridCol w="4480465"/>
              </a:tblGrid>
              <a:tr h="229006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Unidad de medida: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Responsable: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Año</a:t>
                      </a:r>
                      <a:r>
                        <a:rPr lang="es-E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Observaciones: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22595"/>
              </p:ext>
            </p:extLst>
          </p:nvPr>
        </p:nvGraphicFramePr>
        <p:xfrm>
          <a:off x="325815" y="2706200"/>
          <a:ext cx="11519342" cy="322380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3992"/>
                <a:gridCol w="1313793"/>
                <a:gridCol w="624114"/>
                <a:gridCol w="580572"/>
                <a:gridCol w="609600"/>
                <a:gridCol w="537028"/>
                <a:gridCol w="537029"/>
                <a:gridCol w="551543"/>
                <a:gridCol w="580571"/>
                <a:gridCol w="609600"/>
                <a:gridCol w="740229"/>
                <a:gridCol w="653143"/>
                <a:gridCol w="711200"/>
                <a:gridCol w="740228"/>
                <a:gridCol w="1074057"/>
                <a:gridCol w="1162643"/>
              </a:tblGrid>
              <a:tr h="267917">
                <a:tc gridSpan="14"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Avances Mensuales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_tradnl" sz="11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Avance Acumulado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_tradnl" sz="11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Inversi</a:t>
                      </a:r>
                      <a:r>
                        <a:rPr lang="es-ES" sz="11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ón</a:t>
                      </a:r>
                      <a:r>
                        <a:rPr lang="es-ES" sz="11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aproximada acumulada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261464"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No.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Municipio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ENE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FEB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MAR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ABR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MAY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JUN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JUL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AGO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SEP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OCT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NOV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DIC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</a:tr>
              <a:tr h="263633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Miguel Hidalgo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627.0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639.0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1266.0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1122942.0</a:t>
                      </a:r>
                      <a:endParaRPr lang="es-ES_tradnl" sz="1100" kern="1200" dirty="0">
                        <a:solidFill>
                          <a:schemeClr val="dk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99746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Venustiano Carranza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497.0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510.0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1007.0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893209.0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79918"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317241"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78853"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97514"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97514"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97514"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97514"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15" name="Rectángulo 14"/>
          <p:cNvSpPr/>
          <p:nvPr/>
        </p:nvSpPr>
        <p:spPr>
          <a:xfrm>
            <a:off x="241738" y="1345323"/>
            <a:ext cx="11729545" cy="1042221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Rectángulo 15"/>
          <p:cNvSpPr/>
          <p:nvPr/>
        </p:nvSpPr>
        <p:spPr>
          <a:xfrm>
            <a:off x="241738" y="2472157"/>
            <a:ext cx="11729545" cy="3641034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" name="CuadroTexto 16"/>
          <p:cNvSpPr txBox="1"/>
          <p:nvPr/>
        </p:nvSpPr>
        <p:spPr>
          <a:xfrm>
            <a:off x="4273233" y="937545"/>
            <a:ext cx="33948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Ficha T</a:t>
            </a:r>
            <a:r>
              <a:rPr lang="es-ES" sz="15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écnica</a:t>
            </a:r>
            <a:endParaRPr lang="es-ES_tradnl" sz="1500" b="1" i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20725" y="1317916"/>
            <a:ext cx="14924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00" b="1" i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Datos Generales</a:t>
            </a:r>
            <a:endParaRPr lang="es-ES_tradnl" sz="1300" b="1" i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220725" y="2450071"/>
            <a:ext cx="9354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Avances</a:t>
            </a:r>
            <a:endParaRPr lang="es-ES_tradnl" sz="1300" b="1" i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9488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1689</TotalTime>
  <Words>96</Words>
  <Application>Microsoft Office PowerPoint</Application>
  <PresentationFormat>Panorámica</PresentationFormat>
  <Paragraphs>54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Pan Tavira</dc:creator>
  <cp:lastModifiedBy>Alejandro Gomez Sanchez</cp:lastModifiedBy>
  <cp:revision>19</cp:revision>
  <dcterms:created xsi:type="dcterms:W3CDTF">2016-05-02T22:51:40Z</dcterms:created>
  <dcterms:modified xsi:type="dcterms:W3CDTF">2016-05-16T11:10:48Z</dcterms:modified>
</cp:coreProperties>
</file>