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67" d="100"/>
          <a:sy n="67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33" Type="http://schemas.openxmlformats.org/officeDocument/2006/relationships/slide" Target="slides/slide32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36" Type="http://schemas.openxmlformats.org/officeDocument/2006/relationships/theme" Target="theme/theme1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32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16/05/2016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5778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3,436.0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3,047,732.00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8,621.0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7,645,240.00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56,426,730.00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8,699,863.00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648.61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192,339.66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6,337,965.50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2,597,614.00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2,067,617.00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125.63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5,593.0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62,072,076.00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201,833.01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24,839,385.50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0447" y="1070900"/>
            <a:ext cx="30398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Aguascalientes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3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2" y="1070900"/>
            <a:ext cx="7905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34725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1,558.0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1,381,946.00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4,075.0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3,610,800.00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905.0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24,375,270.00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3,420,689.00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712.60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468,316.18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15,431,929.00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3,938,318.00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370.65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15,529,123.00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2,557.0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29,695,534.00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473,388.83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38,081,241.00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574551" y="1041515"/>
            <a:ext cx="18179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Durango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uran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041515"/>
            <a:ext cx="8128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37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346774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1,851.0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1,641,837.00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4,847.0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4,220,760.00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29,331,126.00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4,094,053.00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716.45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613,376.84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20,211,960.00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2,094,850.00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214.2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8,974,337.00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2,990.0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33,067,813.00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619,090.04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37,589,810.00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5988" y="1096366"/>
            <a:ext cx="24264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Guanajuato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anajua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9975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50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044561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1,114,072.00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3,264.0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3,047,080.00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21,520,266.00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3,743,903.75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574.82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733,125.2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24,157,902.00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3,309,863.00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527,902.19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626.98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2,134.0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25,944,201.00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737,040.8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31,565,487.94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2518"/>
            <a:ext cx="19211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Guerrero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guerre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127227"/>
            <a:ext cx="80962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1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101986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1,224.0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1,085,688.00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3,214.0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2,724,080.00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21,708,804.00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3,286,016.25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660.66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394,303.68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12,993,073.00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2,304,335.00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1,671,690.25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137.84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2,085.0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25,098,827.00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398,179.58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20,763,559.50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8688" y="1065329"/>
            <a:ext cx="16437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Hidalgo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hid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065329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05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6161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1,634,741.00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4,207,160.00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26,664,660.00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4,255,660.50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626.58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513,219.54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16,911,582.00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5,111,434.00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128.1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5,367,005.50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95.24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2,955.0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33,410,835.00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519,105.64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30,883,328.00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1858" y="1091096"/>
            <a:ext cx="141673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Jalisco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jali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3" y="1127227"/>
            <a:ext cx="8350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10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61501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1,302.0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1,154,874.00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2,372.0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1,986,280.00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54.89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22,005,078.00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2,585,717.75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851.04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1,401,346.2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46,177,084.00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14,789,641.00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723.45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30,310,384.00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2,472.0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37,949,593.00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1,405,337.65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81,201,385.75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3901" y="1095137"/>
            <a:ext cx="35526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Estado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edo m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63" y="107608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0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4299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1,479.0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1,311,873.00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3,877.0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3,605,360.00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25,560,366.00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4,282,595.00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596.86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539,128.32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17,765,328.00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1,298,807.00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35.7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1,495,722.88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86.83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2,459.0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28,171,046.00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544,000.02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27,290,925.88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53610" y="1097853"/>
            <a:ext cx="2288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Michoacán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ichoa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62056"/>
            <a:ext cx="84931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77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9077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1,316.0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1,167,292.00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3,417.0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3,055,920.00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24,590,742.00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4,363,398.50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563.58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299,732.72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9,876,776.00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3,519,348.00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86.1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3,607,331.75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97.56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2,313.0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29,277,382.00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303,897.82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20,992,126.25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0489" y="1088867"/>
            <a:ext cx="17744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Morelos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morel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50767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06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83985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615,578.00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1,607,520.00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12,632,046.00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2,262,503.00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558.33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247,930.72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8,169,799.50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2,052,953.00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71.4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2,991,445.75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68.63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1,212.0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15,300,577.00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250,392.12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15,119,968.25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2874" y="1092144"/>
            <a:ext cx="15847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Nayarit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ayar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6981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02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5422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793,865.00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2,397.0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1,943,440.00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12,012,564.00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1,669,942.75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719.35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349,581.84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11,519,402.00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586,558.00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48.3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2,023,625.12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28.99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1,355.0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13,392,987.00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352,589.14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17,245,109.88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196769" y="1087872"/>
            <a:ext cx="2459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Nuevo León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nuevo le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70489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5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14194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1,175.0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1,042,225.00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3,101.0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2,800,240.00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37.89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20,442,906.00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3,043,605.25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671.68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241,294.02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7,951,107.50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754,146.00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27.3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1,143,788.12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65.93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1,952.0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22,239,277.00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245,035.32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15,027,440.88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6761" y="1107541"/>
            <a:ext cx="2960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California</a:t>
            </a:r>
          </a:p>
        </p:txBody>
      </p:sp>
      <p:pic>
        <p:nvPicPr>
          <p:cNvPr id="7" name="Picture 4" descr="C:\Users\gema.bastida\Desktop\BALANCE OBRAS CONCLUIDAS Y PROYECTADAS, 03 DE JUNIO DE 2014\PLANTILLAS E IMAGENES\TERRITORIOS ESTADOS\baja californ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4" y="10891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471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56668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2,311.0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2,049,857.00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6,020.0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5,723,560.00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1,615.0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43,498,410.00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6,598,967.00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659.18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554,466.12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18,270,738.00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6,200,756.00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1,055,804.38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587.30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4,074.0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51,749,023.00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561,256.32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31,737,769.38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664450" y="1058445"/>
            <a:ext cx="15714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Oaxaca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oax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8445"/>
            <a:ext cx="8048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493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2420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837.0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742,419.00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2,158.0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1,934,600.00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13,089,924.00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2,235,568.50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585.54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468,474.36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15,437,142.00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3,980,215.00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140.7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5,894,908.00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67.52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17,812,558.00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471,356.06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25,590,918.50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797" y="1108183"/>
            <a:ext cx="15007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Puebla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pueb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5076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70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4169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1,443.0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1,279,941.00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3,779.0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3,348,320.00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23,944,326.00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4,013,249.50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596.64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190,853.58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6,288,997.00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1,424,498.00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1,539,714.75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92.52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2,366.0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26,648,765.00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195,318.33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15,278,981.25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2338" y="1106494"/>
            <a:ext cx="21603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Querétaro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eretar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70092"/>
            <a:ext cx="795337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710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186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658,154.00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1,908.0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1,770,720.00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11,850,960.00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1,643,008.12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721.31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213,305.28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7,028,823.50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9,845,795.00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226.8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9,502,240.00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103.62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22,354,909.00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216,001.08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20,033,491.62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11252" y="1064691"/>
            <a:ext cx="28207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Quintana Roo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quintana ro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51040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30403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1,295.0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1,148,665.00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3,357.0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3,015,120.00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38.58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20,846,916.00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3,743,903.75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556.83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378,952.92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12,487,236.00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586,558.00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114.45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4,795,111.50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12.23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2,083.0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22,582,139.00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383,063.37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24,130,071.25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5435" y="1069817"/>
            <a:ext cx="30180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 Luis Potosí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an luis potos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69817"/>
            <a:ext cx="817563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37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2428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2,878.0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2,552,786.00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7,550.0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6,832,640.00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48,535,068.00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8,026,499.00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604.70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525,341.42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17,311,022.00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8,924,061.00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229.95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9,634,215.00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92.63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4,893.0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60,011,915.00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533,919.37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41,893,076.00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6462" y="1126367"/>
            <a:ext cx="158248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Sinaloa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inalo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62947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8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9992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1,892.0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1,678,204.00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4,932.0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4,371,720.00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28,253,766.00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4,094,053.00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690.13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324,430.34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10,690,611.00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1,885,365.00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135.45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5,674,948.50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33.22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2,986.0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31,817,335.00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330,149.79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24,920,032.50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3168" y="1068410"/>
            <a:ext cx="15290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Sonora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sono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10510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6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0083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615,578.00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1,786.0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1,675,520.00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489.0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13,170,726.00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2,558,783.25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514.74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234,755.88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7,735,663.00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7,792,842.00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113.4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4,751,120.00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164.02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1,369.0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21,579,146.00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237,250.28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16,809,786.25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6736" y="1096285"/>
            <a:ext cx="17071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Tabasco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bas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096285"/>
            <a:ext cx="790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794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208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2,101.0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1,863,587.00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5,560.0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4,785,160.00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37.79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1,268.0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34,152,312.00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5,117,566.50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667.37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540,744.06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17,818,568.00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4,399,185.00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3,167,413.25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138.89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3,474.0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40,415,084.00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547,069.66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30,977,407.75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5787" y="1105426"/>
            <a:ext cx="23458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Tamaulipas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amauli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069817"/>
            <a:ext cx="79533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60836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414,229.00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1,209.0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1,056,720.00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38.63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7,999,398.00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1,400,597.12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571.15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174,499.16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5,750,086.50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6,158,859.00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8,138,492.00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75.68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14,572,486.00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176,454.41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16,434,595.62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35038" y="1068620"/>
            <a:ext cx="17123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Tlaxcala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tlaxca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58185"/>
            <a:ext cx="7921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16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49138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1,221.0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1,083,027.00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3,188.0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2,790,040.00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38.30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723.0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19,473,282.00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3,232,147.25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602.50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193,821.82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6,386,806.00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125,691.00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17.85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747,861.44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16.81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1,947.0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20,682,000.00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197,647.67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13,245,554.69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2408" y="1123314"/>
            <a:ext cx="38310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Baja </a:t>
            </a:r>
            <a:r>
              <a:rPr lang="es-E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California Sur</a:t>
            </a:r>
            <a:endParaRPr lang="es-ES" sz="3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baja california s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0426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46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70338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1,414.0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1,254,218.00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3,622.0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3,148,400.00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940.0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25,317,960.00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4,040,184.00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626.67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141,920.00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707,512.08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23,313,900.00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17,471,049.00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511.35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21,424,030.00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81.55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2,771.0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44,043,227.00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712,595.43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52,068,434.00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8327" y="1112316"/>
            <a:ext cx="1835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Veracruz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veracru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41515"/>
            <a:ext cx="82708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77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25805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406,246.00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1,199.0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1,062,160.00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38.20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6,760,434.00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34.0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915,775.06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738.24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228,386.32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7,525,773.50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1,801,571.00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8,798,370.00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20.48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752.0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8,968,251.00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230,329.32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18,390,778.56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03317" y="1040662"/>
            <a:ext cx="169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Yucatán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yucat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1021612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47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14192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1,174.0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1,041,338.00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3,055.0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2,741,760.00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38.43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655.0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17,641,770.00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3,178,278.00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555.08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221,651.06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7,303,834.00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4,524,876.00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44.1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1,847,657.75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244.90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1,937.0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23,207,984.00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225,368.16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15,160,229.75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57373" y="1072559"/>
            <a:ext cx="20361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Zacatecas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zacatec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51027"/>
            <a:ext cx="80327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03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56307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466,562.00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1,408.0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1,198,840.00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9,857,844.00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1,562,204.50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631.03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129,831.78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4,278,210.00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4,399,185.00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136.5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5,718,940.50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76.92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997.0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14,723,591.00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131,934.28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12,846,895.00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47196" y="1107917"/>
            <a:ext cx="21868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Campeche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campe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07212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89229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1,398.0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1,240,026.00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3,667.0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3,269,440.00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920.0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24,779,280.00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3,151,343.50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786.32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451,367.84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14,873,448.00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6,242,653.00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76.65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3,211,405.00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194.39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2,467.0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32,261,959.00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455,728.49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24,594,336.50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67844" y="1108075"/>
            <a:ext cx="18565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Coahuila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ahui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089025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20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24991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1,623.0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1,439,601.00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4,402.0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3,468,680.00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36.87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987.0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26,583,858.00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3,851,642.00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690.21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409,362.66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13,489,296.00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1,047,425.00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64.05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2,683,502.75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39.03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2,635.0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29,070,884.00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414,471.71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23,581,820.75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09220" y="1148397"/>
            <a:ext cx="15071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Colima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oli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127227"/>
            <a:ext cx="79533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62920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11,629.0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10,314,923.00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31,117.0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28,045,920.00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37.37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6,648.0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179,057,232.00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1,062.0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28,604,502.00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625.99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567,680.00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4,326,128.82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142,554,352.00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26,437,007.00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1,473.15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61,720,564.00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42.83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18,908.0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215,809,162.00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4,362,980.97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261,493,018.00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91721" y="1083741"/>
            <a:ext cx="1678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Chiapas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ap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3741"/>
            <a:ext cx="795338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15479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1,788.0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1,585,956.00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4,682.0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3,884,840.00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1,151.0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31,001,034.00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181.0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4,875,155.50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635.91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440,285.94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14,508,278.00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306.0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12,820,482.00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25.2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1,055,804.38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1,214.29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3,245.0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45,407,472.00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445,674.14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24,412,777.88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35047" y="1109402"/>
            <a:ext cx="22397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Chihuahua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3" descr="C:\Users\gema.bastida\Desktop\BALANCE OBRAS CONCLUIDAS Y PROYECTADAS, 03 DE JUNIO DE 2014\PLANTILLAS E IMAGENES\TERRITORIOS ESTADOS\chihuah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071302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2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67854"/>
              </p:ext>
            </p:extLst>
          </p:nvPr>
        </p:nvGraphicFramePr>
        <p:xfrm>
          <a:off x="1057274" y="2264784"/>
          <a:ext cx="9915532" cy="355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064"/>
                <a:gridCol w="1385889"/>
                <a:gridCol w="1443038"/>
                <a:gridCol w="1371600"/>
                <a:gridCol w="1300165"/>
                <a:gridCol w="1628776"/>
              </a:tblGrid>
              <a:tr h="282683"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Carencia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Porcentaje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7914">
                <a:tc vMerge="1"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Unidades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Inversión</a:t>
                      </a:r>
                      <a:endParaRPr lang="es-MX" sz="14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6597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Alimentación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954.0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846,198.00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2,505.0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2,125,000.00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38.08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Educación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586.0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15,783,324.00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93.0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2,504,914.00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630.11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Salud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500.0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88,700.00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Seguridad Social 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106,524.26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3,510,181.50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0.00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FF7F50"/>
                          </a:solidFill>
                          <a:latin typeface="Arial"/>
                        </a:defRPr>
                      </a:pPr>
                      <a:r>
                        <a:t>Vivienda</a:t>
                      </a:r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18.0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754,146.00</a:t>
                      </a:r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12.6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527,902.19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142.86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1,558.0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17,383,668.00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109,634.86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r>
                        <a:t>8,756,697.69</a:t>
                      </a: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solidFill>
                            <a:srgbClr val="0B0B0B"/>
                          </a:solidFill>
                          <a:latin typeface="Arial"/>
                        </a:defRPr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Balance por Entidad de 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23636" y="1105772"/>
            <a:ext cx="35991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9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Ciudad de México</a:t>
            </a:r>
            <a:endParaRPr lang="es-E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9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3" descr="C:\Users\gema.bastida\Desktop\BALANCE OBRAS CONCLUIDAS Y PROYECTADAS, 03 DE JUNIO DE 2014\PLANTILLAS E IMAGENES\TERRITORIOS ESTADOS\distrito fed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089025"/>
            <a:ext cx="7889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72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651</Words>
  <Application>Microsoft Office PowerPoint</Application>
  <PresentationFormat>Panorámica</PresentationFormat>
  <Paragraphs>384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Arial Narrow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Alejandro Gomez Sanchez</cp:lastModifiedBy>
  <cp:revision>28</cp:revision>
  <dcterms:created xsi:type="dcterms:W3CDTF">2016-05-02T22:51:40Z</dcterms:created>
  <dcterms:modified xsi:type="dcterms:W3CDTF">2016-05-16T22:43:08Z</dcterms:modified>
</cp:coreProperties>
</file>