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91" d="100"/>
          <a:sy n="9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17/05/2016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14831"/>
              </p:ext>
            </p:extLst>
          </p:nvPr>
        </p:nvGraphicFramePr>
        <p:xfrm>
          <a:off x="245250" y="1326526"/>
          <a:ext cx="5440847" cy="103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64"/>
                <a:gridCol w="4046483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0142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75481"/>
              </p:ext>
            </p:extLst>
          </p:nvPr>
        </p:nvGraphicFramePr>
        <p:xfrm>
          <a:off x="5686097" y="1010693"/>
          <a:ext cx="6159062" cy="132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Número de niños y niñas beneficiados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Responsable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2016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5364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1/ Corresponde al total de las niñas y niños atendidos por mes, misma que incluye los movimientos naturales en la población, por lo que la cifra de niños atendidos por mes no puede acumularse.2/ El monto reportado considera el costo de dos alimentos por niños por día durante el periodo enero-julio 2016.   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06438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6100.0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6161.0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6223.0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6285.0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6348.0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Coyoacán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828.0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734436.0</a:t>
                      </a:r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Gustavo A. Madero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601.0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1216.0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1078592.0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Iztacalco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111.0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112.0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197801.0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Iztapalapa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792091.0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La Magdalena Contreras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104.0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207.0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183609.0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Tlalpan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425.0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434.0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859.0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761933.0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Xochimilco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102.0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102.0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204.0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180948.0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Benito Juárez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991.0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1005.0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1996.0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1770452.0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Cuauhtémoc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1445.0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1485.0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2930.0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2598910.0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Miguel Hidalgo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627.0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639.0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1266.0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1122942.0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Venustiano Carranza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497.0</a:t>
                      </a:r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1007.0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893209.0</a:t>
                      </a:r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241738" y="1007525"/>
            <a:ext cx="11729545" cy="138002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ángulo 4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/>
        </p:nvSpPr>
        <p:spPr>
          <a:xfrm>
            <a:off x="10600459" y="681301"/>
            <a:ext cx="15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20725" y="1034138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2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54793"/>
              </p:ext>
            </p:extLst>
          </p:nvPr>
        </p:nvGraphicFramePr>
        <p:xfrm>
          <a:off x="245250" y="1316017"/>
          <a:ext cx="5440847" cy="100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05"/>
                <a:gridCol w="4004442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Sub</a:t>
                      </a:r>
                      <a:r>
                        <a:rPr lang="es-ES_tradnl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Carencia: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Inseguridad alimentaria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8609">
                <a:tc>
                  <a:txBody>
                    <a:bodyPr/>
                    <a:lstStyle/>
                    <a:p>
                      <a:r>
                        <a:rPr lang="es-ES_tradnl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Acci</a:t>
                      </a:r>
                      <a:r>
                        <a:rPr lang="es-E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 Estratégica: 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Otorgar alimentos en guarderías infantiles ISSSTE y comunicarles que este apoyo les da a sus hijos acceso a una alimentación sana, variada y suficiente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69671"/>
              </p:ext>
            </p:extLst>
          </p:nvPr>
        </p:nvGraphicFramePr>
        <p:xfrm>
          <a:off x="5686097" y="1006773"/>
          <a:ext cx="6159062" cy="131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597"/>
                <a:gridCol w="4480465"/>
              </a:tblGrid>
              <a:tr h="229006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Unidad de medida: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Responsable: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942">
                <a:tc>
                  <a:txBody>
                    <a:bodyPr/>
                    <a:lstStyle/>
                    <a:p>
                      <a:r>
                        <a:rPr lang="es-ES_tradnl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Año</a:t>
                      </a:r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773">
                <a:tc>
                  <a:txBody>
                    <a:bodyPr/>
                    <a:lstStyle/>
                    <a:p>
                      <a:r>
                        <a:rPr lang="es-E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Observaciones:</a:t>
                      </a:r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95408"/>
              </p:ext>
            </p:extLst>
          </p:nvPr>
        </p:nvGraphicFramePr>
        <p:xfrm>
          <a:off x="325815" y="2706200"/>
          <a:ext cx="11519342" cy="32280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992"/>
                <a:gridCol w="1313793"/>
                <a:gridCol w="624114"/>
                <a:gridCol w="580572"/>
                <a:gridCol w="609600"/>
                <a:gridCol w="537028"/>
                <a:gridCol w="537029"/>
                <a:gridCol w="551543"/>
                <a:gridCol w="580571"/>
                <a:gridCol w="609600"/>
                <a:gridCol w="740229"/>
                <a:gridCol w="653143"/>
                <a:gridCol w="711200"/>
                <a:gridCol w="740228"/>
                <a:gridCol w="1074057"/>
                <a:gridCol w="1162643"/>
              </a:tblGrid>
              <a:tr h="267917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rPr lang="es-ES_tradnl" sz="11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Meta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6100.0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6161.0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6223.0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6285.0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6348.0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</a:t>
                      </a: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ES_tradnl" sz="11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67917">
                <a:tc gridSpan="14"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Avances Mensuales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Avance Acumulado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Inversi</a:t>
                      </a:r>
                      <a:r>
                        <a:rPr lang="es-ES" sz="1000" dirty="0" err="1" smtClean="0">
                          <a:latin typeface="Arial" charset="0"/>
                          <a:ea typeface="Arial" charset="0"/>
                          <a:cs typeface="Arial" charset="0"/>
                        </a:rPr>
                        <a:t>ón</a:t>
                      </a:r>
                      <a:r>
                        <a:rPr lang="es-ES" sz="10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aproximada acumulada</a:t>
                      </a:r>
                      <a:endParaRPr lang="es-ES_tradnl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261464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No.</a:t>
                      </a:r>
                      <a:endParaRPr lang="es-ES_tradnl" sz="11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Municipio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ENE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FEB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ABR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MAY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JUN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JUL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AGO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SEP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OCT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NOV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000" b="1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DIC</a:t>
                      </a:r>
                      <a:endParaRPr lang="es-ES_tradnl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218819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800" kern="1200" dirty="0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51927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186612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35288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05273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42596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  <a:tr h="214604"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ES_tradnl" sz="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5" name="Rectángulo 14"/>
          <p:cNvSpPr/>
          <p:nvPr/>
        </p:nvSpPr>
        <p:spPr>
          <a:xfrm>
            <a:off x="241738" y="1006773"/>
            <a:ext cx="11729545" cy="1380771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241738" y="2472157"/>
            <a:ext cx="11729545" cy="364103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10400765" y="676910"/>
            <a:ext cx="1969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 smtClean="0">
                <a:latin typeface="Arial" charset="0"/>
                <a:ea typeface="Arial" charset="0"/>
                <a:cs typeface="Arial" charset="0"/>
              </a:rPr>
              <a:t>Ficha T</a:t>
            </a:r>
            <a:r>
              <a:rPr lang="es-ES" sz="1400" b="1" i="1" dirty="0" err="1" smtClean="0">
                <a:latin typeface="Arial" charset="0"/>
                <a:ea typeface="Arial" charset="0"/>
                <a:cs typeface="Arial" charset="0"/>
              </a:rPr>
              <a:t>écnica</a:t>
            </a:r>
            <a:endParaRPr lang="es-ES_tradnl" sz="1400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20725" y="1023629"/>
            <a:ext cx="14924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Datos Generales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20725" y="2450071"/>
            <a:ext cx="9354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t>Avances</a:t>
            </a:r>
            <a:endParaRPr lang="es-ES_tradnl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98</Words>
  <Application>Microsoft Office PowerPoint</Application>
  <PresentationFormat>Panorámica</PresentationFormat>
  <Paragraphs>56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23</cp:revision>
  <dcterms:created xsi:type="dcterms:W3CDTF">2016-05-02T22:51:40Z</dcterms:created>
  <dcterms:modified xsi:type="dcterms:W3CDTF">2016-05-18T01:04:25Z</dcterms:modified>
</cp:coreProperties>
</file>