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sldIdLst>
    <p:sldId id="257" r:id="rId2"/>
    <p:sldId id="258" r:id="rId3"/>
    <p:sldId id="261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0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93"/>
  </p:normalViewPr>
  <p:slideViewPr>
    <p:cSldViewPr snapToGrid="0" snapToObjects="1">
      <p:cViewPr varScale="1">
        <p:scale>
          <a:sx n="64" d="100"/>
          <a:sy n="64" d="100"/>
        </p:scale>
        <p:origin x="2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6" Type="http://schemas.openxmlformats.org/officeDocument/2006/relationships/slide" Target="slides/slide5.xml"/><Relationship Id="rId9" Type="http://schemas.openxmlformats.org/officeDocument/2006/relationships/presProps" Target="presProps.xml"/><Relationship Id="rId8" Type="http://schemas.openxmlformats.org/officeDocument/2006/relationships/slide" Target="slides/slide7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11" Type="http://schemas.openxmlformats.org/officeDocument/2006/relationships/theme" Target="theme/theme1.xml"/><Relationship Id="rId10" Type="http://schemas.openxmlformats.org/officeDocument/2006/relationships/viewProps" Target="viewProps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5/16/2016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Marcador de título 1"/>
          <p:cNvSpPr txBox="1">
            <a:spLocks/>
          </p:cNvSpPr>
          <p:nvPr userDrawn="1"/>
        </p:nvSpPr>
        <p:spPr>
          <a:xfrm>
            <a:off x="7161195" y="86082"/>
            <a:ext cx="4816623" cy="289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8" name="Marcador de pie de página 4"/>
          <p:cNvSpPr txBox="1">
            <a:spLocks/>
          </p:cNvSpPr>
          <p:nvPr userDrawn="1"/>
        </p:nvSpPr>
        <p:spPr>
          <a:xfrm>
            <a:off x="2634761" y="6328523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_tradnl"/>
            </a:defPPr>
            <a:lvl1pPr marL="0" algn="ctr" defTabSz="914400" rtl="0" eaLnBrk="1" latinLnBrk="0" hangingPunct="1">
              <a:defRPr sz="11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650257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29761-4139-EC4D-8014-1F5D651A2AAB}" type="datetimeFigureOut">
              <a:rPr lang="es-ES_tradnl" smtClean="0"/>
              <a:t>16/05/2016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45068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29761-4139-EC4D-8014-1F5D651A2AAB}" type="datetimeFigureOut">
              <a:rPr lang="es-ES_tradnl" smtClean="0"/>
              <a:t>16/05/2016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75884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5/16/2016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Marcador de pie de página 4"/>
          <p:cNvSpPr txBox="1">
            <a:spLocks/>
          </p:cNvSpPr>
          <p:nvPr userDrawn="1"/>
        </p:nvSpPr>
        <p:spPr>
          <a:xfrm>
            <a:off x="2634761" y="6328523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_tradnl"/>
            </a:defPPr>
            <a:lvl1pPr marL="0" algn="ctr" defTabSz="914400" rtl="0" eaLnBrk="1" latinLnBrk="0" hangingPunct="1">
              <a:defRPr sz="11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98929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29761-4139-EC4D-8014-1F5D651A2AAB}" type="datetimeFigureOut">
              <a:rPr lang="es-ES_tradnl" smtClean="0"/>
              <a:t>16/05/2016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66364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29761-4139-EC4D-8014-1F5D651A2AAB}" type="datetimeFigureOut">
              <a:rPr lang="es-ES_tradnl" smtClean="0"/>
              <a:t>16/05/2016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84839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29761-4139-EC4D-8014-1F5D651A2AAB}" type="datetimeFigureOut">
              <a:rPr lang="es-ES_tradnl" smtClean="0"/>
              <a:t>16/05/2016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04456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29761-4139-EC4D-8014-1F5D651A2AAB}" type="datetimeFigureOut">
              <a:rPr lang="es-ES_tradnl" smtClean="0"/>
              <a:t>16/05/2016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94475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29761-4139-EC4D-8014-1F5D651A2AAB}" type="datetimeFigureOut">
              <a:rPr lang="es-ES_tradnl" smtClean="0"/>
              <a:t>16/05/2016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76064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29761-4139-EC4D-8014-1F5D651A2AAB}" type="datetimeFigureOut">
              <a:rPr lang="es-ES_tradnl" smtClean="0"/>
              <a:t>16/05/2016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09370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29761-4139-EC4D-8014-1F5D651A2AAB}" type="datetimeFigureOut">
              <a:rPr lang="es-ES_tradnl" smtClean="0"/>
              <a:t>16/05/2016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889552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16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5" Type="http://schemas.openxmlformats.org/officeDocument/2006/relationships/image" Target="../media/image3.png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5/16/2016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_tradnl" smtClean="0"/>
              <a:t> Jes</a:t>
            </a:r>
            <a:r>
              <a:rPr lang="es-ES" smtClean="0"/>
              <a:t>ús </a:t>
            </a:r>
            <a:r>
              <a:rPr lang="es-ES_tradnl" smtClean="0"/>
              <a:t>García Corona 140,Col. Buenavista, Ciudad de México. C.P. 06350</a:t>
            </a:r>
          </a:p>
          <a:p>
            <a:r>
              <a:rPr lang="es-ES_tradnl" sz="1050" smtClean="0"/>
              <a:t>Teléfono: 51409617 Atención a la ciudadanía: 54488903</a:t>
            </a:r>
          </a:p>
          <a:p>
            <a:r>
              <a:rPr lang="es-ES_tradnl" sz="105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7" name="Imagen 6" descr="/Users/jess/Dropbox/ISSSTE_share/Imagenes/002_gradienteFoot.fw.png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9500"/>
            <a:ext cx="12192000" cy="6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7" descr="/Users/jess/Dropbox/ISSSTE_share/Imagenes/001_gradienteMenu.fw.png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2614"/>
            <a:ext cx="12192000" cy="217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n 8" descr="/Users/jess/Dropbox/ISSSTE/propuestas de header/header_003.fw.png"/>
          <p:cNvPicPr/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3573"/>
            <a:ext cx="12192000" cy="813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n 9" descr="/Users/jess/Dropbox/ISSSTE_share/Imagenes/logo_ISSSTE.png"/>
          <p:cNvPicPr/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90" y="28201"/>
            <a:ext cx="1069975" cy="40513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2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31847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29011"/>
              </p:ext>
            </p:extLst>
          </p:nvPr>
        </p:nvGraphicFramePr>
        <p:xfrm>
          <a:off x="1089046" y="1960928"/>
          <a:ext cx="10213539" cy="38896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46944"/>
                <a:gridCol w="1407159"/>
                <a:gridCol w="1407159"/>
                <a:gridCol w="1326630"/>
                <a:gridCol w="1326630"/>
                <a:gridCol w="1499017"/>
              </a:tblGrid>
              <a:tr h="282683">
                <a:tc rowSpan="2">
                  <a:txBody>
                    <a:bodyPr/>
                    <a:lstStyle/>
                    <a:p>
                      <a:pPr algn="ctr"/>
                      <a:r>
                        <a:rPr lang="es-MX" sz="24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</a:rPr>
                        <a:t>Carencia</a:t>
                      </a:r>
                      <a:endParaRPr lang="es-MX" sz="2400" b="1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24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2400" b="1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24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2400" b="1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24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</a:rPr>
                        <a:t>(%)</a:t>
                      </a:r>
                      <a:endParaRPr lang="es-MX" sz="2400" b="1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042">
                <a:tc vMerge="1"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65977">
                <a:tc>
                  <a:txBody>
                    <a:bodyPr/>
                    <a:lstStyle/>
                    <a:p>
                      <a:r>
                        <a:t>Alimentación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54,874.0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48,673,238.00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142,895.0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126,747,865.00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38.40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Educación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33,373.0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898,868,382.00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86,257.0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2,323,246,038.00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38.69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Salud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19,900.0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3,522,300.00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Seguridad Social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16,814,390.62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1,098,668,441.28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Vivienda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4,038.0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169,180,086.00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5,671.05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237,599,981.85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71.20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8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8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92,285.0</a:t>
                      </a:r>
                      <a:endParaRPr lang="es-MX" sz="18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1,116,721,706.00</a:t>
                      </a:r>
                      <a:endParaRPr lang="es-MX" sz="18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92,285.0</a:t>
                      </a:r>
                      <a:endParaRPr lang="es-MX" sz="18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3,789,784,626.13</a:t>
                      </a:r>
                      <a:endParaRPr lang="es-MX" sz="18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endParaRPr lang="es-MX" sz="18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0" y="951963"/>
            <a:ext cx="3672408" cy="735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1400" dirty="0" smtClean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  <a:cs typeface="Arabic Typesetting" panose="03020402040406030203" pitchFamily="66" charset="-78"/>
              </a:rPr>
              <a:t>Avances </a:t>
            </a:r>
            <a:r>
              <a:rPr lang="es-MX" sz="1400" dirty="0" smtClean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  <a:cs typeface="Arabic Typesetting" panose="03020402040406030203" pitchFamily="66" charset="-78"/>
              </a:rPr>
              <a:t>y Metas por </a:t>
            </a:r>
            <a:r>
              <a:rPr lang="es-MX" sz="1400" dirty="0" smtClean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  <a:cs typeface="Arabic Typesetting" panose="03020402040406030203" pitchFamily="66" charset="-78"/>
              </a:rPr>
              <a:t>Carencia</a:t>
            </a:r>
          </a:p>
          <a:p>
            <a:pPr algn="l"/>
            <a:r>
              <a:rPr lang="es-MX" sz="2800" dirty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  <a:cs typeface="Arabic Typesetting" panose="03020402040406030203" pitchFamily="66" charset="-78"/>
              </a:rPr>
              <a:t>SEDESOL</a:t>
            </a:r>
            <a:endParaRPr lang="es-MX" sz="2800" dirty="0" smtClean="0">
              <a:solidFill>
                <a:schemeClr val="accent3">
                  <a:lumMod val="50000"/>
                </a:schemeClr>
              </a:solidFill>
              <a:latin typeface="Arial Narrow" panose="020B0606020202030204" pitchFamily="34" charset="0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97948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ángulo 69"/>
          <p:cNvSpPr/>
          <p:nvPr/>
        </p:nvSpPr>
        <p:spPr>
          <a:xfrm>
            <a:off x="2537985" y="1324134"/>
            <a:ext cx="7248391" cy="472745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" name="Rectángulo 68"/>
          <p:cNvSpPr/>
          <p:nvPr/>
        </p:nvSpPr>
        <p:spPr>
          <a:xfrm>
            <a:off x="9786382" y="1325098"/>
            <a:ext cx="864399" cy="4727458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8" name="Rectángulo 267"/>
          <p:cNvSpPr/>
          <p:nvPr/>
        </p:nvSpPr>
        <p:spPr>
          <a:xfrm>
            <a:off x="1673586" y="1329207"/>
            <a:ext cx="864399" cy="4727458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204" name="1 Título"/>
          <p:cNvSpPr txBox="1">
            <a:spLocks/>
          </p:cNvSpPr>
          <p:nvPr/>
        </p:nvSpPr>
        <p:spPr>
          <a:xfrm>
            <a:off x="2489152" y="4145408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3,436.0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05" name="1 Título"/>
          <p:cNvSpPr txBox="1">
            <a:spLocks/>
          </p:cNvSpPr>
          <p:nvPr/>
        </p:nvSpPr>
        <p:spPr>
          <a:xfrm>
            <a:off x="2489152" y="1740966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1,175.0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06" name="1 Título"/>
          <p:cNvSpPr txBox="1">
            <a:spLocks/>
          </p:cNvSpPr>
          <p:nvPr/>
        </p:nvSpPr>
        <p:spPr>
          <a:xfrm>
            <a:off x="2489152" y="2974627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1,221.0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07" name="1 Título"/>
          <p:cNvSpPr txBox="1">
            <a:spLocks/>
          </p:cNvSpPr>
          <p:nvPr/>
        </p:nvSpPr>
        <p:spPr>
          <a:xfrm>
            <a:off x="10613914" y="4881226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526.0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08" name="1 Título"/>
          <p:cNvSpPr txBox="1">
            <a:spLocks/>
          </p:cNvSpPr>
          <p:nvPr/>
        </p:nvSpPr>
        <p:spPr>
          <a:xfrm>
            <a:off x="10613914" y="2793606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1,398.0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09" name="1 Título"/>
          <p:cNvSpPr txBox="1">
            <a:spLocks/>
          </p:cNvSpPr>
          <p:nvPr/>
        </p:nvSpPr>
        <p:spPr>
          <a:xfrm>
            <a:off x="2489152" y="4913473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1,623.0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10" name="1 Título"/>
          <p:cNvSpPr txBox="1">
            <a:spLocks/>
          </p:cNvSpPr>
          <p:nvPr/>
        </p:nvSpPr>
        <p:spPr>
          <a:xfrm>
            <a:off x="10613914" y="5535796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11,629.0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11" name="1 Título"/>
          <p:cNvSpPr txBox="1">
            <a:spLocks/>
          </p:cNvSpPr>
          <p:nvPr/>
        </p:nvSpPr>
        <p:spPr>
          <a:xfrm>
            <a:off x="2489152" y="2398526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1,788.0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12" name="1 Título"/>
          <p:cNvSpPr txBox="1">
            <a:spLocks/>
          </p:cNvSpPr>
          <p:nvPr/>
        </p:nvSpPr>
        <p:spPr>
          <a:xfrm>
            <a:off x="10613914" y="4137699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954.0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13" name="1 Título"/>
          <p:cNvSpPr txBox="1">
            <a:spLocks/>
          </p:cNvSpPr>
          <p:nvPr/>
        </p:nvSpPr>
        <p:spPr>
          <a:xfrm>
            <a:off x="10613914" y="3443357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1,558.0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14" name="1 Título"/>
          <p:cNvSpPr txBox="1">
            <a:spLocks/>
          </p:cNvSpPr>
          <p:nvPr/>
        </p:nvSpPr>
        <p:spPr>
          <a:xfrm>
            <a:off x="2489152" y="4364483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1,851.0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15" name="1 Título"/>
          <p:cNvSpPr txBox="1">
            <a:spLocks/>
          </p:cNvSpPr>
          <p:nvPr/>
        </p:nvSpPr>
        <p:spPr>
          <a:xfrm>
            <a:off x="2489151" y="5323048"/>
            <a:ext cx="720000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1,256.0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16" name="1 Título"/>
          <p:cNvSpPr txBox="1">
            <a:spLocks/>
          </p:cNvSpPr>
          <p:nvPr/>
        </p:nvSpPr>
        <p:spPr>
          <a:xfrm>
            <a:off x="10613914" y="4541330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1,224.0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17" name="1 Título"/>
          <p:cNvSpPr txBox="1">
            <a:spLocks/>
          </p:cNvSpPr>
          <p:nvPr/>
        </p:nvSpPr>
        <p:spPr>
          <a:xfrm>
            <a:off x="2489152" y="4621658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1,843.0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18" name="1 Título"/>
          <p:cNvSpPr txBox="1">
            <a:spLocks/>
          </p:cNvSpPr>
          <p:nvPr/>
        </p:nvSpPr>
        <p:spPr>
          <a:xfrm>
            <a:off x="2489152" y="4818223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1,302.0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19" name="1 Título"/>
          <p:cNvSpPr txBox="1">
            <a:spLocks/>
          </p:cNvSpPr>
          <p:nvPr/>
        </p:nvSpPr>
        <p:spPr>
          <a:xfrm>
            <a:off x="2489152" y="5008723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1,479.0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20" name="1 Título"/>
          <p:cNvSpPr txBox="1">
            <a:spLocks/>
          </p:cNvSpPr>
          <p:nvPr/>
        </p:nvSpPr>
        <p:spPr>
          <a:xfrm>
            <a:off x="2489152" y="5170648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1,316.0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21" name="1 Título"/>
          <p:cNvSpPr txBox="1">
            <a:spLocks/>
          </p:cNvSpPr>
          <p:nvPr/>
        </p:nvSpPr>
        <p:spPr>
          <a:xfrm>
            <a:off x="2489152" y="4240658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694.0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22" name="1 Título"/>
          <p:cNvSpPr txBox="1">
            <a:spLocks/>
          </p:cNvSpPr>
          <p:nvPr/>
        </p:nvSpPr>
        <p:spPr>
          <a:xfrm>
            <a:off x="10613914" y="3106574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895.0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23" name="1 Título"/>
          <p:cNvSpPr txBox="1">
            <a:spLocks/>
          </p:cNvSpPr>
          <p:nvPr/>
        </p:nvSpPr>
        <p:spPr>
          <a:xfrm>
            <a:off x="2489152" y="5475448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2,311.0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24" name="1 Título"/>
          <p:cNvSpPr txBox="1">
            <a:spLocks/>
          </p:cNvSpPr>
          <p:nvPr/>
        </p:nvSpPr>
        <p:spPr>
          <a:xfrm>
            <a:off x="10613914" y="5243344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837.0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25" name="1 Título"/>
          <p:cNvSpPr txBox="1">
            <a:spLocks/>
          </p:cNvSpPr>
          <p:nvPr/>
        </p:nvSpPr>
        <p:spPr>
          <a:xfrm>
            <a:off x="2489152" y="4488308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1,443.0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26" name="1 Título"/>
          <p:cNvSpPr txBox="1">
            <a:spLocks/>
          </p:cNvSpPr>
          <p:nvPr/>
        </p:nvSpPr>
        <p:spPr>
          <a:xfrm>
            <a:off x="10613914" y="4660459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742.0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27" name="1 Título"/>
          <p:cNvSpPr txBox="1">
            <a:spLocks/>
          </p:cNvSpPr>
          <p:nvPr/>
        </p:nvSpPr>
        <p:spPr>
          <a:xfrm>
            <a:off x="10613914" y="3903359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1,295.0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28" name="1 Título"/>
          <p:cNvSpPr txBox="1">
            <a:spLocks/>
          </p:cNvSpPr>
          <p:nvPr/>
        </p:nvSpPr>
        <p:spPr>
          <a:xfrm>
            <a:off x="2489152" y="3474454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2,878.0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29" name="1 Título"/>
          <p:cNvSpPr txBox="1">
            <a:spLocks/>
          </p:cNvSpPr>
          <p:nvPr/>
        </p:nvSpPr>
        <p:spPr>
          <a:xfrm>
            <a:off x="2489152" y="2173014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1,892.0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30" name="1 Título"/>
          <p:cNvSpPr txBox="1">
            <a:spLocks/>
          </p:cNvSpPr>
          <p:nvPr/>
        </p:nvSpPr>
        <p:spPr>
          <a:xfrm>
            <a:off x="10613914" y="5127940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694.0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31" name="1 Título"/>
          <p:cNvSpPr txBox="1">
            <a:spLocks/>
          </p:cNvSpPr>
          <p:nvPr/>
        </p:nvSpPr>
        <p:spPr>
          <a:xfrm>
            <a:off x="10613914" y="3319532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2,101.0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32" name="1 Título"/>
          <p:cNvSpPr txBox="1">
            <a:spLocks/>
          </p:cNvSpPr>
          <p:nvPr/>
        </p:nvSpPr>
        <p:spPr>
          <a:xfrm>
            <a:off x="10613908" y="4783561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467.0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33" name="1 Título"/>
          <p:cNvSpPr txBox="1">
            <a:spLocks/>
          </p:cNvSpPr>
          <p:nvPr/>
        </p:nvSpPr>
        <p:spPr>
          <a:xfrm>
            <a:off x="10613908" y="4995526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1,414.0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34" name="1 Título"/>
          <p:cNvSpPr txBox="1">
            <a:spLocks/>
          </p:cNvSpPr>
          <p:nvPr/>
        </p:nvSpPr>
        <p:spPr>
          <a:xfrm>
            <a:off x="10613914" y="4330710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458.0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35" name="1 Título"/>
          <p:cNvSpPr txBox="1">
            <a:spLocks/>
          </p:cNvSpPr>
          <p:nvPr/>
        </p:nvSpPr>
        <p:spPr>
          <a:xfrm>
            <a:off x="10613914" y="3680904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1,174.0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36" name="1 Elipse">
            <a:hlinkClick r:id="" action="ppaction://noaction"/>
          </p:cNvPr>
          <p:cNvSpPr/>
          <p:nvPr/>
        </p:nvSpPr>
        <p:spPr>
          <a:xfrm>
            <a:off x="2984154" y="1740966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237" name="58 Elipse">
            <a:hlinkClick r:id="" action="ppaction://noaction"/>
          </p:cNvPr>
          <p:cNvSpPr/>
          <p:nvPr/>
        </p:nvSpPr>
        <p:spPr>
          <a:xfrm>
            <a:off x="3696317" y="2944776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238" name="59 Elipse">
            <a:hlinkClick r:id="" action="ppaction://noaction"/>
          </p:cNvPr>
          <p:cNvSpPr/>
          <p:nvPr/>
        </p:nvSpPr>
        <p:spPr>
          <a:xfrm>
            <a:off x="4081767" y="2135368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9" name="60 Elipse">
            <a:hlinkClick r:id="" action="ppaction://noaction"/>
          </p:cNvPr>
          <p:cNvSpPr/>
          <p:nvPr/>
        </p:nvSpPr>
        <p:spPr>
          <a:xfrm>
            <a:off x="5054944" y="2357412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0" name="61 Elipse">
            <a:hlinkClick r:id="" action="ppaction://noaction"/>
          </p:cNvPr>
          <p:cNvSpPr/>
          <p:nvPr/>
        </p:nvSpPr>
        <p:spPr>
          <a:xfrm>
            <a:off x="5925699" y="2762190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1" name="62 Elipse">
            <a:hlinkClick r:id="" action="ppaction://noaction"/>
          </p:cNvPr>
          <p:cNvSpPr/>
          <p:nvPr/>
        </p:nvSpPr>
        <p:spPr>
          <a:xfrm>
            <a:off x="6379890" y="3077667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2" name="63 Elipse">
            <a:hlinkClick r:id="" action="ppaction://noaction"/>
          </p:cNvPr>
          <p:cNvSpPr/>
          <p:nvPr/>
        </p:nvSpPr>
        <p:spPr>
          <a:xfrm>
            <a:off x="6836094" y="3310134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3" name="64 Elipse">
            <a:hlinkClick r:id="" action="ppaction://noaction"/>
          </p:cNvPr>
          <p:cNvSpPr/>
          <p:nvPr/>
        </p:nvSpPr>
        <p:spPr>
          <a:xfrm>
            <a:off x="4757387" y="3440583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4" name="65 Elipse">
            <a:hlinkClick r:id="" action="ppaction://noaction"/>
          </p:cNvPr>
          <p:cNvSpPr/>
          <p:nvPr/>
        </p:nvSpPr>
        <p:spPr>
          <a:xfrm>
            <a:off x="5329259" y="3430687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5" name="66 Elipse">
            <a:hlinkClick r:id="" action="ppaction://noaction"/>
          </p:cNvPr>
          <p:cNvSpPr/>
          <p:nvPr/>
        </p:nvSpPr>
        <p:spPr>
          <a:xfrm>
            <a:off x="5814677" y="3652731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6" name="67 Elipse">
            <a:hlinkClick r:id="" action="ppaction://noaction"/>
          </p:cNvPr>
          <p:cNvSpPr/>
          <p:nvPr/>
        </p:nvSpPr>
        <p:spPr>
          <a:xfrm>
            <a:off x="6235790" y="3877745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7" name="68 Elipse">
            <a:hlinkClick r:id="" action="ppaction://noaction"/>
          </p:cNvPr>
          <p:cNvSpPr/>
          <p:nvPr/>
        </p:nvSpPr>
        <p:spPr>
          <a:xfrm>
            <a:off x="5315485" y="4207973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8" name="69 Elipse">
            <a:hlinkClick r:id="" action="ppaction://noaction"/>
          </p:cNvPr>
          <p:cNvSpPr/>
          <p:nvPr/>
        </p:nvSpPr>
        <p:spPr>
          <a:xfrm>
            <a:off x="5651829" y="4578831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9" name="70 Elipse">
            <a:hlinkClick r:id="" action="ppaction://noaction"/>
          </p:cNvPr>
          <p:cNvSpPr/>
          <p:nvPr/>
        </p:nvSpPr>
        <p:spPr>
          <a:xfrm>
            <a:off x="5536573" y="4880583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0" name="71 Elipse">
            <a:hlinkClick r:id="" action="ppaction://noaction"/>
          </p:cNvPr>
          <p:cNvSpPr/>
          <p:nvPr/>
        </p:nvSpPr>
        <p:spPr>
          <a:xfrm>
            <a:off x="5925699" y="4955440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1" name="72 Elipse">
            <a:hlinkClick r:id="" action="ppaction://noaction"/>
          </p:cNvPr>
          <p:cNvSpPr/>
          <p:nvPr/>
        </p:nvSpPr>
        <p:spPr>
          <a:xfrm>
            <a:off x="5906649" y="4137225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2" name="73 Elipse">
            <a:hlinkClick r:id="" action="ppaction://noaction"/>
          </p:cNvPr>
          <p:cNvSpPr/>
          <p:nvPr/>
        </p:nvSpPr>
        <p:spPr>
          <a:xfrm>
            <a:off x="6208272" y="4331318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3" name="74 Elipse">
            <a:hlinkClick r:id="" action="ppaction://noaction"/>
          </p:cNvPr>
          <p:cNvSpPr/>
          <p:nvPr/>
        </p:nvSpPr>
        <p:spPr>
          <a:xfrm>
            <a:off x="6492884" y="4472887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4" name="75 Elipse">
            <a:hlinkClick r:id="" action="ppaction://noaction"/>
          </p:cNvPr>
          <p:cNvSpPr/>
          <p:nvPr/>
        </p:nvSpPr>
        <p:spPr>
          <a:xfrm>
            <a:off x="6511934" y="4790583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5" name="76 Elipse">
            <a:hlinkClick r:id="" action="ppaction://noaction"/>
          </p:cNvPr>
          <p:cNvSpPr/>
          <p:nvPr/>
        </p:nvSpPr>
        <p:spPr>
          <a:xfrm>
            <a:off x="6567112" y="5290787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6" name="77 Elipse">
            <a:hlinkClick r:id="" action="ppaction://noaction"/>
          </p:cNvPr>
          <p:cNvSpPr/>
          <p:nvPr/>
        </p:nvSpPr>
        <p:spPr>
          <a:xfrm>
            <a:off x="7363963" y="5438424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7" name="78 Elipse">
            <a:hlinkClick r:id="" action="ppaction://noaction"/>
          </p:cNvPr>
          <p:cNvSpPr/>
          <p:nvPr/>
        </p:nvSpPr>
        <p:spPr>
          <a:xfrm>
            <a:off x="8295304" y="5515567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8" name="79 Elipse">
            <a:hlinkClick r:id="" action="ppaction://noaction"/>
          </p:cNvPr>
          <p:cNvSpPr/>
          <p:nvPr/>
        </p:nvSpPr>
        <p:spPr>
          <a:xfrm>
            <a:off x="8804123" y="4880725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9" name="80 Elipse">
            <a:hlinkClick r:id="" action="ppaction://noaction"/>
          </p:cNvPr>
          <p:cNvSpPr/>
          <p:nvPr/>
        </p:nvSpPr>
        <p:spPr>
          <a:xfrm>
            <a:off x="9231408" y="4657465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0" name="81 Elipse">
            <a:hlinkClick r:id="" action="ppaction://noaction"/>
          </p:cNvPr>
          <p:cNvSpPr/>
          <p:nvPr/>
        </p:nvSpPr>
        <p:spPr>
          <a:xfrm>
            <a:off x="9060934" y="4322629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1" name="82 Elipse">
            <a:hlinkClick r:id="" action="ppaction://noaction"/>
          </p:cNvPr>
          <p:cNvSpPr/>
          <p:nvPr/>
        </p:nvSpPr>
        <p:spPr>
          <a:xfrm>
            <a:off x="8223931" y="5118273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2" name="83 Elipse">
            <a:hlinkClick r:id="" action="ppaction://noaction"/>
          </p:cNvPr>
          <p:cNvSpPr/>
          <p:nvPr/>
        </p:nvSpPr>
        <p:spPr>
          <a:xfrm>
            <a:off x="7383015" y="4990438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3" name="84 Elipse">
            <a:hlinkClick r:id="" action="ppaction://noaction"/>
          </p:cNvPr>
          <p:cNvSpPr/>
          <p:nvPr/>
        </p:nvSpPr>
        <p:spPr>
          <a:xfrm>
            <a:off x="6730382" y="4549938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4" name="85 Elipse">
            <a:hlinkClick r:id="" action="ppaction://noaction"/>
          </p:cNvPr>
          <p:cNvSpPr/>
          <p:nvPr/>
        </p:nvSpPr>
        <p:spPr>
          <a:xfrm>
            <a:off x="6924272" y="5028951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5" name="86 Elipse">
            <a:hlinkClick r:id="" action="ppaction://noaction"/>
          </p:cNvPr>
          <p:cNvSpPr/>
          <p:nvPr/>
        </p:nvSpPr>
        <p:spPr>
          <a:xfrm>
            <a:off x="6901418" y="4800144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6" name="87 Elipse">
            <a:hlinkClick r:id="" action="ppaction://noaction"/>
          </p:cNvPr>
          <p:cNvSpPr/>
          <p:nvPr/>
        </p:nvSpPr>
        <p:spPr>
          <a:xfrm>
            <a:off x="6710719" y="4995972"/>
            <a:ext cx="144000" cy="144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7" name="88 Elipse">
            <a:hlinkClick r:id="" action="ppaction://noaction"/>
          </p:cNvPr>
          <p:cNvSpPr/>
          <p:nvPr/>
        </p:nvSpPr>
        <p:spPr>
          <a:xfrm>
            <a:off x="6725008" y="4909303"/>
            <a:ext cx="72000" cy="72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03" name="2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587" y="1384525"/>
            <a:ext cx="8781306" cy="4727458"/>
          </a:xfrm>
          <a:prstGeom prst="rect">
            <a:avLst/>
          </a:prstGeom>
        </p:spPr>
      </p:pic>
      <p:sp>
        <p:nvSpPr>
          <p:cNvPr id="71" name="1 Título"/>
          <p:cNvSpPr txBox="1">
            <a:spLocks/>
          </p:cNvSpPr>
          <p:nvPr/>
        </p:nvSpPr>
        <p:spPr>
          <a:xfrm>
            <a:off x="0" y="951963"/>
            <a:ext cx="3672408" cy="735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1400" dirty="0" smtClean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  <a:cs typeface="Arabic Typesetting" panose="03020402040406030203" pitchFamily="66" charset="-78"/>
              </a:rPr>
              <a:t>Unidades de Avance </a:t>
            </a:r>
            <a:r>
              <a:rPr lang="es-MX" sz="1400" dirty="0" smtClean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  <a:cs typeface="Arabic Typesetting" panose="03020402040406030203" pitchFamily="66" charset="-78"/>
              </a:rPr>
              <a:t>por Entidad</a:t>
            </a:r>
          </a:p>
          <a:p>
            <a:pPr algn="l"/>
            <a:r>
              <a:rPr lang="es-MX" sz="2800" dirty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  <a:cs typeface="Arabic Typesetting" panose="03020402040406030203" pitchFamily="66" charset="-78"/>
              </a:rPr>
              <a:t>SEDESOL</a:t>
            </a:r>
            <a:endParaRPr lang="es-MX" sz="2800" dirty="0" smtClean="0">
              <a:solidFill>
                <a:schemeClr val="accent3">
                  <a:lumMod val="50000"/>
                </a:schemeClr>
              </a:solidFill>
              <a:latin typeface="Arial Narrow" panose="020B0606020202030204" pitchFamily="34" charset="0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26892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537985" y="1324134"/>
            <a:ext cx="7248391" cy="472745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9786382" y="1325098"/>
            <a:ext cx="864399" cy="4727458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1673586" y="1329207"/>
            <a:ext cx="864399" cy="4727458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2489152" y="4145408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1.66 %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9" name="1 Título"/>
          <p:cNvSpPr txBox="1">
            <a:spLocks/>
          </p:cNvSpPr>
          <p:nvPr/>
        </p:nvSpPr>
        <p:spPr>
          <a:xfrm>
            <a:off x="2489152" y="1740966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0.48 %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2489152" y="2974627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0.61 %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11" name="1 Título"/>
          <p:cNvSpPr txBox="1">
            <a:spLocks/>
          </p:cNvSpPr>
          <p:nvPr/>
        </p:nvSpPr>
        <p:spPr>
          <a:xfrm>
            <a:off x="10613914" y="4881226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0.40 %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12" name="1 Título"/>
          <p:cNvSpPr txBox="1">
            <a:spLocks/>
          </p:cNvSpPr>
          <p:nvPr/>
        </p:nvSpPr>
        <p:spPr>
          <a:xfrm>
            <a:off x="10613914" y="2793606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0.31 %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13" name="1 Título"/>
          <p:cNvSpPr txBox="1">
            <a:spLocks/>
          </p:cNvSpPr>
          <p:nvPr/>
        </p:nvSpPr>
        <p:spPr>
          <a:xfrm>
            <a:off x="2489152" y="4913473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0.39 %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14" name="1 Título"/>
          <p:cNvSpPr txBox="1">
            <a:spLocks/>
          </p:cNvSpPr>
          <p:nvPr/>
        </p:nvSpPr>
        <p:spPr>
          <a:xfrm>
            <a:off x="10613914" y="5535796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0.27 %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15" name="1 Título"/>
          <p:cNvSpPr txBox="1">
            <a:spLocks/>
          </p:cNvSpPr>
          <p:nvPr/>
        </p:nvSpPr>
        <p:spPr>
          <a:xfrm>
            <a:off x="2489152" y="2398526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0.40 %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16" name="1 Título"/>
          <p:cNvSpPr txBox="1">
            <a:spLocks/>
          </p:cNvSpPr>
          <p:nvPr/>
        </p:nvSpPr>
        <p:spPr>
          <a:xfrm>
            <a:off x="10613914" y="4137699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0.86 %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17" name="1 Título"/>
          <p:cNvSpPr txBox="1">
            <a:spLocks/>
          </p:cNvSpPr>
          <p:nvPr/>
        </p:nvSpPr>
        <p:spPr>
          <a:xfrm>
            <a:off x="10613914" y="3443357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0.33 %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18" name="1 Título"/>
          <p:cNvSpPr txBox="1">
            <a:spLocks/>
          </p:cNvSpPr>
          <p:nvPr/>
        </p:nvSpPr>
        <p:spPr>
          <a:xfrm>
            <a:off x="2489152" y="4364483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0.30 %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19" name="1 Título"/>
          <p:cNvSpPr txBox="1">
            <a:spLocks/>
          </p:cNvSpPr>
          <p:nvPr/>
        </p:nvSpPr>
        <p:spPr>
          <a:xfrm>
            <a:off x="2489151" y="5323048"/>
            <a:ext cx="720000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0.17 %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0" name="1 Título"/>
          <p:cNvSpPr txBox="1">
            <a:spLocks/>
          </p:cNvSpPr>
          <p:nvPr/>
        </p:nvSpPr>
        <p:spPr>
          <a:xfrm>
            <a:off x="10613914" y="4541330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0.31 %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1" name="1 Título"/>
          <p:cNvSpPr txBox="1">
            <a:spLocks/>
          </p:cNvSpPr>
          <p:nvPr/>
        </p:nvSpPr>
        <p:spPr>
          <a:xfrm>
            <a:off x="2489152" y="4621658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0.35 %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2" name="1 Título"/>
          <p:cNvSpPr txBox="1">
            <a:spLocks/>
          </p:cNvSpPr>
          <p:nvPr/>
        </p:nvSpPr>
        <p:spPr>
          <a:xfrm>
            <a:off x="2489152" y="4818223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0.09 %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3" name="1 Título"/>
          <p:cNvSpPr txBox="1">
            <a:spLocks/>
          </p:cNvSpPr>
          <p:nvPr/>
        </p:nvSpPr>
        <p:spPr>
          <a:xfrm>
            <a:off x="2489152" y="5008723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0.27 %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4" name="1 Título"/>
          <p:cNvSpPr txBox="1">
            <a:spLocks/>
          </p:cNvSpPr>
          <p:nvPr/>
        </p:nvSpPr>
        <p:spPr>
          <a:xfrm>
            <a:off x="2489152" y="5170648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0.43 %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5" name="1 Título"/>
          <p:cNvSpPr txBox="1">
            <a:spLocks/>
          </p:cNvSpPr>
          <p:nvPr/>
        </p:nvSpPr>
        <p:spPr>
          <a:xfrm>
            <a:off x="2489152" y="4240658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0.28 %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6" name="1 Título"/>
          <p:cNvSpPr txBox="1">
            <a:spLocks/>
          </p:cNvSpPr>
          <p:nvPr/>
        </p:nvSpPr>
        <p:spPr>
          <a:xfrm>
            <a:off x="10613914" y="3106574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0.25 %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7" name="1 Título"/>
          <p:cNvSpPr txBox="1">
            <a:spLocks/>
          </p:cNvSpPr>
          <p:nvPr/>
        </p:nvSpPr>
        <p:spPr>
          <a:xfrm>
            <a:off x="2489152" y="5475448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0.41 %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8" name="1 Título"/>
          <p:cNvSpPr txBox="1">
            <a:spLocks/>
          </p:cNvSpPr>
          <p:nvPr/>
        </p:nvSpPr>
        <p:spPr>
          <a:xfrm>
            <a:off x="10613914" y="5243344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0.18 %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9" name="1 Título"/>
          <p:cNvSpPr txBox="1">
            <a:spLocks/>
          </p:cNvSpPr>
          <p:nvPr/>
        </p:nvSpPr>
        <p:spPr>
          <a:xfrm>
            <a:off x="2489152" y="4488308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0.73 %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30" name="1 Título"/>
          <p:cNvSpPr txBox="1">
            <a:spLocks/>
          </p:cNvSpPr>
          <p:nvPr/>
        </p:nvSpPr>
        <p:spPr>
          <a:xfrm>
            <a:off x="10613914" y="4660459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0.34 %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31" name="1 Título"/>
          <p:cNvSpPr txBox="1">
            <a:spLocks/>
          </p:cNvSpPr>
          <p:nvPr/>
        </p:nvSpPr>
        <p:spPr>
          <a:xfrm>
            <a:off x="10613914" y="3903359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0.34 %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32" name="1 Título"/>
          <p:cNvSpPr txBox="1">
            <a:spLocks/>
          </p:cNvSpPr>
          <p:nvPr/>
        </p:nvSpPr>
        <p:spPr>
          <a:xfrm>
            <a:off x="2489152" y="3474454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0.53 %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33" name="1 Título"/>
          <p:cNvSpPr txBox="1">
            <a:spLocks/>
          </p:cNvSpPr>
          <p:nvPr/>
        </p:nvSpPr>
        <p:spPr>
          <a:xfrm>
            <a:off x="2489152" y="2173014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0.57 %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34" name="1 Título"/>
          <p:cNvSpPr txBox="1">
            <a:spLocks/>
          </p:cNvSpPr>
          <p:nvPr/>
        </p:nvSpPr>
        <p:spPr>
          <a:xfrm>
            <a:off x="10613914" y="5127940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0.29 %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35" name="1 Título"/>
          <p:cNvSpPr txBox="1">
            <a:spLocks/>
          </p:cNvSpPr>
          <p:nvPr/>
        </p:nvSpPr>
        <p:spPr>
          <a:xfrm>
            <a:off x="10613914" y="3319532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0.38 %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36" name="1 Título"/>
          <p:cNvSpPr txBox="1">
            <a:spLocks/>
          </p:cNvSpPr>
          <p:nvPr/>
        </p:nvSpPr>
        <p:spPr>
          <a:xfrm>
            <a:off x="10613908" y="4783561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0.26 %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37" name="1 Título"/>
          <p:cNvSpPr txBox="1">
            <a:spLocks/>
          </p:cNvSpPr>
          <p:nvPr/>
        </p:nvSpPr>
        <p:spPr>
          <a:xfrm>
            <a:off x="10613908" y="4995526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0.20 %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38" name="1 Título"/>
          <p:cNvSpPr txBox="1">
            <a:spLocks/>
          </p:cNvSpPr>
          <p:nvPr/>
        </p:nvSpPr>
        <p:spPr>
          <a:xfrm>
            <a:off x="10613914" y="4330710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0.20 %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39" name="1 Título"/>
          <p:cNvSpPr txBox="1">
            <a:spLocks/>
          </p:cNvSpPr>
          <p:nvPr/>
        </p:nvSpPr>
        <p:spPr>
          <a:xfrm>
            <a:off x="10613914" y="3680904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0.52 %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40" name="1 Elipse">
            <a:hlinkClick r:id="" action="ppaction://noaction"/>
          </p:cNvPr>
          <p:cNvSpPr/>
          <p:nvPr/>
        </p:nvSpPr>
        <p:spPr>
          <a:xfrm>
            <a:off x="2984154" y="1740966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41" name="58 Elipse">
            <a:hlinkClick r:id="" action="ppaction://noaction"/>
          </p:cNvPr>
          <p:cNvSpPr/>
          <p:nvPr/>
        </p:nvSpPr>
        <p:spPr>
          <a:xfrm>
            <a:off x="3696317" y="2944776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42" name="59 Elipse">
            <a:hlinkClick r:id="" action="ppaction://noaction"/>
          </p:cNvPr>
          <p:cNvSpPr/>
          <p:nvPr/>
        </p:nvSpPr>
        <p:spPr>
          <a:xfrm>
            <a:off x="4081767" y="2135368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" name="60 Elipse">
            <a:hlinkClick r:id="" action="ppaction://noaction"/>
          </p:cNvPr>
          <p:cNvSpPr/>
          <p:nvPr/>
        </p:nvSpPr>
        <p:spPr>
          <a:xfrm>
            <a:off x="5054944" y="2357412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61 Elipse">
            <a:hlinkClick r:id="" action="ppaction://noaction"/>
          </p:cNvPr>
          <p:cNvSpPr/>
          <p:nvPr/>
        </p:nvSpPr>
        <p:spPr>
          <a:xfrm>
            <a:off x="5925699" y="2762190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5" name="62 Elipse">
            <a:hlinkClick r:id="" action="ppaction://noaction"/>
          </p:cNvPr>
          <p:cNvSpPr/>
          <p:nvPr/>
        </p:nvSpPr>
        <p:spPr>
          <a:xfrm>
            <a:off x="6379890" y="3077667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63 Elipse">
            <a:hlinkClick r:id="" action="ppaction://noaction"/>
          </p:cNvPr>
          <p:cNvSpPr/>
          <p:nvPr/>
        </p:nvSpPr>
        <p:spPr>
          <a:xfrm>
            <a:off x="6836094" y="3310134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7" name="64 Elipse">
            <a:hlinkClick r:id="" action="ppaction://noaction"/>
          </p:cNvPr>
          <p:cNvSpPr/>
          <p:nvPr/>
        </p:nvSpPr>
        <p:spPr>
          <a:xfrm>
            <a:off x="4757387" y="3440583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65 Elipse">
            <a:hlinkClick r:id="" action="ppaction://noaction"/>
          </p:cNvPr>
          <p:cNvSpPr/>
          <p:nvPr/>
        </p:nvSpPr>
        <p:spPr>
          <a:xfrm>
            <a:off x="5329259" y="3430687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9" name="66 Elipse">
            <a:hlinkClick r:id="" action="ppaction://noaction"/>
          </p:cNvPr>
          <p:cNvSpPr/>
          <p:nvPr/>
        </p:nvSpPr>
        <p:spPr>
          <a:xfrm>
            <a:off x="5814677" y="3652731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67 Elipse">
            <a:hlinkClick r:id="" action="ppaction://noaction"/>
          </p:cNvPr>
          <p:cNvSpPr/>
          <p:nvPr/>
        </p:nvSpPr>
        <p:spPr>
          <a:xfrm>
            <a:off x="6235790" y="3877745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68 Elipse">
            <a:hlinkClick r:id="" action="ppaction://noaction"/>
          </p:cNvPr>
          <p:cNvSpPr/>
          <p:nvPr/>
        </p:nvSpPr>
        <p:spPr>
          <a:xfrm>
            <a:off x="5315485" y="4207973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2" name="69 Elipse">
            <a:hlinkClick r:id="" action="ppaction://noaction"/>
          </p:cNvPr>
          <p:cNvSpPr/>
          <p:nvPr/>
        </p:nvSpPr>
        <p:spPr>
          <a:xfrm>
            <a:off x="5651829" y="4578831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70 Elipse">
            <a:hlinkClick r:id="" action="ppaction://noaction"/>
          </p:cNvPr>
          <p:cNvSpPr/>
          <p:nvPr/>
        </p:nvSpPr>
        <p:spPr>
          <a:xfrm>
            <a:off x="5536573" y="4880583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4" name="71 Elipse">
            <a:hlinkClick r:id="" action="ppaction://noaction"/>
          </p:cNvPr>
          <p:cNvSpPr/>
          <p:nvPr/>
        </p:nvSpPr>
        <p:spPr>
          <a:xfrm>
            <a:off x="5925699" y="4955440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5" name="72 Elipse">
            <a:hlinkClick r:id="" action="ppaction://noaction"/>
          </p:cNvPr>
          <p:cNvSpPr/>
          <p:nvPr/>
        </p:nvSpPr>
        <p:spPr>
          <a:xfrm>
            <a:off x="5906649" y="4137225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6" name="73 Elipse">
            <a:hlinkClick r:id="" action="ppaction://noaction"/>
          </p:cNvPr>
          <p:cNvSpPr/>
          <p:nvPr/>
        </p:nvSpPr>
        <p:spPr>
          <a:xfrm>
            <a:off x="6208272" y="4331318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7" name="74 Elipse">
            <a:hlinkClick r:id="" action="ppaction://noaction"/>
          </p:cNvPr>
          <p:cNvSpPr/>
          <p:nvPr/>
        </p:nvSpPr>
        <p:spPr>
          <a:xfrm>
            <a:off x="6492884" y="4472887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75 Elipse">
            <a:hlinkClick r:id="" action="ppaction://noaction"/>
          </p:cNvPr>
          <p:cNvSpPr/>
          <p:nvPr/>
        </p:nvSpPr>
        <p:spPr>
          <a:xfrm>
            <a:off x="6511934" y="4790583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9" name="76 Elipse">
            <a:hlinkClick r:id="" action="ppaction://noaction"/>
          </p:cNvPr>
          <p:cNvSpPr/>
          <p:nvPr/>
        </p:nvSpPr>
        <p:spPr>
          <a:xfrm>
            <a:off x="6567112" y="5290787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0" name="77 Elipse">
            <a:hlinkClick r:id="" action="ppaction://noaction"/>
          </p:cNvPr>
          <p:cNvSpPr/>
          <p:nvPr/>
        </p:nvSpPr>
        <p:spPr>
          <a:xfrm>
            <a:off x="7363963" y="5438424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1" name="78 Elipse">
            <a:hlinkClick r:id="" action="ppaction://noaction"/>
          </p:cNvPr>
          <p:cNvSpPr/>
          <p:nvPr/>
        </p:nvSpPr>
        <p:spPr>
          <a:xfrm>
            <a:off x="8295304" y="5515567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79 Elipse">
            <a:hlinkClick r:id="" action="ppaction://noaction"/>
          </p:cNvPr>
          <p:cNvSpPr/>
          <p:nvPr/>
        </p:nvSpPr>
        <p:spPr>
          <a:xfrm>
            <a:off x="8804123" y="4880725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80 Elipse">
            <a:hlinkClick r:id="" action="ppaction://noaction"/>
          </p:cNvPr>
          <p:cNvSpPr/>
          <p:nvPr/>
        </p:nvSpPr>
        <p:spPr>
          <a:xfrm>
            <a:off x="9231408" y="4657465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4" name="81 Elipse">
            <a:hlinkClick r:id="" action="ppaction://noaction"/>
          </p:cNvPr>
          <p:cNvSpPr/>
          <p:nvPr/>
        </p:nvSpPr>
        <p:spPr>
          <a:xfrm>
            <a:off x="9060934" y="4322629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82 Elipse">
            <a:hlinkClick r:id="" action="ppaction://noaction"/>
          </p:cNvPr>
          <p:cNvSpPr/>
          <p:nvPr/>
        </p:nvSpPr>
        <p:spPr>
          <a:xfrm>
            <a:off x="8223931" y="5118273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83 Elipse">
            <a:hlinkClick r:id="" action="ppaction://noaction"/>
          </p:cNvPr>
          <p:cNvSpPr/>
          <p:nvPr/>
        </p:nvSpPr>
        <p:spPr>
          <a:xfrm>
            <a:off x="7383015" y="4990438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7" name="84 Elipse">
            <a:hlinkClick r:id="" action="ppaction://noaction"/>
          </p:cNvPr>
          <p:cNvSpPr/>
          <p:nvPr/>
        </p:nvSpPr>
        <p:spPr>
          <a:xfrm>
            <a:off x="6730382" y="4549938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8" name="85 Elipse">
            <a:hlinkClick r:id="" action="ppaction://noaction"/>
          </p:cNvPr>
          <p:cNvSpPr/>
          <p:nvPr/>
        </p:nvSpPr>
        <p:spPr>
          <a:xfrm>
            <a:off x="6924272" y="5028951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" name="86 Elipse">
            <a:hlinkClick r:id="" action="ppaction://noaction"/>
          </p:cNvPr>
          <p:cNvSpPr/>
          <p:nvPr/>
        </p:nvSpPr>
        <p:spPr>
          <a:xfrm>
            <a:off x="6901418" y="4800144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0" name="87 Elipse">
            <a:hlinkClick r:id="" action="ppaction://noaction"/>
          </p:cNvPr>
          <p:cNvSpPr/>
          <p:nvPr/>
        </p:nvSpPr>
        <p:spPr>
          <a:xfrm>
            <a:off x="6710719" y="4995972"/>
            <a:ext cx="144000" cy="144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1" name="88 Elipse">
            <a:hlinkClick r:id="" action="ppaction://noaction"/>
          </p:cNvPr>
          <p:cNvSpPr/>
          <p:nvPr/>
        </p:nvSpPr>
        <p:spPr>
          <a:xfrm>
            <a:off x="6725008" y="4909303"/>
            <a:ext cx="72000" cy="72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2" name="2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587" y="1384525"/>
            <a:ext cx="8781306" cy="4727458"/>
          </a:xfrm>
          <a:prstGeom prst="rect">
            <a:avLst/>
          </a:prstGeom>
        </p:spPr>
      </p:pic>
      <p:sp>
        <p:nvSpPr>
          <p:cNvPr id="73" name="1 Título"/>
          <p:cNvSpPr txBox="1">
            <a:spLocks/>
          </p:cNvSpPr>
          <p:nvPr/>
        </p:nvSpPr>
        <p:spPr>
          <a:xfrm>
            <a:off x="0" y="951963"/>
            <a:ext cx="3672408" cy="735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1400" dirty="0" smtClean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  <a:cs typeface="Arabic Typesetting" panose="03020402040406030203" pitchFamily="66" charset="-78"/>
              </a:rPr>
              <a:t>Porcentaje de Avance </a:t>
            </a:r>
            <a:r>
              <a:rPr lang="es-MX" sz="1400" dirty="0" smtClean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  <a:cs typeface="Arabic Typesetting" panose="03020402040406030203" pitchFamily="66" charset="-78"/>
              </a:rPr>
              <a:t>por Entidad</a:t>
            </a:r>
          </a:p>
          <a:p>
            <a:pPr algn="l"/>
            <a:r>
              <a:rPr lang="es-MX" sz="2800" dirty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  <a:cs typeface="Arabic Typesetting" panose="03020402040406030203" pitchFamily="66" charset="-78"/>
              </a:rPr>
              <a:t>SEDESOL</a:t>
            </a:r>
            <a:endParaRPr lang="es-MX" sz="2800" dirty="0" smtClean="0">
              <a:solidFill>
                <a:schemeClr val="accent3">
                  <a:lumMod val="50000"/>
                </a:schemeClr>
              </a:solidFill>
              <a:latin typeface="Arial Narrow" panose="020B0606020202030204" pitchFamily="34" charset="0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24416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107823"/>
              </p:ext>
            </p:extLst>
          </p:nvPr>
        </p:nvGraphicFramePr>
        <p:xfrm>
          <a:off x="119922" y="1880133"/>
          <a:ext cx="11932170" cy="4130423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225942"/>
                <a:gridCol w="667095"/>
                <a:gridCol w="667094"/>
                <a:gridCol w="667095"/>
                <a:gridCol w="669561"/>
                <a:gridCol w="669560"/>
                <a:gridCol w="669561"/>
                <a:gridCol w="659567"/>
                <a:gridCol w="659567"/>
                <a:gridCol w="659567"/>
                <a:gridCol w="644577"/>
                <a:gridCol w="644577"/>
                <a:gridCol w="644577"/>
                <a:gridCol w="594610"/>
                <a:gridCol w="594610"/>
                <a:gridCol w="594610"/>
              </a:tblGrid>
              <a:tr h="503303">
                <a:tc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Entidad</a:t>
                      </a:r>
                      <a:endParaRPr lang="es-MX" sz="11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Alimentación</a:t>
                      </a:r>
                    </a:p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Avance     </a:t>
                      </a:r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      Meta             %</a:t>
                      </a:r>
                      <a:endParaRPr lang="es-MX" sz="11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Vivienda</a:t>
                      </a:r>
                    </a:p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Avance             Meta             %</a:t>
                      </a:r>
                      <a:endParaRPr lang="es-MX" sz="11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Educación</a:t>
                      </a:r>
                    </a:p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Avance            Meta            %</a:t>
                      </a:r>
                      <a:endParaRPr lang="es-MX" sz="11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Salud</a:t>
                      </a:r>
                    </a:p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Avance           Meta           %</a:t>
                      </a:r>
                      <a:endParaRPr lang="es-MX" sz="11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Seguridad Social</a:t>
                      </a:r>
                    </a:p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Avance          Meta             %</a:t>
                      </a:r>
                      <a:endParaRPr lang="es-MX" sz="11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61223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Aguascalientes</a:t>
                      </a:r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3,436.0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8,621.0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39.86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2,095.0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5,508.0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38.04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192,339.66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62.0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49.35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125.63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Baja California</a:t>
                      </a:r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1,175.0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3,101.0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37.89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759.0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1,997.0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38.01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241,294.02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18.0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27.3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65.93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Baja California Sur</a:t>
                      </a:r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1,221.0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3,188.0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38.30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723.0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1,831.0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39.49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193,821.82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17.85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16.81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Campeche</a:t>
                      </a:r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526.0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1,408.0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37.36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366.0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916.0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39.96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129,831.78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105.0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136.5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76.92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Chiapas</a:t>
                      </a:r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1,398.0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3,667.0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38.12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920.0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2,191.0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41.99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451,367.84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149.0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76.65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194.39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Chihuahua</a:t>
                      </a:r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1,623.0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4,402.0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36.87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987.0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2,362.0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41.79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409,362.66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25.0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64.05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39.03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Ciudad de México</a:t>
                      </a:r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11,629.0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31,117.0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37.37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6,648.0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17,776.0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37.40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3,200.0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4,326,128.82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631.0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1,473.15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42.83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Coahuila de Zaragoza</a:t>
                      </a:r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1,788.0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4,682.0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38.19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1,151.0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2,921.0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39.40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440,285.94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306.0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25.2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1,214.29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Colima</a:t>
                      </a:r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954.0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2,505.0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38.08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586.0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1,425.0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41.12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106,524.26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18.0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12.6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142.86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Durango</a:t>
                      </a:r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1,558.0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4,075.0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38.23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905.0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2,353.0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38.46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468,316.18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94.0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370.65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25.36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Guanajuato</a:t>
                      </a:r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1,851.0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4,847.0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38.19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1,089.0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2,829.0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38.49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613,376.84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214.2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23.34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Guerrero</a:t>
                      </a:r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1,256.0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3,264.0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38.48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799.0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2,253.0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35.46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733,125.2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79.0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12.6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626.98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Hidalgo</a:t>
                      </a:r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1,224.0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3,214.0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38.08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806.0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1,987.0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40.56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394,303.68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55.0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39.9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137.84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Jalisco</a:t>
                      </a:r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1,843.0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4,800.0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38.40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990.0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2,480.0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39.92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800.0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513,219.54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122.0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128.1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95.24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México</a:t>
                      </a:r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1,302.0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2,372.0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54.89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817.0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1,356.0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60.25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800.0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1,401,346.2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353.0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723.45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48.79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9" name="1 Título"/>
          <p:cNvSpPr txBox="1">
            <a:spLocks/>
          </p:cNvSpPr>
          <p:nvPr/>
        </p:nvSpPr>
        <p:spPr>
          <a:xfrm>
            <a:off x="0" y="951963"/>
            <a:ext cx="3672408" cy="735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1400" dirty="0" smtClean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  <a:cs typeface="Arabic Typesetting" panose="03020402040406030203" pitchFamily="66" charset="-78"/>
              </a:rPr>
              <a:t>Unidades de Avances </a:t>
            </a:r>
            <a:r>
              <a:rPr lang="es-MX" sz="1400" dirty="0" smtClean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  <a:cs typeface="Arabic Typesetting" panose="03020402040406030203" pitchFamily="66" charset="-78"/>
              </a:rPr>
              <a:t>y Metas por Entidad</a:t>
            </a:r>
          </a:p>
          <a:p>
            <a:pPr algn="l"/>
            <a:r>
              <a:rPr lang="es-MX" sz="2800" dirty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  <a:cs typeface="Arabic Typesetting" panose="03020402040406030203" pitchFamily="66" charset="-78"/>
              </a:rPr>
              <a:t>SEDESOL</a:t>
            </a:r>
            <a:endParaRPr lang="es-MX" sz="2800" dirty="0" smtClean="0">
              <a:solidFill>
                <a:schemeClr val="accent3">
                  <a:lumMod val="50000"/>
                </a:schemeClr>
              </a:solidFill>
              <a:latin typeface="Arial Narrow" panose="020B0606020202030204" pitchFamily="34" charset="0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82423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885922"/>
              </p:ext>
            </p:extLst>
          </p:nvPr>
        </p:nvGraphicFramePr>
        <p:xfrm>
          <a:off x="119922" y="1880133"/>
          <a:ext cx="11932170" cy="4130423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225942"/>
                <a:gridCol w="667095"/>
                <a:gridCol w="667094"/>
                <a:gridCol w="667095"/>
                <a:gridCol w="669561"/>
                <a:gridCol w="669560"/>
                <a:gridCol w="669561"/>
                <a:gridCol w="659567"/>
                <a:gridCol w="659567"/>
                <a:gridCol w="659567"/>
                <a:gridCol w="644577"/>
                <a:gridCol w="644577"/>
                <a:gridCol w="644577"/>
                <a:gridCol w="594610"/>
                <a:gridCol w="594610"/>
                <a:gridCol w="594610"/>
              </a:tblGrid>
              <a:tr h="503303">
                <a:tc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Entidad</a:t>
                      </a:r>
                      <a:endParaRPr lang="es-MX" sz="11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Alimentación</a:t>
                      </a:r>
                    </a:p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Avance     </a:t>
                      </a:r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      Meta             %</a:t>
                      </a:r>
                      <a:endParaRPr lang="es-MX" sz="11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Vivienda</a:t>
                      </a:r>
                    </a:p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Avance             Meta             %</a:t>
                      </a:r>
                      <a:endParaRPr lang="es-MX" sz="11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Educación</a:t>
                      </a:r>
                    </a:p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Avance            Meta            %</a:t>
                      </a:r>
                      <a:endParaRPr lang="es-MX" sz="11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Salud</a:t>
                      </a:r>
                    </a:p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Avance           Meta           %</a:t>
                      </a:r>
                      <a:endParaRPr lang="es-MX" sz="11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Seguridad Social</a:t>
                      </a:r>
                    </a:p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Avance          Meta             %</a:t>
                      </a:r>
                      <a:endParaRPr lang="es-MX" sz="11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61223">
                <a:tc>
                  <a:txBody>
                    <a:bodyPr/>
                    <a:lstStyle/>
                    <a:p>
                      <a:pPr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Michoacán de Ocampo</a:t>
                      </a:r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1,479.0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3,877.0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38.15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949.0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2,492.0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38.08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800.0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539,128.32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31.0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35.7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86.83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pPr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Morelos</a:t>
                      </a:r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1,316.0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3,417.0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38.51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913.0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2,428.0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37.60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299,732.72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84.0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86.1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97.56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pPr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Nayarit</a:t>
                      </a:r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694.0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1,806.0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38.43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469.0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1,268.0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36.99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247,930.72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49.0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71.4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68.63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pPr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Nuevo León</a:t>
                      </a:r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895.0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2,397.0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37.34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446.0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1,180.0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37.80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349,581.84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14.0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48.3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28.99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pPr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Oaxaca</a:t>
                      </a:r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2,311.0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6,020.0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38.39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1,615.0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4,246.0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38.04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554,466.12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148.0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25.2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587.30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pPr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Puebla</a:t>
                      </a:r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837.0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2,158.0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38.79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486.0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1,278.0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38.03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468,474.36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95.0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140.7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67.52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pPr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Querétaro</a:t>
                      </a:r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1,443.0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3,779.0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38.18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889.0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2,392.0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37.17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190,853.58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34.0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36.75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92.52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pPr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Quintana Roo</a:t>
                      </a:r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742.0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1,908.0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38.89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440.0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1,125.0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39.11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213,305.28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235.0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226.8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103.62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pPr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San Luis Potosí</a:t>
                      </a:r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1,295.0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3,357.0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38.58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774.0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2,047.0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37.81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378,952.92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14.0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114.45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12.23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pPr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Sinaloa</a:t>
                      </a:r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2,878.0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7,550.0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38.12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1,802.0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4,780.0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37.70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525,341.42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213.0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229.95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92.63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pPr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Sonora</a:t>
                      </a:r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1,892.0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4,932.0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38.36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1,049.0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2,618.0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40.07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324,430.34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45.0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135.45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33.22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pPr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Tabasco</a:t>
                      </a:r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694.0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1,786.0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38.86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489.0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1,378.0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35.49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234,755.88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186.0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113.4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164.02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pPr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Tamaulipas</a:t>
                      </a:r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2,101.0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5,560.0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37.79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1,268.0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3,156.0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40.18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540,744.06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105.0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75.6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138.89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pPr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Tlaxcala</a:t>
                      </a:r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467.0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1,209.0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38.63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297.0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752.0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39.49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174,499.16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147.0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194.25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75.68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pPr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Veracruz de Ignacio de la Llave</a:t>
                      </a:r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1,414.0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3,622.0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39.04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940.0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2,499.0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37.62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800.0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707,512.08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417.0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511.35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81.55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pPr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Yucatán</a:t>
                      </a:r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458.0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1,199.0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38.20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251.0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622.0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40.35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228,386.32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43.0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210.0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20.48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pPr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Zacatecas</a:t>
                      </a:r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1,174.0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3,055.0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38.43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655.0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1,811.0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36.17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221,651.06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108.0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44.1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244.90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6" name="1 Título"/>
          <p:cNvSpPr txBox="1">
            <a:spLocks/>
          </p:cNvSpPr>
          <p:nvPr/>
        </p:nvSpPr>
        <p:spPr>
          <a:xfrm>
            <a:off x="0" y="951963"/>
            <a:ext cx="3672408" cy="735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1400" dirty="0" smtClean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  <a:cs typeface="Arabic Typesetting" panose="03020402040406030203" pitchFamily="66" charset="-78"/>
              </a:rPr>
              <a:t>Unidades de Avances </a:t>
            </a:r>
            <a:r>
              <a:rPr lang="es-MX" sz="1400" dirty="0" smtClean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  <a:cs typeface="Arabic Typesetting" panose="03020402040406030203" pitchFamily="66" charset="-78"/>
              </a:rPr>
              <a:t>y Metas por Entidad</a:t>
            </a:r>
          </a:p>
          <a:p>
            <a:pPr algn="l"/>
            <a:r>
              <a:rPr lang="es-MX" sz="2800" dirty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  <a:cs typeface="Arabic Typesetting" panose="03020402040406030203" pitchFamily="66" charset="-78"/>
              </a:rPr>
              <a:t>SEDESOL</a:t>
            </a:r>
            <a:endParaRPr lang="es-MX" sz="2800" dirty="0" smtClean="0">
              <a:solidFill>
                <a:schemeClr val="accent3">
                  <a:lumMod val="50000"/>
                </a:schemeClr>
              </a:solidFill>
              <a:latin typeface="Arial Narrow" panose="020B0606020202030204" pitchFamily="34" charset="0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17792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96720"/>
              </p:ext>
            </p:extLst>
          </p:nvPr>
        </p:nvGraphicFramePr>
        <p:xfrm>
          <a:off x="119922" y="1880133"/>
          <a:ext cx="11932170" cy="4130423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225942"/>
                <a:gridCol w="667095"/>
                <a:gridCol w="667094"/>
                <a:gridCol w="667095"/>
                <a:gridCol w="669561"/>
                <a:gridCol w="669560"/>
                <a:gridCol w="669561"/>
                <a:gridCol w="659567"/>
                <a:gridCol w="659567"/>
                <a:gridCol w="659567"/>
                <a:gridCol w="644577"/>
                <a:gridCol w="644577"/>
                <a:gridCol w="644577"/>
                <a:gridCol w="594610"/>
                <a:gridCol w="594610"/>
                <a:gridCol w="594610"/>
              </a:tblGrid>
              <a:tr h="503303">
                <a:tc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Entidad</a:t>
                      </a:r>
                      <a:endParaRPr lang="es-MX" sz="11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Alimentación</a:t>
                      </a:r>
                    </a:p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Avance     </a:t>
                      </a:r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      Meta             %</a:t>
                      </a:r>
                      <a:endParaRPr lang="es-MX" sz="11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Vivienda</a:t>
                      </a:r>
                    </a:p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Avance             Meta             %</a:t>
                      </a:r>
                      <a:endParaRPr lang="es-MX" sz="11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Educación</a:t>
                      </a:r>
                    </a:p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Avance            Meta            %</a:t>
                      </a:r>
                      <a:endParaRPr lang="es-MX" sz="11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Salud</a:t>
                      </a:r>
                    </a:p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Avance           Meta           %</a:t>
                      </a:r>
                      <a:endParaRPr lang="es-MX" sz="11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Seguridad Social</a:t>
                      </a:r>
                    </a:p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Avance          Meta             %</a:t>
                      </a:r>
                      <a:endParaRPr lang="es-MX" sz="11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61223">
                <a:tc>
                  <a:txBody>
                    <a:bodyPr/>
                    <a:lstStyle/>
                    <a:p>
                      <a:pPr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Aguascalientes</a:t>
                      </a:r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3,047,732.00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7,646,827.00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39.86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56,426,730.00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148,352,472.00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38.04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88,500.00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12,567,659.04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2,597,614.00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2,067,616.95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125.63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pPr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Baja California</a:t>
                      </a:r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1,042,225.00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2,750,587.00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37.89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20,442,906.00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53,787,198.00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38.01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88,500.00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15,766,382.88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754,146.00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1,143,788.10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65.93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pPr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Baja California Sur</a:t>
                      </a:r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1,083,027.00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2,827,756.00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38.30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19,473,282.00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49,316,154.00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39.49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88,500.00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12,664,504.08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125,691.00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747,861.45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16.81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pPr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Campeche</a:t>
                      </a:r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466,562.00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1,248,896.00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37.36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9,857,844.00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24,671,544.00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39.96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88,500.00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8,483,332.32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4,399,185.00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5,718,940.50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76.92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pPr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Chiapas</a:t>
                      </a:r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1,240,026.00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3,252,629.00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38.12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24,779,280.00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59,012,394.00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41.99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88,500.00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29,492,808.96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6,242,653.00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3,211,405.05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194.39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pPr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Chihuahua</a:t>
                      </a:r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1,439,601.00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3,904,574.00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36.87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26,583,858.00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63,618,108.00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41.79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88,500.00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26,748,149.04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1,047,425.00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2,683,502.85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39.03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pPr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Ciudad de México</a:t>
                      </a:r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10,314,923.00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27,600,779.00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37.37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179,057,232.00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478,778,784.00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37.40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566,400.00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282,673,414.08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26,437,007.00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61,720,565.55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42.83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pPr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Coahuila de Zaragoza</a:t>
                      </a:r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1,585,956.00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4,152,934.00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38.19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31,001,034.00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78,674,214.00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39.40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88,500.00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28,768,707.36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12,820,482.00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1,055,804.40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1,214.29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pPr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Colima</a:t>
                      </a:r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846,198.00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2,221,935.00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38.08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15,783,324.00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38,380,950.00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41.12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88,500.00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6,960,397.44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754,146.00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527,902.20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142.86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pPr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Durango</a:t>
                      </a:r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1,381,946.00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3,614,525.00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38.23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24,375,270.00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63,375,702.00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38.46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88,500.00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30,600,229.92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3,938,318.00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15,529,123.05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25.36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pPr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Guanajuato</a:t>
                      </a:r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1,641,837.00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4,299,289.00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38.19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29,331,126.00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76,196,286.00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38.49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88,500.00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40,078,632.96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2,094,850.00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8,974,337.40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23.34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pPr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Guerrero</a:t>
                      </a:r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1,114,072.00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2,895,168.00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38.48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21,520,266.00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60,682,302.00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35.46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88,500.00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47,903,104.80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3,309,863.00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527,902.20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626.98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pPr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Hidalgo</a:t>
                      </a:r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1,085,688.00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2,850,818.00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38.08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21,708,804.00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53,517,858.00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40.56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88,500.00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25,764,181.92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2,304,335.00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1,671,690.30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137.84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pPr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Jalisco</a:t>
                      </a:r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1,634,741.00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4,257,600.00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38.40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26,664,660.00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66,796,320.00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39.92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141,600.00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33,534,257.76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5,111,434.00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5,367,005.70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95.24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pPr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México</a:t>
                      </a:r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1,154,874.00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2,103,964.00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54.89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22,005,078.00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36,522,504.00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60.25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141,600.00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91,565,308.80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14,789,641.00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30,310,384.65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48.79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9" name="1 Título"/>
          <p:cNvSpPr txBox="1">
            <a:spLocks/>
          </p:cNvSpPr>
          <p:nvPr/>
        </p:nvSpPr>
        <p:spPr>
          <a:xfrm>
            <a:off x="0" y="951963"/>
            <a:ext cx="3672408" cy="735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1400" dirty="0" smtClean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  <a:cs typeface="Arabic Typesetting" panose="03020402040406030203" pitchFamily="66" charset="-78"/>
              </a:rPr>
              <a:t>Inversiones</a:t>
            </a:r>
            <a:r>
              <a:rPr lang="es-MX" sz="1400" dirty="0" smtClean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  <a:cs typeface="Arabic Typesetting" panose="03020402040406030203" pitchFamily="66" charset="-78"/>
              </a:rPr>
              <a:t> de Avances </a:t>
            </a:r>
            <a:r>
              <a:rPr lang="es-MX" sz="1400" dirty="0" smtClean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  <a:cs typeface="Arabic Typesetting" panose="03020402040406030203" pitchFamily="66" charset="-78"/>
              </a:rPr>
              <a:t>y Metas por Entidad</a:t>
            </a:r>
          </a:p>
          <a:p>
            <a:pPr algn="l"/>
            <a:r>
              <a:rPr lang="es-MX" sz="2800" dirty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  <a:cs typeface="Arabic Typesetting" panose="03020402040406030203" pitchFamily="66" charset="-78"/>
              </a:rPr>
              <a:t>SEDESOL</a:t>
            </a:r>
            <a:endParaRPr lang="es-MX" sz="2800" dirty="0" smtClean="0">
              <a:solidFill>
                <a:schemeClr val="accent3">
                  <a:lumMod val="50000"/>
                </a:schemeClr>
              </a:solidFill>
              <a:latin typeface="Arial Narrow" panose="020B0606020202030204" pitchFamily="34" charset="0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82876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665928"/>
              </p:ext>
            </p:extLst>
          </p:nvPr>
        </p:nvGraphicFramePr>
        <p:xfrm>
          <a:off x="119922" y="1880133"/>
          <a:ext cx="11932170" cy="4130423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225942"/>
                <a:gridCol w="667095"/>
                <a:gridCol w="667094"/>
                <a:gridCol w="667095"/>
                <a:gridCol w="669561"/>
                <a:gridCol w="669560"/>
                <a:gridCol w="669561"/>
                <a:gridCol w="659567"/>
                <a:gridCol w="659567"/>
                <a:gridCol w="659567"/>
                <a:gridCol w="644577"/>
                <a:gridCol w="644577"/>
                <a:gridCol w="644577"/>
                <a:gridCol w="594610"/>
                <a:gridCol w="594610"/>
                <a:gridCol w="594610"/>
              </a:tblGrid>
              <a:tr h="503303">
                <a:tc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Entidad</a:t>
                      </a:r>
                      <a:endParaRPr lang="es-MX" sz="11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Alimentación</a:t>
                      </a:r>
                    </a:p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Avance     </a:t>
                      </a:r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      Meta             %</a:t>
                      </a:r>
                      <a:endParaRPr lang="es-MX" sz="11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Vivienda</a:t>
                      </a:r>
                    </a:p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Avance             Meta             %</a:t>
                      </a:r>
                      <a:endParaRPr lang="es-MX" sz="11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Educación</a:t>
                      </a:r>
                    </a:p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Avance            Meta            %</a:t>
                      </a:r>
                      <a:endParaRPr lang="es-MX" sz="11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Salud</a:t>
                      </a:r>
                    </a:p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Avance           Meta           %</a:t>
                      </a:r>
                      <a:endParaRPr lang="es-MX" sz="11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Seguridad Social</a:t>
                      </a:r>
                    </a:p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Avance          Meta             %</a:t>
                      </a:r>
                      <a:endParaRPr lang="es-MX" sz="11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61223">
                <a:tc>
                  <a:txBody>
                    <a:bodyPr/>
                    <a:lstStyle/>
                    <a:p>
                      <a:pPr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Michoacán de Ocampo</a:t>
                      </a:r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1,311,873.00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3,438,899.00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38.15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25,560,366.00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67,119,528.00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38.08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141,600.00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35,227,162.08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1,298,807.00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1,495,722.90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86.83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pPr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Morelos</a:t>
                      </a:r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1,167,292.00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3,030,879.00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38.51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24,590,742.00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65,395,752.00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37.60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88,500.00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19,584,823.68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3,519,348.00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3,607,331.70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97.56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pPr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Nayarit</a:t>
                      </a:r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615,578.00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1,601,922.00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38.43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12,632,046.00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34,152,312.00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36.99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88,500.00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16,200,031.68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2,052,953.00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2,991,445.80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68.63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pPr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Nuevo León</a:t>
                      </a:r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793,865.00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2,126,139.00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37.34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12,012,564.00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31,782,120.00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37.80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88,500.00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22,842,012.96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586,558.00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2,023,625.10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28.99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pPr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Oaxaca</a:t>
                      </a:r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2,049,857.00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5,339,740.00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38.39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43,498,410.00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114,361,764.00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38.04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88,500.00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36,229,349.28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6,200,756.00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1,055,804.40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587.30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pPr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Puebla</a:t>
                      </a:r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742,419.00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1,914,146.00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38.79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13,089,924.00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34,421,652.00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38.03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88,500.00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30,610,563.84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3,980,215.00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5,894,907.90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67.52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pPr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Querétaro</a:t>
                      </a:r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1,279,941.00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3,351,973.00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38.18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23,944,326.00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64,426,128.00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37.17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88,500.00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12,470,555.52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1,424,498.00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1,539,714.75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92.52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pPr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Quintana Roo</a:t>
                      </a:r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658,154.00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1,692,396.00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38.89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11,850,960.00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30,300,750.00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39.11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88,500.00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13,937,572.32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9,845,795.00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9,502,239.60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103.62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pPr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San Luis Potosí</a:t>
                      </a:r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1,148,665.00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2,977,659.00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38.58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20,846,916.00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55,133,898.00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37.81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88,500.00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24,761,148.48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586,558.00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4,795,111.65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12.23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pPr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Sinaloa</a:t>
                      </a:r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2,552,786.00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6,696,850.00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38.12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48,535,068.00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128,744,520.00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37.70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88,500.00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34,326,312.48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8,924,061.00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9,634,215.15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92.63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pPr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Sonora</a:t>
                      </a:r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1,678,204.00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4,374,684.00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38.36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28,253,766.00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70,513,212.00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40.07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88,500.00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21,198,588.96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1,885,365.00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5,674,948.65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33.22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pPr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Tabasco</a:t>
                      </a:r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615,578.00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1,584,182.00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38.86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13,170,726.00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37,115,052.00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35.49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88,500.00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15,339,174.72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7,792,842.00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4,751,119.80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164.02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pPr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Tamaulipas</a:t>
                      </a:r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1,863,587.00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4,931,720.00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37.79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34,152,312.00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85,003,704.00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40.18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88,500.00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35,332,736.64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4,399,185.00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3,167,413.20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138.89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pPr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Tlaxcala</a:t>
                      </a:r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414,229.00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1,072,383.00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38.63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7,999,398.00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20,254,368.00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39.49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88,500.00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11,401,943.04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6,158,859.00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8,138,492.25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75.68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pPr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Veracruz de Ignacio de la Llave</a:t>
                      </a:r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1,254,218.00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3,212,714.00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39.04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25,317,960.00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67,308,066.00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37.62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141,600.00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46,229,519.52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17,471,049.00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21,424,030.95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81.55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pPr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Yucatán</a:t>
                      </a:r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406,246.00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1,063,513.00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38.20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6,760,434.00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16,752,948.00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40.35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88,500.00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14,922,982.08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1,801,571.00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8,798,370.00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20.48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pPr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Zacatecas</a:t>
                      </a:r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1,041,338.00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2,709,785.00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38.43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17,641,770.00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48,777,474.00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36.17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88,500.00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14,482,892.64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4,524,876.00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1,847,657.70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244.90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6" name="1 Título"/>
          <p:cNvSpPr txBox="1">
            <a:spLocks/>
          </p:cNvSpPr>
          <p:nvPr/>
        </p:nvSpPr>
        <p:spPr>
          <a:xfrm>
            <a:off x="0" y="951963"/>
            <a:ext cx="3672408" cy="735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1400" dirty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  <a:cs typeface="Arabic Typesetting" panose="03020402040406030203" pitchFamily="66" charset="-78"/>
              </a:rPr>
              <a:t>Inversiones de </a:t>
            </a:r>
            <a:r>
              <a:rPr lang="es-MX" sz="1400" dirty="0" smtClean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  <a:cs typeface="Arabic Typesetting" panose="03020402040406030203" pitchFamily="66" charset="-78"/>
              </a:rPr>
              <a:t>Avances </a:t>
            </a:r>
            <a:r>
              <a:rPr lang="es-MX" sz="1400" dirty="0" smtClean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  <a:cs typeface="Arabic Typesetting" panose="03020402040406030203" pitchFamily="66" charset="-78"/>
              </a:rPr>
              <a:t>y Metas por Entidad</a:t>
            </a:r>
          </a:p>
          <a:p>
            <a:pPr algn="l"/>
            <a:r>
              <a:rPr lang="es-MX" sz="2800" dirty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  <a:cs typeface="Arabic Typesetting" panose="03020402040406030203" pitchFamily="66" charset="-78"/>
              </a:rPr>
              <a:t>SEDESOL</a:t>
            </a:r>
            <a:endParaRPr lang="es-MX" sz="2800" dirty="0" smtClean="0">
              <a:solidFill>
                <a:schemeClr val="accent3">
                  <a:lumMod val="50000"/>
                </a:schemeClr>
              </a:solidFill>
              <a:latin typeface="Arial Narrow" panose="020B0606020202030204" pitchFamily="34" charset="0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170310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3270</TotalTime>
  <Words>220</Words>
  <Application>Microsoft Office PowerPoint</Application>
  <PresentationFormat>Panorámica</PresentationFormat>
  <Paragraphs>134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Arabic Typesetting</vt:lpstr>
      <vt:lpstr>Arial</vt:lpstr>
      <vt:lpstr>Arial Black</vt:lpstr>
      <vt:lpstr>Arial Narrow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Pan Tavira</dc:creator>
  <cp:lastModifiedBy>Alejandro Gomez Sanchez</cp:lastModifiedBy>
  <cp:revision>42</cp:revision>
  <dcterms:created xsi:type="dcterms:W3CDTF">2016-05-02T22:51:40Z</dcterms:created>
  <dcterms:modified xsi:type="dcterms:W3CDTF">2016-05-17T02:39:51Z</dcterms:modified>
</cp:coreProperties>
</file>