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4" d="100"/>
          <a:sy n="64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9" Type="http://schemas.openxmlformats.org/officeDocument/2006/relationships/presProps" Target="presProps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02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50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5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89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636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48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44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447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606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3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955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_tradnl" smtClean="0"/>
              <a:t> Jes</a:t>
            </a:r>
            <a:r>
              <a:rPr lang="es-ES" smtClean="0"/>
              <a:t>ús </a:t>
            </a:r>
            <a:r>
              <a:rPr lang="es-ES_tradnl" smtClean="0"/>
              <a:t>García Corona 140,Col. Buenavista, Ciudad de México. C.P. 06350</a:t>
            </a:r>
          </a:p>
          <a:p>
            <a:r>
              <a:rPr lang="es-ES_tradnl" sz="1050" smtClean="0"/>
              <a:t>Teléfono: 51409617 Atención a la ciudadanía: 54488903</a:t>
            </a:r>
          </a:p>
          <a:p>
            <a:r>
              <a:rPr lang="es-ES_tradnl" sz="105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n 6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1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9011"/>
              </p:ext>
            </p:extLst>
          </p:nvPr>
        </p:nvGraphicFramePr>
        <p:xfrm>
          <a:off x="1089046" y="1960928"/>
          <a:ext cx="10213539" cy="388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6944"/>
                <a:gridCol w="1407159"/>
                <a:gridCol w="1407159"/>
                <a:gridCol w="1326630"/>
                <a:gridCol w="1326630"/>
                <a:gridCol w="1499017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(%)</a:t>
                      </a:r>
                      <a:endParaRPr lang="es-MX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042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54,874.0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48,673,238.00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142,895.0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126,703,040.00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33,373.0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898,868,382.00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86,257.0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565,544,956.18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38.69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19,900.0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798,300.00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16,814,390.62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554,066,874.50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4,038.0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169,180,086.00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5,671.05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236,016,271.38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71.20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92,285.0</a:t>
                      </a: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1,116,721,706.00</a:t>
                      </a: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92,285.0</a:t>
                      </a: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1,483,129,442.05</a:t>
                      </a: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8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Carencia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69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68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Rectángulo 267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204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3,436.0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5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1,175.0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6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1,221.0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7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526.0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8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1,398.0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9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1,623.0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0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11,629.0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1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1,788.0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2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954.0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3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1,558.0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4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1,851.0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5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1,256.0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6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1,224.0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7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1,843.0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8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1,302.0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9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1,479.0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0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1,316.0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1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694.0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2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895.0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3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2,311.0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4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837.0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5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1,443.0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6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742.0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7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1,295.0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8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2,878.0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9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1,892.0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0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694.0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1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2,101.0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2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467.0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3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1,414.0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4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458.0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5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1,174.0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6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7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8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8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9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3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5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3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1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68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37985" y="1324134"/>
            <a:ext cx="7248391" cy="47274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9786382" y="1325098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673586" y="1329207"/>
            <a:ext cx="864399" cy="472745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489152" y="41454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1.66 %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489152" y="174096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0.48 %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489152" y="297462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0.61 %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10613914" y="48812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0613914" y="279360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0.31 %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2489152" y="491347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0.39 %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10613914" y="553579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0.27 %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2489152" y="2398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10613914" y="413769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0.86 %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0613914" y="3443357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0.33 %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2489152" y="436448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2489151" y="5323048"/>
            <a:ext cx="720000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0.17 %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0613914" y="454133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0.31 %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2489152" y="4621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0.35 %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489152" y="48182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0.09 %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2489152" y="5008723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0.27 %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2489152" y="51706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0.43 %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2489152" y="424065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0.28 %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10613914" y="310657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0.25 %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2489152" y="547544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0.41 %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0613914" y="524334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0.18 %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2489152" y="4488308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0.73 %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10613914" y="46604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0.34 %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10613914" y="3903359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0.34 %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489152" y="347445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0.53 %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2489152" y="217301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0.57 %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10613914" y="512794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0.29 %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10613914" y="3319532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0.38 %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0613908" y="4783561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0.26 %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10613908" y="4995526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10613914" y="4330710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0.20 %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10613914" y="3680904"/>
            <a:ext cx="542627" cy="115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600">
                <a:solidFill>
                  <a:srgbClr val="CD0000"/>
                </a:solidFill>
                <a:latin typeface="Arial Black"/>
              </a:defRPr>
            </a:pPr>
            <a:r>
              <a:t>0.52 %</a:t>
            </a:r>
            <a:endParaRPr lang="es-MX" sz="900" b="1" dirty="0"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0" name="1 Elipse">
            <a:hlinkClick r:id="" action="ppaction://noaction"/>
          </p:cNvPr>
          <p:cNvSpPr/>
          <p:nvPr/>
        </p:nvSpPr>
        <p:spPr>
          <a:xfrm>
            <a:off x="2984154" y="174096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1" name="58 Elipse">
            <a:hlinkClick r:id="" action="ppaction://noaction"/>
          </p:cNvPr>
          <p:cNvSpPr/>
          <p:nvPr/>
        </p:nvSpPr>
        <p:spPr>
          <a:xfrm>
            <a:off x="3696317" y="2944776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2" name="59 Elipse">
            <a:hlinkClick r:id="" action="ppaction://noaction"/>
          </p:cNvPr>
          <p:cNvSpPr/>
          <p:nvPr/>
        </p:nvSpPr>
        <p:spPr>
          <a:xfrm>
            <a:off x="4081767" y="213536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60 Elipse">
            <a:hlinkClick r:id="" action="ppaction://noaction"/>
          </p:cNvPr>
          <p:cNvSpPr/>
          <p:nvPr/>
        </p:nvSpPr>
        <p:spPr>
          <a:xfrm>
            <a:off x="5054944" y="2357412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61 Elipse">
            <a:hlinkClick r:id="" action="ppaction://noaction"/>
          </p:cNvPr>
          <p:cNvSpPr/>
          <p:nvPr/>
        </p:nvSpPr>
        <p:spPr>
          <a:xfrm>
            <a:off x="5925699" y="276219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62 Elipse">
            <a:hlinkClick r:id="" action="ppaction://noaction"/>
          </p:cNvPr>
          <p:cNvSpPr/>
          <p:nvPr/>
        </p:nvSpPr>
        <p:spPr>
          <a:xfrm>
            <a:off x="6379890" y="307766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63 Elipse">
            <a:hlinkClick r:id="" action="ppaction://noaction"/>
          </p:cNvPr>
          <p:cNvSpPr/>
          <p:nvPr/>
        </p:nvSpPr>
        <p:spPr>
          <a:xfrm>
            <a:off x="6836094" y="3310134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64 Elipse">
            <a:hlinkClick r:id="" action="ppaction://noaction"/>
          </p:cNvPr>
          <p:cNvSpPr/>
          <p:nvPr/>
        </p:nvSpPr>
        <p:spPr>
          <a:xfrm>
            <a:off x="4757387" y="344058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65 Elipse">
            <a:hlinkClick r:id="" action="ppaction://noaction"/>
          </p:cNvPr>
          <p:cNvSpPr/>
          <p:nvPr/>
        </p:nvSpPr>
        <p:spPr>
          <a:xfrm>
            <a:off x="5329259" y="3430687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66 Elipse">
            <a:hlinkClick r:id="" action="ppaction://noaction"/>
          </p:cNvPr>
          <p:cNvSpPr/>
          <p:nvPr/>
        </p:nvSpPr>
        <p:spPr>
          <a:xfrm>
            <a:off x="5814677" y="36527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67 Elipse">
            <a:hlinkClick r:id="" action="ppaction://noaction"/>
          </p:cNvPr>
          <p:cNvSpPr/>
          <p:nvPr/>
        </p:nvSpPr>
        <p:spPr>
          <a:xfrm>
            <a:off x="6235790" y="3877745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68 Elipse">
            <a:hlinkClick r:id="" action="ppaction://noaction"/>
          </p:cNvPr>
          <p:cNvSpPr/>
          <p:nvPr/>
        </p:nvSpPr>
        <p:spPr>
          <a:xfrm>
            <a:off x="5315485" y="4207973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69 Elipse">
            <a:hlinkClick r:id="" action="ppaction://noaction"/>
          </p:cNvPr>
          <p:cNvSpPr/>
          <p:nvPr/>
        </p:nvSpPr>
        <p:spPr>
          <a:xfrm>
            <a:off x="5651829" y="4578831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70 Elipse">
            <a:hlinkClick r:id="" action="ppaction://noaction"/>
          </p:cNvPr>
          <p:cNvSpPr/>
          <p:nvPr/>
        </p:nvSpPr>
        <p:spPr>
          <a:xfrm>
            <a:off x="5536573" y="488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71 Elipse">
            <a:hlinkClick r:id="" action="ppaction://noaction"/>
          </p:cNvPr>
          <p:cNvSpPr/>
          <p:nvPr/>
        </p:nvSpPr>
        <p:spPr>
          <a:xfrm>
            <a:off x="5925699" y="4955440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72 Elipse">
            <a:hlinkClick r:id="" action="ppaction://noaction"/>
          </p:cNvPr>
          <p:cNvSpPr/>
          <p:nvPr/>
        </p:nvSpPr>
        <p:spPr>
          <a:xfrm>
            <a:off x="5906649" y="41372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73 Elipse">
            <a:hlinkClick r:id="" action="ppaction://noaction"/>
          </p:cNvPr>
          <p:cNvSpPr/>
          <p:nvPr/>
        </p:nvSpPr>
        <p:spPr>
          <a:xfrm>
            <a:off x="6208272" y="4331318"/>
            <a:ext cx="222044" cy="22204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74 Elipse">
            <a:hlinkClick r:id="" action="ppaction://noaction"/>
          </p:cNvPr>
          <p:cNvSpPr/>
          <p:nvPr/>
        </p:nvSpPr>
        <p:spPr>
          <a:xfrm>
            <a:off x="6492884" y="44728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75 Elipse">
            <a:hlinkClick r:id="" action="ppaction://noaction"/>
          </p:cNvPr>
          <p:cNvSpPr/>
          <p:nvPr/>
        </p:nvSpPr>
        <p:spPr>
          <a:xfrm>
            <a:off x="6511934" y="479058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76 Elipse">
            <a:hlinkClick r:id="" action="ppaction://noaction"/>
          </p:cNvPr>
          <p:cNvSpPr/>
          <p:nvPr/>
        </p:nvSpPr>
        <p:spPr>
          <a:xfrm>
            <a:off x="6567112" y="529078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77 Elipse">
            <a:hlinkClick r:id="" action="ppaction://noaction"/>
          </p:cNvPr>
          <p:cNvSpPr/>
          <p:nvPr/>
        </p:nvSpPr>
        <p:spPr>
          <a:xfrm>
            <a:off x="7363963" y="543842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78 Elipse">
            <a:hlinkClick r:id="" action="ppaction://noaction"/>
          </p:cNvPr>
          <p:cNvSpPr/>
          <p:nvPr/>
        </p:nvSpPr>
        <p:spPr>
          <a:xfrm>
            <a:off x="8295304" y="5515567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79 Elipse">
            <a:hlinkClick r:id="" action="ppaction://noaction"/>
          </p:cNvPr>
          <p:cNvSpPr/>
          <p:nvPr/>
        </p:nvSpPr>
        <p:spPr>
          <a:xfrm>
            <a:off x="8804123" y="488072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80 Elipse">
            <a:hlinkClick r:id="" action="ppaction://noaction"/>
          </p:cNvPr>
          <p:cNvSpPr/>
          <p:nvPr/>
        </p:nvSpPr>
        <p:spPr>
          <a:xfrm>
            <a:off x="9231408" y="4657465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81 Elipse">
            <a:hlinkClick r:id="" action="ppaction://noaction"/>
          </p:cNvPr>
          <p:cNvSpPr/>
          <p:nvPr/>
        </p:nvSpPr>
        <p:spPr>
          <a:xfrm>
            <a:off x="9060934" y="4322629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82 Elipse">
            <a:hlinkClick r:id="" action="ppaction://noaction"/>
          </p:cNvPr>
          <p:cNvSpPr/>
          <p:nvPr/>
        </p:nvSpPr>
        <p:spPr>
          <a:xfrm>
            <a:off x="8223931" y="5118273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83 Elipse">
            <a:hlinkClick r:id="" action="ppaction://noaction"/>
          </p:cNvPr>
          <p:cNvSpPr/>
          <p:nvPr/>
        </p:nvSpPr>
        <p:spPr>
          <a:xfrm>
            <a:off x="7383015" y="49904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84 Elipse">
            <a:hlinkClick r:id="" action="ppaction://noaction"/>
          </p:cNvPr>
          <p:cNvSpPr/>
          <p:nvPr/>
        </p:nvSpPr>
        <p:spPr>
          <a:xfrm>
            <a:off x="6730382" y="4549938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85 Elipse">
            <a:hlinkClick r:id="" action="ppaction://noaction"/>
          </p:cNvPr>
          <p:cNvSpPr/>
          <p:nvPr/>
        </p:nvSpPr>
        <p:spPr>
          <a:xfrm>
            <a:off x="6924272" y="5028951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86 Elipse">
            <a:hlinkClick r:id="" action="ppaction://noaction"/>
          </p:cNvPr>
          <p:cNvSpPr/>
          <p:nvPr/>
        </p:nvSpPr>
        <p:spPr>
          <a:xfrm>
            <a:off x="6901418" y="4800144"/>
            <a:ext cx="180000" cy="180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87 Elipse">
            <a:hlinkClick r:id="" action="ppaction://noaction"/>
          </p:cNvPr>
          <p:cNvSpPr/>
          <p:nvPr/>
        </p:nvSpPr>
        <p:spPr>
          <a:xfrm>
            <a:off x="6710719" y="4995972"/>
            <a:ext cx="144000" cy="144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88 Elipse">
            <a:hlinkClick r:id="" action="ppaction://noaction"/>
          </p:cNvPr>
          <p:cNvSpPr/>
          <p:nvPr/>
        </p:nvSpPr>
        <p:spPr>
          <a:xfrm>
            <a:off x="6725008" y="4909303"/>
            <a:ext cx="72000" cy="72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2" name="2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7" y="1384525"/>
            <a:ext cx="8781306" cy="4727458"/>
          </a:xfrm>
          <a:prstGeom prst="rect">
            <a:avLst/>
          </a:prstGeom>
        </p:spPr>
      </p:pic>
      <p:sp>
        <p:nvSpPr>
          <p:cNvPr id="73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Porcentaje de Avance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441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07823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Aguascalientes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3,436.0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8,621.0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39.86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2,095.0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5,508.0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192,339.66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1,175.0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3,101.0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1,997.0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241,294.02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27.3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65.93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 Sur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1,221.0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3,188.0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1,831.0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193,821.82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17.85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Campeche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129,831.78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136.5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Chiapas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1,398.0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3,667.0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2,191.0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451,367.84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76.65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194.39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Chihuahua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1,623.0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4,402.0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36.87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987.0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2,362.0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41.79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409,362.66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64.05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Ciudad de México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11,629.0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31,117.0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37.37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6,648.0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17,776.0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4,326,128.82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1,473.15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42.83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Coahuila de Zaragoza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1,788.0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4,682.0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1,151.0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2,921.0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440,285.94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1,214.29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Colima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2,505.0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1,425.0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106,524.26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142.86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Durango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1,558.0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4,075.0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905.0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2,353.0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468,316.18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370.65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25.36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Guanajuato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1,851.0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4,847.0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2,829.0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613,376.84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214.2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23.34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Guerrero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3,264.0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2,253.0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733,125.2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626.98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Hidalgo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1,224.0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3,214.0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1,987.0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394,303.68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137.84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Jalisco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4,800.0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2,480.0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513,219.54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128.1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95.24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México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1,302.0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2,372.0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1,356.0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1,401,346.2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723.45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48.79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242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85922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Michoacán de Ocampo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1,479.0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3,877.0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38.15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2,492.0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539,128.32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86.83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Morelos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1,316.0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3,417.0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38.51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2,428.0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299,732.72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97.56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Nayarit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1,268.0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247,930.72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68.63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Nuevo León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2,397.0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37.34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1,180.0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349,581.84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Oaxaca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2,311.0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6,020.0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1,615.0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4,246.0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554,466.12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587.30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Puebla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837.0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2,158.0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38.79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1,278.0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468,474.36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140.7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Querétaro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1,443.0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3,779.0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2,392.0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37.17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190,853.58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Quintana Roo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1,908.0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1,125.0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39.11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213,305.28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226.8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San Luis Potosí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1,295.0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3,357.0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774.0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2,047.0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378,952.92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114.45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12.23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Sinaloa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2,878.0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7,550.0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4,780.0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525,341.42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229.95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Sonora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1,892.0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4,932.0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2,618.0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40.07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324,430.34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135.45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33.22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Tabasco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1,786.0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1,378.0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234,755.88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113.4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164.02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Tamaulipas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2,101.0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5,560.0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1,268.0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3,156.0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40.18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540,744.06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138.89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Tlaxcala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467.0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1,209.0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174,499.16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Veracruz de Ignacio de la Llave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3,622.0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39.04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2,499.0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707,512.08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417.0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511.35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81.55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Yucatán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458.0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1,199.0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622.0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228,386.32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20.48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Zacatecas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1,174.0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3,055.0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655.0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1,811.0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36.17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221,651.06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108.0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44.1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7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244.90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Unidades de 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779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6720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Aguascalientes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3,047,732.00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7,645,240.00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39.86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56,426,730.00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37,277,430.38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6,337,965.50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2,597,614.00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2,067,617.00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1,042,225.00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2,800,240.00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20,442,906.00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13,494,214.97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7,951,107.50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754,146.00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1,143,788.12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65.93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Baja California Sur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1,083,027.00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2,790,040.00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19,473,282.00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12,713,112.53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6,386,806.00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125,691.00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747,861.44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Campeche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466,562.00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1,198,840.00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9,857,844.00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6,302,686.86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4,278,210.00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4,399,185.00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5,718,940.50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Chiapas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1,240,026.00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3,269,440.00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24,779,280.00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14,921,746.25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14,873,448.00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6,242,653.00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3,211,405.00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194.39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Chihuahua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1,439,601.00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3,468,680.00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36.87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26,583,858.00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16,699,426.75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41.79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13,489,296.00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1,047,425.00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2,683,502.75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Ciudad de México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10,314,923.00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28,045,920.00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37.37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179,057,232.00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119,077,689.19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567,680.00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142,554,352.00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26,437,007.00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61,720,564.00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42.83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Coahuila de Zaragoza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1,585,956.00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3,884,840.00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31,001,034.00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20,793,480.12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14,508,278.00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12,820,482.00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1,055,804.38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1,214.29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Colima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846,198.00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2,125,000.00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15,783,324.00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10,100,459.81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3,510,181.50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754,146.00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527,902.19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142.86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Durango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1,381,946.00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3,610,800.00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24,375,270.00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15,595,110.16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15,431,929.00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3,938,318.00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15,529,123.00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25.36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Guanajuato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1,641,837.00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4,220,760.00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29,331,126.00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19,446,752.62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20,211,960.00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2,094,850.00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8,974,337.00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23.34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Guerrero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1,114,072.00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3,047,080.00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21,520,266.00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15,756,718.00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24,157,902.00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3,309,863.00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527,902.19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626.98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Hidalgo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1,085,688.00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2,724,080.00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21,708,804.00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13,925,167.06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12,993,073.00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2,304,335.00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1,671,690.25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137.84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Jalisco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1,634,741.00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4,207,160.00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26,664,660.00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17,049,576.59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16,911,582.00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5,111,434.00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5,367,005.50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95.24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México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1,154,874.00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1,986,280.00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22,005,078.00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9,319,357.73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46,177,084.00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14,789,641.00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30,310,384.00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48.79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 de 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287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65928"/>
              </p:ext>
            </p:extLst>
          </p:nvPr>
        </p:nvGraphicFramePr>
        <p:xfrm>
          <a:off x="119922" y="1880133"/>
          <a:ext cx="11932170" cy="413042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25942"/>
                <a:gridCol w="667095"/>
                <a:gridCol w="667094"/>
                <a:gridCol w="667095"/>
                <a:gridCol w="669561"/>
                <a:gridCol w="669560"/>
                <a:gridCol w="669561"/>
                <a:gridCol w="659567"/>
                <a:gridCol w="659567"/>
                <a:gridCol w="659567"/>
                <a:gridCol w="644577"/>
                <a:gridCol w="644577"/>
                <a:gridCol w="644577"/>
                <a:gridCol w="594610"/>
                <a:gridCol w="594610"/>
                <a:gridCol w="594610"/>
              </a:tblGrid>
              <a:tr h="503303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Entidad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Alimentación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</a:t>
                      </a:r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Vivienda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Educación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 Meta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Salud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 Meta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Seguridad Social</a:t>
                      </a:r>
                    </a:p>
                    <a:p>
                      <a:pPr algn="ctr"/>
                      <a:r>
                        <a:rPr lang="es-MX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Avance          Meta             %</a:t>
                      </a:r>
                      <a:endParaRPr lang="es-MX" sz="11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Michoacán de Ocampo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1,311,873.00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3,605,360.00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38.15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25,560,366.00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17,372,791.56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17,765,328.00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1,298,807.00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1,495,722.88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86.83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Morelos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1,167,292.00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3,055,920.00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38.51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24,590,742.00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17,803,744.25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9,876,776.00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3,519,348.00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3,607,331.75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97.56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Nayarit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615,578.00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1,607,520.00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12,632,046.00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8,996,142.97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8,169,799.50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2,052,953.00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2,991,445.75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68.63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Nuevo León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793,865.00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1,943,440.00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37.34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12,012,564.00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7,757,153.43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11,519,402.00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586,558.00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2,023,625.12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28.99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Oaxaca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2,049,857.00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5,723,560.00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43,498,410.00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28,119,680.12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18,270,738.00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6,200,756.00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1,055,804.38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587.30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Puebla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742,419.00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1,934,600.00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38.79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13,089,924.00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8,672,928.50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15,437,142.00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3,980,215.00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5,894,908.00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Querétaro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1,279,941.00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3,348,320.00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23,944,326.00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16,376,212.55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37.17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6,288,997.00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1,424,498.00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1,539,714.75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92.52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Quintana Roo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658,154.00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1,770,720.00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11,850,960.00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7,703,284.16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39.11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7,028,823.50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9,845,795.00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9,502,240.00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San Luis Potosí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1,148,665.00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3,015,120.00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38.58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20,846,916.00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14,490,793.62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12,487,236.00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586,558.00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4,795,111.50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12.23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Sinaloa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2,552,786.00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6,832,640.00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48,535,068.00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32,940,967.62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17,311,022.00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8,924,061.00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9,634,215.00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92.63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Sonora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1,678,204.00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4,371,720.00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28,253,766.00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17,669,070.81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40.07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10,690,611.00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1,885,365.00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5,674,948.50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33.22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Tabasco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615,578.00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1,675,520.00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38.86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13,170,726.00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9,804,179.84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7,735,663.00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7,792,842.00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4,751,120.00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164.02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Tamaulipas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1,863,587.00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4,785,160.00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37.79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34,152,312.00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21,709,255.56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40.18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17,818,568.00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4,399,185.00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3,167,413.25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138.89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Tlaxcala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414,229.00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1,056,720.00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7,999,398.00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5,306,108.42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5,750,086.50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6,158,859.00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8,138,492.00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Veracruz de Ignacio de la Llave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1,254,218.00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3,148,400.00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39.04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25,317,960.00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17,130,380.19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37.62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23,313,900.00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17,471,049.00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21,424,030.00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81.55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Yucatán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406,246.00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1,062,160.00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6,760,434.00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4,094,053.06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40.35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7,525,773.50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1,801,571.00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8,798,370.00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20.48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161223">
                <a:tc>
                  <a:txBody>
                    <a:bodyPr/>
                    <a:lstStyle/>
                    <a:p>
                      <a:pPr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Zacatecas</a:t>
                      </a:r>
                      <a:endParaRPr lang="es-MX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1,041,338.00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2,741,760.00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17,641,770.00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12,497,636.16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36.17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7,303,834.00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4,524,876.00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1,847,657.75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6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244.90</a:t>
                      </a:r>
                      <a:endParaRPr lang="es-MX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1 Título"/>
          <p:cNvSpPr txBox="1">
            <a:spLocks/>
          </p:cNvSpPr>
          <p:nvPr/>
        </p:nvSpPr>
        <p:spPr>
          <a:xfrm>
            <a:off x="0" y="951963"/>
            <a:ext cx="3672408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Inversiones de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Avances </a:t>
            </a:r>
            <a:r>
              <a:rPr lang="es-MX" sz="14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y Metas por Entidad</a:t>
            </a:r>
          </a:p>
          <a:p>
            <a:pPr algn="l"/>
            <a:r>
              <a:rPr lang="es-MX" sz="2800" dirty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SEDESOL</a:t>
            </a:r>
            <a:endParaRPr lang="es-MX" sz="2800" dirty="0" smtClean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7031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</TotalTime>
  <Words>220</Words>
  <Application>Microsoft Office PowerPoint</Application>
  <PresentationFormat>Panorámica</PresentationFormat>
  <Paragraphs>134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Arabic Typesetting</vt:lpstr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42</cp:revision>
  <dcterms:created xsi:type="dcterms:W3CDTF">2016-05-02T22:51:40Z</dcterms:created>
  <dcterms:modified xsi:type="dcterms:W3CDTF">2016-05-17T02:39:51Z</dcterms:modified>
</cp:coreProperties>
</file>