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256" r:id="rId2"/>
    <p:sldId id="257" r:id="rId3"/>
    <p:sldId id="304" r:id="rId4"/>
    <p:sldId id="305" r:id="rId5"/>
    <p:sldId id="302" r:id="rId6"/>
    <p:sldId id="260" r:id="rId7"/>
    <p:sldId id="306" r:id="rId8"/>
    <p:sldId id="307" r:id="rId9"/>
    <p:sldId id="262" r:id="rId10"/>
    <p:sldId id="263" r:id="rId11"/>
    <p:sldId id="308" r:id="rId12"/>
    <p:sldId id="309" r:id="rId13"/>
    <p:sldId id="265" r:id="rId14"/>
    <p:sldId id="266" r:id="rId15"/>
    <p:sldId id="310" r:id="rId16"/>
    <p:sldId id="311" r:id="rId17"/>
    <p:sldId id="303" r:id="rId18"/>
    <p:sldId id="271" r:id="rId19"/>
    <p:sldId id="312" r:id="rId20"/>
    <p:sldId id="313" r:id="rId21"/>
    <p:sldId id="272" r:id="rId22"/>
    <p:sldId id="273" r:id="rId23"/>
    <p:sldId id="314" r:id="rId24"/>
    <p:sldId id="315" r:id="rId25"/>
    <p:sldId id="274" r:id="rId26"/>
    <p:sldId id="275" r:id="rId27"/>
    <p:sldId id="316" r:id="rId28"/>
    <p:sldId id="317" r:id="rId29"/>
    <p:sldId id="277" r:id="rId30"/>
    <p:sldId id="278" r:id="rId31"/>
    <p:sldId id="318" r:id="rId32"/>
    <p:sldId id="319" r:id="rId33"/>
    <p:sldId id="279" r:id="rId34"/>
    <p:sldId id="280" r:id="rId35"/>
    <p:sldId id="320" r:id="rId36"/>
    <p:sldId id="321" r:id="rId37"/>
    <p:sldId id="282" r:id="rId38"/>
    <p:sldId id="283" r:id="rId39"/>
    <p:sldId id="322" r:id="rId40"/>
    <p:sldId id="323" r:id="rId41"/>
    <p:sldId id="290" r:id="rId42"/>
    <p:sldId id="291" r:id="rId43"/>
    <p:sldId id="324" r:id="rId44"/>
    <p:sldId id="325" r:id="rId45"/>
    <p:sldId id="292" r:id="rId46"/>
    <p:sldId id="293" r:id="rId47"/>
    <p:sldId id="326" r:id="rId48"/>
    <p:sldId id="327" r:id="rId49"/>
    <p:sldId id="294" r:id="rId50"/>
    <p:sldId id="295" r:id="rId51"/>
    <p:sldId id="328" r:id="rId52"/>
    <p:sldId id="329" r:id="rId53"/>
    <p:sldId id="297" r:id="rId54"/>
    <p:sldId id="298" r:id="rId55"/>
    <p:sldId id="330" r:id="rId56"/>
    <p:sldId id="331" r:id="rId57"/>
    <p:sldId id="300" r:id="rId58"/>
    <p:sldId id="301" r:id="rId59"/>
    <p:sldId id="332" r:id="rId60"/>
    <p:sldId id="333" r:id="rId61"/>
  </p:sldIdLst>
  <p:sldSz cx="9144000" cy="6858000" type="screen4x3"/>
  <p:notesSz cx="7010400" cy="92964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0093"/>
    <a:srgbClr val="C92D9C"/>
    <a:srgbClr val="008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02" autoAdjust="0"/>
    <p:restoredTop sz="94671" autoAdjust="0"/>
  </p:normalViewPr>
  <p:slideViewPr>
    <p:cSldViewPr snapToGrid="0" snapToObjects="1">
      <p:cViewPr>
        <p:scale>
          <a:sx n="80" d="100"/>
          <a:sy n="80" d="100"/>
        </p:scale>
        <p:origin x="-111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4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5" d="100"/>
          <a:sy n="55" d="100"/>
        </p:scale>
        <p:origin x="-2880" y="-90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4" Type="http://schemas.openxmlformats.org/officeDocument/2006/relationships/slide" Target="slides/slide13.xml"/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7" Type="http://schemas.openxmlformats.org/officeDocument/2006/relationships/slide" Target="slides/slide6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48" Type="http://schemas.openxmlformats.org/officeDocument/2006/relationships/slide" Target="slides/slide47.xml"/><Relationship Id="rId63" Type="http://schemas.openxmlformats.org/officeDocument/2006/relationships/handoutMaster" Target="handoutMasters/handoutMaster1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6" Type="http://schemas.openxmlformats.org/officeDocument/2006/relationships/theme" Target="theme/theme1.xml"/><Relationship Id="rId67" Type="http://schemas.openxmlformats.org/officeDocument/2006/relationships/tableStyles" Target="tableStyles.xml"/><Relationship Id="rId64" Type="http://schemas.openxmlformats.org/officeDocument/2006/relationships/presProps" Target="presProps.xml"/><Relationship Id="rId65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62" Type="http://schemas.openxmlformats.org/officeDocument/2006/relationships/notesMaster" Target="notesMasters/notesMaster1.xml"/><Relationship Id="rId49" Type="http://schemas.openxmlformats.org/officeDocument/2006/relationships/slide" Target="slides/slide48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17" Type="http://schemas.openxmlformats.org/officeDocument/2006/relationships/slide" Target="slides/slide16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38" Type="http://schemas.openxmlformats.org/officeDocument/2006/relationships/slide" Target="slides/slide37.xml"/><Relationship Id="rId10" Type="http://schemas.openxmlformats.org/officeDocument/2006/relationships/slide" Target="slides/slide9.xml"/><Relationship Id="rId59" Type="http://schemas.openxmlformats.org/officeDocument/2006/relationships/slide" Target="slides/slide58.xml"/><Relationship Id="rId58" Type="http://schemas.openxmlformats.org/officeDocument/2006/relationships/slide" Target="slides/slide57.xml"/><Relationship Id="rId57" Type="http://schemas.openxmlformats.org/officeDocument/2006/relationships/slide" Target="slides/slide56.xml"/><Relationship Id="rId56" Type="http://schemas.openxmlformats.org/officeDocument/2006/relationships/slide" Target="slides/slide55.xml"/><Relationship Id="rId55" Type="http://schemas.openxmlformats.org/officeDocument/2006/relationships/slide" Target="slides/slide54.xml"/><Relationship Id="rId54" Type="http://schemas.openxmlformats.org/officeDocument/2006/relationships/slide" Target="slides/slide53.xml"/><Relationship Id="rId53" Type="http://schemas.openxmlformats.org/officeDocument/2006/relationships/slide" Target="slides/slide52.xml"/><Relationship Id="rId52" Type="http://schemas.openxmlformats.org/officeDocument/2006/relationships/slide" Target="slides/slide51.xml"/><Relationship Id="rId51" Type="http://schemas.openxmlformats.org/officeDocument/2006/relationships/slide" Target="slides/slide50.xml"/><Relationship Id="rId50" Type="http://schemas.openxmlformats.org/officeDocument/2006/relationships/slide" Target="slides/slide49.xml"/><Relationship Id="rId19" Type="http://schemas.openxmlformats.org/officeDocument/2006/relationships/slide" Target="slides/slide18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3" Type="http://schemas.openxmlformats.org/officeDocument/2006/relationships/slide" Target="slides/slide32.xml"/><Relationship Id="rId13" Type="http://schemas.openxmlformats.org/officeDocument/2006/relationships/slide" Target="slides/slide12.xml"/><Relationship Id="rId34" Type="http://schemas.openxmlformats.org/officeDocument/2006/relationships/slide" Target="slides/slide33.xml"/><Relationship Id="rId37" Type="http://schemas.openxmlformats.org/officeDocument/2006/relationships/slide" Target="slides/slide36.xml"/><Relationship Id="rId36" Type="http://schemas.openxmlformats.org/officeDocument/2006/relationships/slide" Target="slides/slide35.xml"/><Relationship Id="rId31" Type="http://schemas.openxmlformats.org/officeDocument/2006/relationships/slide" Target="slides/slide30.xml"/><Relationship Id="rId16" Type="http://schemas.openxmlformats.org/officeDocument/2006/relationships/slide" Target="slides/slide15.xml"/><Relationship Id="rId15" Type="http://schemas.openxmlformats.org/officeDocument/2006/relationships/slide" Target="slides/slide14.xml"/><Relationship Id="rId32" Type="http://schemas.openxmlformats.org/officeDocument/2006/relationships/slide" Target="slides/slide31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01FD12-FCAF-46CC-93B5-870B0BF31F6F}" type="datetimeFigureOut">
              <a:rPr lang="es-MX" smtClean="0"/>
              <a:t>09/04/2015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ECD68A-746E-40BA-A338-2252E8C5883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61401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8475" cy="465138"/>
          </a:xfrm>
          <a:prstGeom prst="rect">
            <a:avLst/>
          </a:prstGeom>
        </p:spPr>
        <p:txBody>
          <a:bodyPr vert="horz" lIns="91424" tIns="45712" rIns="91424" bIns="45712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0339" y="0"/>
            <a:ext cx="3038475" cy="465138"/>
          </a:xfrm>
          <a:prstGeom prst="rect">
            <a:avLst/>
          </a:prstGeom>
        </p:spPr>
        <p:txBody>
          <a:bodyPr vert="horz" lIns="91424" tIns="45712" rIns="91424" bIns="45712" rtlCol="0"/>
          <a:lstStyle>
            <a:lvl1pPr algn="r">
              <a:defRPr sz="1200"/>
            </a:lvl1pPr>
          </a:lstStyle>
          <a:p>
            <a:fld id="{56612B8C-D436-442C-AF8F-F0830C8620CD}" type="datetimeFigureOut">
              <a:rPr lang="es-MX" smtClean="0"/>
              <a:t>09/04/2015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4" tIns="45712" rIns="91424" bIns="45712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1676" y="4416426"/>
            <a:ext cx="5607051" cy="4183063"/>
          </a:xfrm>
          <a:prstGeom prst="rect">
            <a:avLst/>
          </a:prstGeom>
        </p:spPr>
        <p:txBody>
          <a:bodyPr vert="horz" lIns="91424" tIns="45712" rIns="91424" bIns="45712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2" y="8829676"/>
            <a:ext cx="3038475" cy="465138"/>
          </a:xfrm>
          <a:prstGeom prst="rect">
            <a:avLst/>
          </a:prstGeom>
        </p:spPr>
        <p:txBody>
          <a:bodyPr vert="horz" lIns="91424" tIns="45712" rIns="91424" bIns="45712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0339" y="8829676"/>
            <a:ext cx="3038475" cy="465138"/>
          </a:xfrm>
          <a:prstGeom prst="rect">
            <a:avLst/>
          </a:prstGeom>
        </p:spPr>
        <p:txBody>
          <a:bodyPr vert="horz" lIns="91424" tIns="45712" rIns="91424" bIns="45712" rtlCol="0" anchor="b"/>
          <a:lstStyle>
            <a:lvl1pPr algn="r">
              <a:defRPr sz="1200"/>
            </a:lvl1pPr>
          </a:lstStyle>
          <a:p>
            <a:fld id="{A5E2E5E9-F22E-4DBC-A2B7-BC078CAAEBBA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52359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'1.0' encoding='UTF-8' standalone='yes'?>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'1.0' encoding='UTF-8' standalone='yes'?>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'1.0' encoding='UTF-8' standalone='yes'?>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'1.0' encoding='UTF-8' standalone='yes'?>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'1.0' encoding='UTF-8' standalone='yes'?>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'1.0' encoding='UTF-8' standalone='yes'?>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9.xml.rels><?xml version='1.0' encoding='UTF-8' standalone='yes'?>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2E5E9-F22E-4DBC-A2B7-BC078CAAEBBA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18873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2E5E9-F22E-4DBC-A2B7-BC078CAAEBBA}" type="slidenum">
              <a:rPr lang="es-MX" smtClean="0"/>
              <a:t>48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0476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2E5E9-F22E-4DBC-A2B7-BC078CAAEBBA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1887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2E5E9-F22E-4DBC-A2B7-BC078CAAEBBA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1887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2E5E9-F22E-4DBC-A2B7-BC078CAAEBBA}" type="slidenum">
              <a:rPr lang="es-MX" smtClean="0"/>
              <a:t>30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22173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2E5E9-F22E-4DBC-A2B7-BC078CAAEBBA}" type="slidenum">
              <a:rPr lang="es-MX" smtClean="0"/>
              <a:t>31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22173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2E5E9-F22E-4DBC-A2B7-BC078CAAEBBA}" type="slidenum">
              <a:rPr lang="es-MX" smtClean="0"/>
              <a:t>32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221739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2E5E9-F22E-4DBC-A2B7-BC078CAAEBBA}" type="slidenum">
              <a:rPr lang="es-MX" smtClean="0"/>
              <a:t>45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2069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2E5E9-F22E-4DBC-A2B7-BC078CAAEBBA}" type="slidenum">
              <a:rPr lang="es-MX" smtClean="0"/>
              <a:t>46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0476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2E5E9-F22E-4DBC-A2B7-BC078CAAEBBA}" type="slidenum">
              <a:rPr lang="es-MX" smtClean="0"/>
              <a:t>47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0476756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09/04/2015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8735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09/04/2015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7716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09/04/2015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48585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09/04/2015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35755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09/04/2015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58127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09/04/2015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6535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09/04/2015</a:t>
            </a:fld>
            <a:endParaRPr lang="es-E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96682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09/04/2015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99846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09/04/2015</a:t>
            </a:fld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36218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09/04/2015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85972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09/04/2015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1427515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374428"/>
            <a:ext cx="8229600" cy="4751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625CF-D8F4-6941-B2C3-3F15474FDD83}" type="datetimeFigureOut">
              <a:rPr lang="es-ES" smtClean="0"/>
              <a:t>09/04/2015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8E032-850F-6045-B6B3-4CEFA6B942F5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7" name="CuadroTexto 6"/>
          <p:cNvSpPr txBox="1"/>
          <p:nvPr userDrawn="1"/>
        </p:nvSpPr>
        <p:spPr>
          <a:xfrm>
            <a:off x="1496093" y="321860"/>
            <a:ext cx="4105558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s-ES" sz="7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/>
                <a:cs typeface="Arial Narrow"/>
              </a:rPr>
              <a:t>Balance General de la</a:t>
            </a:r>
            <a:r>
              <a:rPr lang="es-ES" sz="7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/>
                <a:cs typeface="Arial Narrow"/>
              </a:rPr>
              <a:t> </a:t>
            </a:r>
            <a:r>
              <a:rPr lang="es-ES" sz="700" b="1" dirty="0" smtClean="0">
                <a:solidFill>
                  <a:srgbClr val="008040"/>
                </a:solidFill>
                <a:latin typeface="Arial Narrow"/>
                <a:cs typeface="Arial Narrow"/>
              </a:rPr>
              <a:t>Administración Pública Federal </a:t>
            </a:r>
            <a:endParaRPr lang="es-ES" sz="700" b="1" dirty="0">
              <a:solidFill>
                <a:srgbClr val="008040"/>
              </a:solidFill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299619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1800" b="1" kern="1200">
          <a:solidFill>
            <a:srgbClr val="008040"/>
          </a:solidFill>
          <a:latin typeface="Arial Narrow"/>
          <a:ea typeface="+mj-ea"/>
          <a:cs typeface="Arial Narrow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•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–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•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–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»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5" Type="http://schemas.openxmlformats.org/officeDocument/2006/relationships/image" Target="../media/image3.jpg"/><Relationship Id="rId4" Type="http://schemas.openxmlformats.org/officeDocument/2006/relationships/hyperlink" Target="1.%20PRINCIPAL%20BALANCE%20GENERAL%20APF.pptx#-1,2,Obras Concluidas por Sector" TargetMode="External"/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5" Type="http://schemas.openxmlformats.org/officeDocument/2006/relationships/image" Target="../media/image3.jpg"/><Relationship Id="rId4" Type="http://schemas.openxmlformats.org/officeDocument/2006/relationships/hyperlink" Target="1.%20PRINCIPAL%20BALANCE%20GENERAL%20APF.pptx#-1,2,Obras Concluidas por Sector" TargetMode="External"/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5" Type="http://schemas.openxmlformats.org/officeDocument/2006/relationships/image" Target="../media/image3.jpg"/><Relationship Id="rId4" Type="http://schemas.openxmlformats.org/officeDocument/2006/relationships/hyperlink" Target="1.%20PRINCIPAL%20BALANCE%20GENERAL%20APF.pptx#-1,2,Obras Concluidas por Sector" TargetMode="External"/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5" Type="http://schemas.openxmlformats.org/officeDocument/2006/relationships/image" Target="../media/image3.jpg"/><Relationship Id="rId4" Type="http://schemas.openxmlformats.org/officeDocument/2006/relationships/hyperlink" Target="1.%20PRINCIPAL%20BALANCE%20GENERAL%20APF.pptx#-1,2,Obras Concluidas por Sector" TargetMode="External"/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5" Type="http://schemas.openxmlformats.org/officeDocument/2006/relationships/image" Target="../media/image3.jpg"/><Relationship Id="rId4" Type="http://schemas.openxmlformats.org/officeDocument/2006/relationships/hyperlink" Target="1.%20PRINCIPAL%20BALANCE%20GENERAL%20APF.pptx#-1,2,Obras Concluidas por Sector" TargetMode="External"/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'1.0' encoding='UTF-8' standalone='yes'?>
<Relationships xmlns="http://schemas.openxmlformats.org/package/2006/relationships"><Relationship Id="rId5" Type="http://schemas.openxmlformats.org/officeDocument/2006/relationships/image" Target="../media/image3.jpg"/><Relationship Id="rId4" Type="http://schemas.openxmlformats.org/officeDocument/2006/relationships/hyperlink" Target="1.%20PRINCIPAL%20BALANCE%20GENERAL%20APF.pptx#-1,2,Obras Concluidas por Sector" TargetMode="External"/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8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9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1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2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3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4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5.xml.rels><?xml version='1.0' encoding='UTF-8' standalone='yes'?>
<Relationships xmlns="http://schemas.openxmlformats.org/package/2006/relationships"><Relationship Id="rId5" Type="http://schemas.openxmlformats.org/officeDocument/2006/relationships/image" Target="../media/image3.jpg"/><Relationship Id="rId4" Type="http://schemas.openxmlformats.org/officeDocument/2006/relationships/hyperlink" Target="1.%20PRINCIPAL%20BALANCE%20GENERAL%20APF.pptx#-1,2,Obras Concluidas por Sector" TargetMode="External"/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6.xml.rels><?xml version='1.0' encoding='UTF-8' standalone='yes'?>
<Relationships xmlns="http://schemas.openxmlformats.org/package/2006/relationships"><Relationship Id="rId5" Type="http://schemas.openxmlformats.org/officeDocument/2006/relationships/image" Target="../media/image3.jpg"/><Relationship Id="rId4" Type="http://schemas.openxmlformats.org/officeDocument/2006/relationships/hyperlink" Target="1.%20PRINCIPAL%20BALANCE%20GENERAL%20APF.pptx#-1,2,Obras Concluidas por Sector" TargetMode="External"/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7.xml.rels><?xml version='1.0' encoding='UTF-8' standalone='yes'?>
<Relationships xmlns="http://schemas.openxmlformats.org/package/2006/relationships"><Relationship Id="rId5" Type="http://schemas.openxmlformats.org/officeDocument/2006/relationships/image" Target="../media/image3.jpg"/><Relationship Id="rId4" Type="http://schemas.openxmlformats.org/officeDocument/2006/relationships/hyperlink" Target="1.%20PRINCIPAL%20BALANCE%20GENERAL%20APF.pptx#-1,2,Obras Concluidas por Sector" TargetMode="External"/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8.xml.rels><?xml version='1.0' encoding='UTF-8' standalone='yes'?>
<Relationships xmlns="http://schemas.openxmlformats.org/package/2006/relationships"><Relationship Id="rId5" Type="http://schemas.openxmlformats.org/officeDocument/2006/relationships/image" Target="../media/image3.jpg"/><Relationship Id="rId4" Type="http://schemas.openxmlformats.org/officeDocument/2006/relationships/hyperlink" Target="1.%20PRINCIPAL%20BALANCE%20GENERAL%20APF.pptx#-1,2,Obras Concluidas por Sector" TargetMode="External"/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9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51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52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53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4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5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6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7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8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9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511709"/>
              </p:ext>
            </p:extLst>
          </p:nvPr>
        </p:nvGraphicFramePr>
        <p:xfrm>
          <a:off x="272955" y="1394275"/>
          <a:ext cx="8707272" cy="5279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399985"/>
                <a:gridCol w="5809241"/>
              </a:tblGrid>
              <a:tr h="139851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58839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Gobernación           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4699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6092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942453"/>
              </p:ext>
            </p:extLst>
          </p:nvPr>
        </p:nvGraphicFramePr>
        <p:xfrm>
          <a:off x="1524000" y="3279963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Número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de obras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 mdp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r>
                        <a:rPr lang="es-MX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2013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r>
                        <a:rPr lang="es-MX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2014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En proceso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3 Marcador de contenido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09" y="1584301"/>
            <a:ext cx="347901" cy="382770"/>
          </a:xfrm>
          <a:prstGeom prst="rect">
            <a:avLst/>
          </a:prstGeom>
        </p:spPr>
      </p:pic>
      <p:pic>
        <p:nvPicPr>
          <p:cNvPr id="6" name="5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2" name="1 CuadroTexto"/>
          <p:cNvSpPr txBox="1"/>
          <p:nvPr/>
        </p:nvSpPr>
        <p:spPr>
          <a:xfrm>
            <a:off x="3806456" y="3613822"/>
            <a:ext cx="1531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25</a:t>
            </a:r>
            <a:endParaRPr lang="es-MX" sz="1600" dirty="0">
              <a:latin typeface="Arial Narrow" panose="020B0606020202030204" pitchFamily="34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6007394" y="3600706"/>
            <a:ext cx="1612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$ 15,829.57</a:t>
            </a:r>
            <a:endParaRPr lang="es-MX" sz="1600" dirty="0">
              <a:latin typeface="Arial Narrow" panose="020B0606020202030204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806456" y="3993788"/>
            <a:ext cx="1531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17</a:t>
            </a:r>
            <a:endParaRPr lang="es-MX" sz="1600" dirty="0">
              <a:latin typeface="Arial Narrow" panose="020B0606020202030204" pitchFamily="34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6007394" y="3981913"/>
            <a:ext cx="1612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$ 178.97</a:t>
            </a:r>
            <a:endParaRPr lang="es-MX" sz="1600" dirty="0">
              <a:latin typeface="Arial Narrow" panose="020B0606020202030204" pitchFamily="34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3806456" y="5135671"/>
            <a:ext cx="1531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42</a:t>
            </a:r>
            <a:endParaRPr lang="es-MX" sz="1600" b="1" dirty="0">
              <a:latin typeface="Arial Narrow" panose="020B0606020202030204" pitchFamily="34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6007394" y="5135671"/>
            <a:ext cx="1612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$ 16,008.54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3806456" y="4379136"/>
            <a:ext cx="1531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0</a:t>
            </a:r>
            <a:endParaRPr lang="es-MX" sz="1600" dirty="0">
              <a:latin typeface="Arial Narrow" panose="020B0606020202030204" pitchFamily="34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6007394" y="4389770"/>
            <a:ext cx="1612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$ 0.00</a:t>
            </a:r>
            <a:endParaRPr lang="es-MX" sz="1600" dirty="0">
              <a:latin typeface="Arial Narrow" panose="020B060602020203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3806456" y="4759102"/>
            <a:ext cx="1531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0</a:t>
            </a:r>
            <a:endParaRPr lang="es-MX" sz="1600" dirty="0">
              <a:latin typeface="Arial Narrow" panose="020B0606020202030204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6007394" y="4759102"/>
            <a:ext cx="1612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$ 0.00</a:t>
            </a:r>
            <a:endParaRPr lang="es-MX" sz="16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63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217460"/>
              </p:ext>
            </p:extLst>
          </p:nvPr>
        </p:nvGraphicFramePr>
        <p:xfrm>
          <a:off x="232013" y="1394275"/>
          <a:ext cx="8707272" cy="5320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399985"/>
                <a:gridCol w="5809241"/>
              </a:tblGrid>
              <a:tr h="140936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62397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Medio Ambiente y Recursos Naturales               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5511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11581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4763" lvl="1" indent="0" algn="just">
                        <a:buNone/>
                      </a:pPr>
                      <a:r>
                        <a:rPr lang="es-MX" sz="1400" b="1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</a:p>
                    <a:p>
                      <a:pPr algn="just"/>
                      <a:endParaRPr lang="es-MX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29" y="1567261"/>
            <a:ext cx="338288" cy="383114"/>
          </a:xfrm>
          <a:prstGeom prst="rect">
            <a:avLst/>
          </a:prstGeom>
        </p:spPr>
      </p:pic>
      <p:pic>
        <p:nvPicPr>
          <p:cNvPr id="7" name="6 Imagen">
            <a:hlinkClick r:id="rId4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1251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688967"/>
              </p:ext>
            </p:extLst>
          </p:nvPr>
        </p:nvGraphicFramePr>
        <p:xfrm>
          <a:off x="232013" y="1394275"/>
          <a:ext cx="8707272" cy="5320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399985"/>
                <a:gridCol w="5809241"/>
              </a:tblGrid>
              <a:tr h="140936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62397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Medio Ambiente y Recursos Naturales               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5511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11581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4763" lvl="1" indent="0" algn="just">
                        <a:buNone/>
                      </a:pPr>
                      <a:r>
                        <a:rPr lang="es-MX" sz="1400" b="1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En</a:t>
                      </a:r>
                      <a:r>
                        <a:rPr lang="es-MX" sz="1400" b="1" baseline="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 proceso</a:t>
                      </a: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algn="just"/>
                      <a:endParaRPr lang="es-MX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29" y="1567261"/>
            <a:ext cx="338288" cy="383114"/>
          </a:xfrm>
          <a:prstGeom prst="rect">
            <a:avLst/>
          </a:prstGeom>
        </p:spPr>
      </p:pic>
      <p:pic>
        <p:nvPicPr>
          <p:cNvPr id="7" name="6 Imagen">
            <a:hlinkClick r:id="rId4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6112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658199"/>
              </p:ext>
            </p:extLst>
          </p:nvPr>
        </p:nvGraphicFramePr>
        <p:xfrm>
          <a:off x="232013" y="1394275"/>
          <a:ext cx="8707272" cy="5320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399985"/>
                <a:gridCol w="5809241"/>
              </a:tblGrid>
              <a:tr h="140936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62397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Medio Ambiente y Recursos Naturales               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5511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11581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4763" lvl="1" indent="0" algn="just">
                        <a:buNone/>
                      </a:pPr>
                      <a:r>
                        <a:rPr lang="es-MX" sz="1400" b="1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</a:p>
                    <a:p>
                      <a:pPr algn="just"/>
                      <a:endParaRPr lang="es-MX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29" y="1567261"/>
            <a:ext cx="338288" cy="383114"/>
          </a:xfrm>
          <a:prstGeom prst="rect">
            <a:avLst/>
          </a:prstGeom>
        </p:spPr>
      </p:pic>
      <p:pic>
        <p:nvPicPr>
          <p:cNvPr id="7" name="6 Imagen">
            <a:hlinkClick r:id="rId4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6112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107134"/>
              </p:ext>
            </p:extLst>
          </p:nvPr>
        </p:nvGraphicFramePr>
        <p:xfrm>
          <a:off x="272955" y="1394275"/>
          <a:ext cx="8707272" cy="5423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545405"/>
                <a:gridCol w="5663821"/>
              </a:tblGrid>
              <a:tr h="139851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603018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de Agricultura, Ganadería, Desarrollo Rural, Pesca y Alimentación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4699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6092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128796"/>
              </p:ext>
            </p:extLst>
          </p:nvPr>
        </p:nvGraphicFramePr>
        <p:xfrm>
          <a:off x="1524000" y="3556421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Número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de obras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 mdp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r>
                        <a:rPr lang="es-MX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2013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r>
                        <a:rPr lang="es-MX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2014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En proceso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67" y="1566123"/>
            <a:ext cx="326153" cy="381338"/>
          </a:xfrm>
          <a:prstGeom prst="rect">
            <a:avLst/>
          </a:prstGeom>
        </p:spPr>
      </p:pic>
      <p:pic>
        <p:nvPicPr>
          <p:cNvPr id="6" name="5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14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806456" y="3922572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3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6007394" y="3909456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$ 471.83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3806456" y="4302538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114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6007394" y="4290663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$ 434.58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3806456" y="5444421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117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6019268" y="5444421"/>
            <a:ext cx="160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$ 906.41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806456" y="4687886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0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6007394" y="4698520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$ 0.00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3806456" y="5067852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0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6007394" y="5067852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$ 0.00</a:t>
            </a:r>
            <a:endParaRPr lang="es-MX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14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84129"/>
              </p:ext>
            </p:extLst>
          </p:nvPr>
        </p:nvGraphicFramePr>
        <p:xfrm>
          <a:off x="232013" y="1222053"/>
          <a:ext cx="8707272" cy="6732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980704"/>
                <a:gridCol w="5228522"/>
              </a:tblGrid>
              <a:tr h="77808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513712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de Agricultura, Ganadería, Desarrollo Rural, Pesca y Alimentación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29421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8883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5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4763" lvl="1" indent="0" algn="just">
                        <a:buNone/>
                      </a:pPr>
                      <a:r>
                        <a:rPr lang="es-MX" sz="1400" b="1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</a:p>
                    <a:p>
                      <a:pPr mar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buFont typeface="Wingdings" panose="05000000000000000000" pitchFamily="2" charset="2"/>
                        <a:buNone/>
                      </a:pPr>
                      <a:endParaRPr lang="es-MX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31200">
                <a:tc gridSpan="3">
                  <a:txBody>
                    <a:bodyPr/>
                    <a:lstStyle/>
                    <a:p>
                      <a:pPr algn="just"/>
                      <a:endParaRPr lang="es-MX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19" y="1402347"/>
            <a:ext cx="326153" cy="381338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0312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358964"/>
              </p:ext>
            </p:extLst>
          </p:nvPr>
        </p:nvGraphicFramePr>
        <p:xfrm>
          <a:off x="232013" y="1222053"/>
          <a:ext cx="8707272" cy="6732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980704"/>
                <a:gridCol w="5228522"/>
              </a:tblGrid>
              <a:tr h="77808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513712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de Agricultura, Ganadería, Desarrollo Rural, Pesca y Alimentación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29421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8883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5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4763" lvl="1" indent="0" algn="just">
                        <a:buNone/>
                      </a:pPr>
                      <a:r>
                        <a:rPr lang="es-MX" sz="1400" b="1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En</a:t>
                      </a:r>
                      <a:r>
                        <a:rPr lang="es-MX" sz="1400" b="1" baseline="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 proceso</a:t>
                      </a: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buFont typeface="Wingdings" panose="05000000000000000000" pitchFamily="2" charset="2"/>
                        <a:buNone/>
                      </a:pPr>
                      <a:endParaRPr lang="es-MX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31200">
                <a:tc gridSpan="3">
                  <a:txBody>
                    <a:bodyPr/>
                    <a:lstStyle/>
                    <a:p>
                      <a:pPr algn="just"/>
                      <a:endParaRPr lang="es-MX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19" y="1402347"/>
            <a:ext cx="326153" cy="381338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7152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886569"/>
              </p:ext>
            </p:extLst>
          </p:nvPr>
        </p:nvGraphicFramePr>
        <p:xfrm>
          <a:off x="232013" y="1222053"/>
          <a:ext cx="8707272" cy="6732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980704"/>
                <a:gridCol w="5228522"/>
              </a:tblGrid>
              <a:tr h="77808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513712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de Agricultura, Ganadería, Desarrollo Rural, Pesca y Alimentación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29421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8883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5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4763" lvl="1" indent="0" algn="just">
                        <a:buNone/>
                      </a:pPr>
                      <a:r>
                        <a:rPr lang="es-MX" sz="1400" b="1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</a:p>
                    <a:p>
                      <a:pPr mar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buFont typeface="Wingdings" panose="05000000000000000000" pitchFamily="2" charset="2"/>
                        <a:buNone/>
                      </a:pPr>
                      <a:endParaRPr lang="es-MX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31200">
                <a:tc gridSpan="3">
                  <a:txBody>
                    <a:bodyPr/>
                    <a:lstStyle/>
                    <a:p>
                      <a:pPr algn="just"/>
                      <a:endParaRPr lang="es-MX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19" y="1402347"/>
            <a:ext cx="326153" cy="381338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7152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435965"/>
              </p:ext>
            </p:extLst>
          </p:nvPr>
        </p:nvGraphicFramePr>
        <p:xfrm>
          <a:off x="272955" y="1394275"/>
          <a:ext cx="8707272" cy="5279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545405"/>
                <a:gridCol w="5663821"/>
              </a:tblGrid>
              <a:tr h="139851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58839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de Comunicaciones y Transportes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4699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6092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122013"/>
              </p:ext>
            </p:extLst>
          </p:nvPr>
        </p:nvGraphicFramePr>
        <p:xfrm>
          <a:off x="1524000" y="3396926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Número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de obras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 mdp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r>
                        <a:rPr lang="es-MX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2013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s-MX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s-MX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r>
                        <a:rPr lang="es-MX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2014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s-MX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s-MX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En proceso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s-MX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s-MX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s-MX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s-MX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8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43" y="1560938"/>
            <a:ext cx="353971" cy="374663"/>
          </a:xfrm>
          <a:prstGeom prst="rect">
            <a:avLst/>
          </a:prstGeom>
        </p:spPr>
      </p:pic>
      <p:pic>
        <p:nvPicPr>
          <p:cNvPr id="8" name="7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14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794581" y="3756322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334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5995518" y="3743206"/>
            <a:ext cx="1624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$ 105,731.97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3794581" y="4136288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448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5995519" y="4124413"/>
            <a:ext cx="162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$ 70,556.96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3794581" y="5278171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782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6007393" y="5278171"/>
            <a:ext cx="1612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$ 176,288.93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794581" y="4521636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0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5995519" y="4532270"/>
            <a:ext cx="162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$ 0.00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3794581" y="4901602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0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5995519" y="4901602"/>
            <a:ext cx="162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$ 0.00</a:t>
            </a:r>
            <a:endParaRPr lang="es-MX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56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469561"/>
              </p:ext>
            </p:extLst>
          </p:nvPr>
        </p:nvGraphicFramePr>
        <p:xfrm>
          <a:off x="232013" y="1394275"/>
          <a:ext cx="8707272" cy="5320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399985"/>
                <a:gridCol w="5809241"/>
              </a:tblGrid>
              <a:tr h="140936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62397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Comunicaciones y Transportes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5511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11581">
                <a:tc gridSpan="3">
                  <a:txBody>
                    <a:bodyPr/>
                    <a:lstStyle/>
                    <a:p>
                      <a:pPr marL="4763" lvl="1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b="1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Concluidas </a:t>
                      </a:r>
                    </a:p>
                    <a:p>
                      <a:pPr marL="4763" lvl="1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4763" lvl="1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MX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99" y="1574586"/>
            <a:ext cx="353971" cy="374663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1454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101255"/>
              </p:ext>
            </p:extLst>
          </p:nvPr>
        </p:nvGraphicFramePr>
        <p:xfrm>
          <a:off x="232013" y="1394275"/>
          <a:ext cx="8707272" cy="5320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399985"/>
                <a:gridCol w="5809241"/>
              </a:tblGrid>
              <a:tr h="140936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62397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Comunicaciones y Transportes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5511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11581">
                <a:tc gridSpan="3">
                  <a:txBody>
                    <a:bodyPr/>
                    <a:lstStyle/>
                    <a:p>
                      <a:pPr marL="4763" lvl="1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b="1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En</a:t>
                      </a:r>
                      <a:r>
                        <a:rPr lang="es-MX" sz="1400" b="1" baseline="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 proceso</a:t>
                      </a: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4763" lvl="1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4763" lvl="1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MX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99" y="1574586"/>
            <a:ext cx="353971" cy="374663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3235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387973"/>
              </p:ext>
            </p:extLst>
          </p:nvPr>
        </p:nvGraphicFramePr>
        <p:xfrm>
          <a:off x="232013" y="1394275"/>
          <a:ext cx="8707272" cy="5320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399985"/>
                <a:gridCol w="5809241"/>
              </a:tblGrid>
              <a:tr h="140936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62397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Gobernación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5511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11581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4763" lvl="1" indent="0" algn="just">
                        <a:buNone/>
                      </a:pPr>
                      <a:r>
                        <a:rPr lang="es-MX" sz="1400" b="1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endParaRPr lang="es-MX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3 Marcador de contenido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96" y="1589268"/>
            <a:ext cx="347901" cy="382770"/>
          </a:xfrm>
          <a:prstGeom prst="rect">
            <a:avLst/>
          </a:prstGeom>
          <a:solidFill>
            <a:srgbClr val="C00000"/>
          </a:solidFill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5664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442887"/>
              </p:ext>
            </p:extLst>
          </p:nvPr>
        </p:nvGraphicFramePr>
        <p:xfrm>
          <a:off x="232013" y="1394275"/>
          <a:ext cx="8707272" cy="5320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399985"/>
                <a:gridCol w="5809241"/>
              </a:tblGrid>
              <a:tr h="140936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62397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Comunicaciones y Transportes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5511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11581">
                <a:tc gridSpan="3">
                  <a:txBody>
                    <a:bodyPr/>
                    <a:lstStyle/>
                    <a:p>
                      <a:pPr marL="4763" lvl="1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b="1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</a:p>
                    <a:p>
                      <a:pPr marL="4763" lvl="1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4763" lvl="1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MX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99" y="1574586"/>
            <a:ext cx="353971" cy="374663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3235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938721"/>
              </p:ext>
            </p:extLst>
          </p:nvPr>
        </p:nvGraphicFramePr>
        <p:xfrm>
          <a:off x="272955" y="1394275"/>
          <a:ext cx="8707272" cy="5279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545405"/>
                <a:gridCol w="5663821"/>
              </a:tblGrid>
              <a:tr h="139851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58839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de Educación Pública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4699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6092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607365"/>
              </p:ext>
            </p:extLst>
          </p:nvPr>
        </p:nvGraphicFramePr>
        <p:xfrm>
          <a:off x="1524000" y="3386293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Número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de obras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 mdp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r>
                        <a:rPr lang="es-MX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2013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r>
                        <a:rPr lang="es-MX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2014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En proceso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0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16" y="1565715"/>
            <a:ext cx="372110" cy="399415"/>
          </a:xfrm>
          <a:prstGeom prst="rect">
            <a:avLst/>
          </a:prstGeom>
        </p:spPr>
      </p:pic>
      <p:pic>
        <p:nvPicPr>
          <p:cNvPr id="6" name="5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14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806456" y="3732572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254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6007394" y="3719456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$ 2,434.12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3806456" y="4112538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276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6007394" y="4100663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$ 3,119.39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3806456" y="5254421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530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6019268" y="5254421"/>
            <a:ext cx="160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$ 5,553.51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806456" y="4497886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0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6007394" y="4508520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$ 0.00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3806456" y="4877852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0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6007394" y="4877852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$ 0.00</a:t>
            </a:r>
            <a:endParaRPr lang="es-MX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81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0691"/>
              </p:ext>
            </p:extLst>
          </p:nvPr>
        </p:nvGraphicFramePr>
        <p:xfrm>
          <a:off x="232013" y="1222053"/>
          <a:ext cx="8707272" cy="5375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559051"/>
                <a:gridCol w="5650175"/>
              </a:tblGrid>
              <a:tr h="130824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29220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 Educación Pública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49468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60305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5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4763" lvl="1" indent="0" algn="just">
                        <a:buNone/>
                      </a:pPr>
                      <a:endParaRPr lang="es-MX" sz="12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4763" lvl="1" indent="0" algn="just">
                        <a:buNone/>
                      </a:pPr>
                      <a:r>
                        <a:rPr lang="es-MX" sz="1200" b="1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s-MX" sz="1400" b="1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0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24" y="1401939"/>
            <a:ext cx="372110" cy="399415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569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844843"/>
              </p:ext>
            </p:extLst>
          </p:nvPr>
        </p:nvGraphicFramePr>
        <p:xfrm>
          <a:off x="232013" y="1222053"/>
          <a:ext cx="8707272" cy="5375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559051"/>
                <a:gridCol w="5650175"/>
              </a:tblGrid>
              <a:tr h="130824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29220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 Educación Pública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49468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60305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5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4763" lvl="1" indent="0" algn="just">
                        <a:buNone/>
                      </a:pPr>
                      <a:endParaRPr lang="es-MX" sz="12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4763" lvl="1" indent="0" algn="just">
                        <a:buNone/>
                      </a:pPr>
                      <a:r>
                        <a:rPr lang="es-MX" sz="1200" b="1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s-MX" sz="1400" b="1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En</a:t>
                      </a:r>
                      <a:r>
                        <a:rPr lang="es-MX" sz="1400" b="1" baseline="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 proceso</a:t>
                      </a: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0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24" y="1401939"/>
            <a:ext cx="372110" cy="399415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706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840082"/>
              </p:ext>
            </p:extLst>
          </p:nvPr>
        </p:nvGraphicFramePr>
        <p:xfrm>
          <a:off x="232013" y="1222053"/>
          <a:ext cx="8707272" cy="5375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559051"/>
                <a:gridCol w="5650175"/>
              </a:tblGrid>
              <a:tr h="130824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29220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 Educación Pública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49468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60305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5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4763" lvl="1" indent="0" algn="just">
                        <a:buNone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4763" lvl="1" indent="0" algn="just">
                        <a:buNone/>
                      </a:pPr>
                      <a:r>
                        <a:rPr lang="es-MX" sz="1400" b="1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0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24" y="1401939"/>
            <a:ext cx="372110" cy="399415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706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830545"/>
              </p:ext>
            </p:extLst>
          </p:nvPr>
        </p:nvGraphicFramePr>
        <p:xfrm>
          <a:off x="272955" y="1394275"/>
          <a:ext cx="8707272" cy="5279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399985"/>
                <a:gridCol w="5809241"/>
              </a:tblGrid>
              <a:tr h="139851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58839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Salud                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4699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6092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110211"/>
              </p:ext>
            </p:extLst>
          </p:nvPr>
        </p:nvGraphicFramePr>
        <p:xfrm>
          <a:off x="1524000" y="3184266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Número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de obras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 mdp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r>
                        <a:rPr lang="es-MX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2013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r>
                        <a:rPr lang="es-MX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2014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En proceso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31" y="1582643"/>
            <a:ext cx="325735" cy="349945"/>
          </a:xfrm>
          <a:prstGeom prst="rect">
            <a:avLst/>
          </a:prstGeom>
        </p:spPr>
      </p:pic>
      <p:pic>
        <p:nvPicPr>
          <p:cNvPr id="8" name="7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15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3806456" y="3530697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37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6007394" y="3517581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$ 2,671.87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3806456" y="3910663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102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6007394" y="3898788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$ 9,924.99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3806456" y="5052546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140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6019268" y="5052546"/>
            <a:ext cx="160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$ 12,601.71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3806456" y="4296011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1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6007394" y="4306645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$ 4.85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3806456" y="4675977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0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6007394" y="4675977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$ 0.00</a:t>
            </a:r>
            <a:endParaRPr lang="es-MX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55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100255"/>
              </p:ext>
            </p:extLst>
          </p:nvPr>
        </p:nvGraphicFramePr>
        <p:xfrm>
          <a:off x="232013" y="1307805"/>
          <a:ext cx="8707272" cy="5243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399985"/>
                <a:gridCol w="5809241"/>
              </a:tblGrid>
              <a:tr h="85060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62397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 Salud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11581">
                <a:tc gridSpan="3">
                  <a:txBody>
                    <a:bodyPr/>
                    <a:lstStyle/>
                    <a:p>
                      <a:pPr marL="4763" lvl="1" indent="0" algn="just">
                        <a:buNone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4763" lvl="1" indent="0" algn="just">
                        <a:buNone/>
                      </a:pPr>
                      <a:r>
                        <a:rPr lang="es-MX" sz="1400" b="1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</a:p>
                    <a:p>
                      <a:pPr algn="just"/>
                      <a:endParaRPr lang="es-MX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32" y="1476312"/>
            <a:ext cx="325735" cy="349945"/>
          </a:xfrm>
          <a:prstGeom prst="rect">
            <a:avLst/>
          </a:prstGeom>
        </p:spPr>
      </p:pic>
      <p:pic>
        <p:nvPicPr>
          <p:cNvPr id="8" name="7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9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7893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043277"/>
              </p:ext>
            </p:extLst>
          </p:nvPr>
        </p:nvGraphicFramePr>
        <p:xfrm>
          <a:off x="232013" y="1307805"/>
          <a:ext cx="8707272" cy="5243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399985"/>
                <a:gridCol w="5809241"/>
              </a:tblGrid>
              <a:tr h="85060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62397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 Salud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11581">
                <a:tc gridSpan="3">
                  <a:txBody>
                    <a:bodyPr/>
                    <a:lstStyle/>
                    <a:p>
                      <a:pPr marL="4763" lvl="1" indent="0" algn="just">
                        <a:buNone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4763" lvl="1" indent="0" algn="just">
                        <a:buNone/>
                      </a:pPr>
                      <a:r>
                        <a:rPr lang="es-MX" sz="1400" b="1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En</a:t>
                      </a:r>
                      <a:r>
                        <a:rPr lang="es-MX" sz="1400" b="1" baseline="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 proceso</a:t>
                      </a: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32" y="1476312"/>
            <a:ext cx="325735" cy="349945"/>
          </a:xfrm>
          <a:prstGeom prst="rect">
            <a:avLst/>
          </a:prstGeom>
        </p:spPr>
      </p:pic>
      <p:pic>
        <p:nvPicPr>
          <p:cNvPr id="8" name="7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9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6395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34647"/>
              </p:ext>
            </p:extLst>
          </p:nvPr>
        </p:nvGraphicFramePr>
        <p:xfrm>
          <a:off x="232013" y="1307805"/>
          <a:ext cx="8707272" cy="5243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399985"/>
                <a:gridCol w="5809241"/>
              </a:tblGrid>
              <a:tr h="85060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62397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 Salud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11581">
                <a:tc gridSpan="3">
                  <a:txBody>
                    <a:bodyPr/>
                    <a:lstStyle/>
                    <a:p>
                      <a:pPr marL="4763" lvl="1" indent="0" algn="just">
                        <a:buNone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4763" lvl="1" indent="0" algn="just">
                        <a:buNone/>
                      </a:pPr>
                      <a:r>
                        <a:rPr lang="es-MX" sz="1400" b="1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</a:p>
                    <a:p>
                      <a:pPr algn="just"/>
                      <a:endParaRPr lang="es-MX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32" y="1476312"/>
            <a:ext cx="325735" cy="349945"/>
          </a:xfrm>
          <a:prstGeom prst="rect">
            <a:avLst/>
          </a:prstGeom>
        </p:spPr>
      </p:pic>
      <p:pic>
        <p:nvPicPr>
          <p:cNvPr id="8" name="7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9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6395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197073"/>
              </p:ext>
            </p:extLst>
          </p:nvPr>
        </p:nvGraphicFramePr>
        <p:xfrm>
          <a:off x="272955" y="1394275"/>
          <a:ext cx="8707272" cy="3873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399985"/>
                <a:gridCol w="5809241"/>
              </a:tblGrid>
              <a:tr h="139851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58839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 Desarrollo Agrario, Territorial y Urbano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4699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70372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613849"/>
              </p:ext>
            </p:extLst>
          </p:nvPr>
        </p:nvGraphicFramePr>
        <p:xfrm>
          <a:off x="1524000" y="3184266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Número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de obras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 mdp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r>
                        <a:rPr lang="es-MX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2013</a:t>
                      </a:r>
                      <a:endParaRPr lang="es-MX" b="1" baseline="30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r>
                        <a:rPr lang="es-MX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2014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En proceso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82" y="1629710"/>
            <a:ext cx="278166" cy="298833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14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806456" y="3530697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5,411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6007394" y="3517581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$ 5,487.19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3806456" y="3910663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3,752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6007394" y="3898788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$ 3,109.02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3806456" y="5052546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9,164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6019268" y="5052546"/>
            <a:ext cx="160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$ 8,596.24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806456" y="4296011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1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6007394" y="4306645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$ 0.03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3806456" y="4675977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0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6007394" y="4675977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$ 0.00</a:t>
            </a:r>
            <a:endParaRPr lang="es-MX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47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298839"/>
              </p:ext>
            </p:extLst>
          </p:nvPr>
        </p:nvGraphicFramePr>
        <p:xfrm>
          <a:off x="232013" y="1394275"/>
          <a:ext cx="8707272" cy="5320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399985"/>
                <a:gridCol w="5809241"/>
              </a:tblGrid>
              <a:tr h="140936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62397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Gobernación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5511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11581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4763" lvl="1" indent="0" algn="just">
                        <a:buNone/>
                      </a:pPr>
                      <a:r>
                        <a:rPr lang="es-MX" sz="1400" b="1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En</a:t>
                      </a:r>
                      <a:r>
                        <a:rPr lang="es-MX" sz="1400" b="1" baseline="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 proceso</a:t>
                      </a:r>
                      <a:endParaRPr lang="es-MX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3 Marcador de contenido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96" y="1589268"/>
            <a:ext cx="347901" cy="382770"/>
          </a:xfrm>
          <a:prstGeom prst="rect">
            <a:avLst/>
          </a:prstGeom>
          <a:solidFill>
            <a:srgbClr val="C00000"/>
          </a:solidFill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1086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375936"/>
              </p:ext>
            </p:extLst>
          </p:nvPr>
        </p:nvGraphicFramePr>
        <p:xfrm>
          <a:off x="558001" y="1266658"/>
          <a:ext cx="8027999" cy="5320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192"/>
                <a:gridCol w="2212757"/>
                <a:gridCol w="5356050"/>
              </a:tblGrid>
              <a:tr h="140936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62397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 Desarrollo Agrario, Territorial y Urbano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5511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11581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4763" lvl="1" indent="0" algn="just">
                        <a:buNone/>
                      </a:pPr>
                      <a:r>
                        <a:rPr lang="es-MX" sz="1400" b="1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</a:p>
                    <a:p>
                      <a:pPr marL="4763" lvl="1" indent="0" algn="just">
                        <a:buNone/>
                      </a:pPr>
                      <a:endParaRPr lang="es-MX" sz="12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4763" lvl="1" indent="0" algn="just">
                        <a:buNone/>
                      </a:pPr>
                      <a:r>
                        <a:rPr lang="es-MX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.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70" y="1528109"/>
            <a:ext cx="278166" cy="298833"/>
          </a:xfrm>
          <a:prstGeom prst="rect">
            <a:avLst/>
          </a:prstGeom>
        </p:spPr>
      </p:pic>
      <p:pic>
        <p:nvPicPr>
          <p:cNvPr id="6" name="5 Imagen">
            <a:hlinkClick r:id="rId4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1040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259920"/>
              </p:ext>
            </p:extLst>
          </p:nvPr>
        </p:nvGraphicFramePr>
        <p:xfrm>
          <a:off x="558001" y="1266658"/>
          <a:ext cx="8027999" cy="5320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192"/>
                <a:gridCol w="2212757"/>
                <a:gridCol w="5356050"/>
              </a:tblGrid>
              <a:tr h="140936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62397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 Desarrollo Agrario, Territorial y Urbano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5511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11581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4763" lvl="1" indent="0" algn="just">
                        <a:buNone/>
                      </a:pPr>
                      <a:r>
                        <a:rPr lang="es-MX" sz="1400" b="1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En</a:t>
                      </a:r>
                      <a:r>
                        <a:rPr lang="es-MX" sz="1400" b="1" baseline="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 proceso</a:t>
                      </a: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4763" lvl="1" indent="0" algn="just">
                        <a:buNone/>
                      </a:pPr>
                      <a:endParaRPr lang="es-MX" sz="12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4763" lvl="1" indent="0" algn="just">
                        <a:buNone/>
                      </a:pPr>
                      <a:r>
                        <a:rPr lang="es-MX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.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70" y="1528109"/>
            <a:ext cx="278166" cy="298833"/>
          </a:xfrm>
          <a:prstGeom prst="rect">
            <a:avLst/>
          </a:prstGeom>
        </p:spPr>
      </p:pic>
      <p:pic>
        <p:nvPicPr>
          <p:cNvPr id="6" name="5 Imagen">
            <a:hlinkClick r:id="rId4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2098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788404"/>
              </p:ext>
            </p:extLst>
          </p:nvPr>
        </p:nvGraphicFramePr>
        <p:xfrm>
          <a:off x="558001" y="1266658"/>
          <a:ext cx="8027999" cy="5320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192"/>
                <a:gridCol w="2212757"/>
                <a:gridCol w="5356050"/>
              </a:tblGrid>
              <a:tr h="140936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62397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 Desarrollo Agrario, Territorial y Urbano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5511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11581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4763" lvl="1" indent="0" algn="just">
                        <a:buNone/>
                      </a:pPr>
                      <a:r>
                        <a:rPr lang="es-MX" sz="1400" b="1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</a:p>
                    <a:p>
                      <a:pPr marL="4763" lvl="1" indent="0" algn="just">
                        <a:buNone/>
                      </a:pPr>
                      <a:endParaRPr lang="es-MX" sz="12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4763" lvl="1" indent="0" algn="just">
                        <a:buNone/>
                      </a:pPr>
                      <a:r>
                        <a:rPr lang="es-MX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.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70" y="1528109"/>
            <a:ext cx="278166" cy="298833"/>
          </a:xfrm>
          <a:prstGeom prst="rect">
            <a:avLst/>
          </a:prstGeom>
        </p:spPr>
      </p:pic>
      <p:pic>
        <p:nvPicPr>
          <p:cNvPr id="6" name="5 Imagen">
            <a:hlinkClick r:id="rId4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2098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139958"/>
              </p:ext>
            </p:extLst>
          </p:nvPr>
        </p:nvGraphicFramePr>
        <p:xfrm>
          <a:off x="272955" y="1394275"/>
          <a:ext cx="8707272" cy="5279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545405"/>
                <a:gridCol w="5663821"/>
              </a:tblGrid>
              <a:tr h="139851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58839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Turismo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4699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6092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080640"/>
              </p:ext>
            </p:extLst>
          </p:nvPr>
        </p:nvGraphicFramePr>
        <p:xfrm>
          <a:off x="1524000" y="3365027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Número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de obras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 mdp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r>
                        <a:rPr lang="es-MX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2013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r>
                        <a:rPr lang="es-MX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2014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En proceso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85" b="14213"/>
          <a:stretch/>
        </p:blipFill>
        <p:spPr>
          <a:xfrm>
            <a:off x="354366" y="1570046"/>
            <a:ext cx="360036" cy="395532"/>
          </a:xfrm>
          <a:prstGeom prst="rect">
            <a:avLst/>
          </a:prstGeom>
        </p:spPr>
      </p:pic>
      <p:pic>
        <p:nvPicPr>
          <p:cNvPr id="6" name="5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14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806456" y="3696947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20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6007394" y="3683831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$ 302.03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3806456" y="4076913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113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6007394" y="4065038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$ 1,930.05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3806456" y="5218796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133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6019268" y="5218796"/>
            <a:ext cx="160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$ 2,232.08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806456" y="4462261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0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6007394" y="4472895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$ 0.00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3806456" y="4842227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0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6007394" y="4842227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$ 0.00</a:t>
            </a:r>
            <a:endParaRPr lang="es-MX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49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511124"/>
              </p:ext>
            </p:extLst>
          </p:nvPr>
        </p:nvGraphicFramePr>
        <p:xfrm>
          <a:off x="232013" y="1212112"/>
          <a:ext cx="8707272" cy="524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399985"/>
                <a:gridCol w="5809241"/>
              </a:tblGrid>
              <a:tr h="116958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62397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 Turismo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11581">
                <a:tc gridSpan="3">
                  <a:txBody>
                    <a:bodyPr/>
                    <a:lstStyle/>
                    <a:p>
                      <a:pPr marL="4763" lvl="1" indent="0" algn="just">
                        <a:buNone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4763" lvl="1" indent="0" algn="just">
                        <a:buNone/>
                      </a:pPr>
                      <a:r>
                        <a:rPr lang="es-MX" sz="1400" b="1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</a:p>
                    <a:p>
                      <a:pPr algn="just"/>
                      <a:endParaRPr lang="es-MX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85" b="14213"/>
          <a:stretch/>
        </p:blipFill>
        <p:spPr>
          <a:xfrm>
            <a:off x="313422" y="1392300"/>
            <a:ext cx="360036" cy="395532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9632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355953"/>
              </p:ext>
            </p:extLst>
          </p:nvPr>
        </p:nvGraphicFramePr>
        <p:xfrm>
          <a:off x="232013" y="1212112"/>
          <a:ext cx="8707272" cy="524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399985"/>
                <a:gridCol w="5809241"/>
              </a:tblGrid>
              <a:tr h="116958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62397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 Turismo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11581">
                <a:tc gridSpan="3">
                  <a:txBody>
                    <a:bodyPr/>
                    <a:lstStyle/>
                    <a:p>
                      <a:pPr marL="4763" lvl="1" indent="0" algn="just">
                        <a:buNone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4763" lvl="1" indent="0" algn="just">
                        <a:buNone/>
                      </a:pPr>
                      <a:r>
                        <a:rPr lang="es-MX" sz="1400" b="1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En</a:t>
                      </a:r>
                      <a:r>
                        <a:rPr lang="es-MX" sz="1400" b="1" baseline="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 proceso</a:t>
                      </a: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algn="just"/>
                      <a:endParaRPr lang="es-MX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85" b="14213"/>
          <a:stretch/>
        </p:blipFill>
        <p:spPr>
          <a:xfrm>
            <a:off x="313422" y="1392300"/>
            <a:ext cx="360036" cy="395532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2053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556393"/>
              </p:ext>
            </p:extLst>
          </p:nvPr>
        </p:nvGraphicFramePr>
        <p:xfrm>
          <a:off x="232013" y="1212112"/>
          <a:ext cx="8707272" cy="524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399985"/>
                <a:gridCol w="5809241"/>
              </a:tblGrid>
              <a:tr h="116958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62397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 Turismo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11581">
                <a:tc gridSpan="3">
                  <a:txBody>
                    <a:bodyPr/>
                    <a:lstStyle/>
                    <a:p>
                      <a:pPr marL="4763" lvl="1" indent="0" algn="just">
                        <a:buNone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4763" lvl="1" indent="0" algn="just">
                        <a:buNone/>
                      </a:pPr>
                      <a:r>
                        <a:rPr lang="es-MX" sz="1400" b="1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</a:p>
                    <a:p>
                      <a:pPr algn="just"/>
                      <a:endParaRPr lang="es-MX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85" b="14213"/>
          <a:stretch/>
        </p:blipFill>
        <p:spPr>
          <a:xfrm>
            <a:off x="313422" y="1392300"/>
            <a:ext cx="360036" cy="395532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2053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214649"/>
              </p:ext>
            </p:extLst>
          </p:nvPr>
        </p:nvGraphicFramePr>
        <p:xfrm>
          <a:off x="272955" y="1394275"/>
          <a:ext cx="8707272" cy="5279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545405"/>
                <a:gridCol w="5663821"/>
              </a:tblGrid>
              <a:tr h="139851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58839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Petróleos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Mexicanos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4699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6092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366336"/>
              </p:ext>
            </p:extLst>
          </p:nvPr>
        </p:nvGraphicFramePr>
        <p:xfrm>
          <a:off x="1523999" y="3205532"/>
          <a:ext cx="6088084" cy="25013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9558"/>
                <a:gridCol w="1799164"/>
                <a:gridCol w="2029362"/>
              </a:tblGrid>
              <a:tr h="641893"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Número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de obras y acciones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 mdp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1891"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r>
                        <a:rPr lang="es-MX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2013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8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  <a:tr h="371891"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r>
                        <a:rPr lang="es-MX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2014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8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8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1891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En proceso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8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8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371891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8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8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1891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8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8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pic>
        <p:nvPicPr>
          <p:cNvPr id="6" name="0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82" y="1583049"/>
            <a:ext cx="372110" cy="399415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14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806456" y="3815697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138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6007393" y="3802581"/>
            <a:ext cx="1604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$ 271,359.65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3806456" y="4195663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144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6007394" y="4183788"/>
            <a:ext cx="1604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$ 45,053.83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3806456" y="5337546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282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6019268" y="5337546"/>
            <a:ext cx="1592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$ 316,413.48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806456" y="4581011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0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6007394" y="4591645"/>
            <a:ext cx="1604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$ 0.00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3806456" y="4960977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0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6007394" y="4960977"/>
            <a:ext cx="1604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$ 0.00</a:t>
            </a:r>
            <a:endParaRPr lang="es-MX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97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069329"/>
              </p:ext>
            </p:extLst>
          </p:nvPr>
        </p:nvGraphicFramePr>
        <p:xfrm>
          <a:off x="232013" y="1222053"/>
          <a:ext cx="8707272" cy="5926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559051"/>
                <a:gridCol w="5650175"/>
              </a:tblGrid>
              <a:tr h="145094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7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7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76040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0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Petróleos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Mexicanos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1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1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79568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3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4763" lvl="1" indent="0" algn="just">
                        <a:buNone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4763" lvl="1" indent="0" algn="just">
                        <a:buNone/>
                      </a:pPr>
                      <a:r>
                        <a:rPr lang="es-MX" sz="1400" b="1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</a:p>
                    <a:p>
                      <a:pPr mar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buFont typeface="Wingdings" panose="05000000000000000000" pitchFamily="2" charset="2"/>
                        <a:buNone/>
                      </a:pPr>
                      <a:endParaRPr lang="es-MX" sz="1100" b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  <a:p>
                      <a:pPr algn="just"/>
                      <a:endParaRPr lang="es-MX" sz="6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0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41" y="1405629"/>
            <a:ext cx="372110" cy="399415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3847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773412"/>
              </p:ext>
            </p:extLst>
          </p:nvPr>
        </p:nvGraphicFramePr>
        <p:xfrm>
          <a:off x="232013" y="1222053"/>
          <a:ext cx="8707272" cy="5926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559051"/>
                <a:gridCol w="5650175"/>
              </a:tblGrid>
              <a:tr h="145094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7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7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76040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0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Petróleos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Mexicanos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1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1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79568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3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4763" lvl="1" indent="0" algn="just">
                        <a:buNone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4763" lvl="1" indent="0" algn="just">
                        <a:buNone/>
                      </a:pPr>
                      <a:r>
                        <a:rPr lang="es-MX" sz="1400" b="1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En</a:t>
                      </a:r>
                      <a:r>
                        <a:rPr lang="es-MX" sz="1400" b="1" baseline="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 proceso</a:t>
                      </a: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buFont typeface="Wingdings" panose="05000000000000000000" pitchFamily="2" charset="2"/>
                        <a:buNone/>
                      </a:pPr>
                      <a:endParaRPr lang="es-MX" sz="1100" b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  <a:p>
                      <a:pPr algn="just"/>
                      <a:endParaRPr lang="es-MX" sz="6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0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41" y="1405629"/>
            <a:ext cx="372110" cy="399415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7861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8393"/>
              </p:ext>
            </p:extLst>
          </p:nvPr>
        </p:nvGraphicFramePr>
        <p:xfrm>
          <a:off x="232013" y="1394275"/>
          <a:ext cx="8707272" cy="5320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399985"/>
                <a:gridCol w="5809241"/>
              </a:tblGrid>
              <a:tr h="140936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62397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Gobernación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5511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11581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4763" lvl="1" indent="0" algn="just">
                        <a:buNone/>
                      </a:pPr>
                      <a:r>
                        <a:rPr lang="es-MX" sz="1400" b="1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  <a:endParaRPr lang="es-MX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3 Marcador de contenido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96" y="1589268"/>
            <a:ext cx="347901" cy="382770"/>
          </a:xfrm>
          <a:prstGeom prst="rect">
            <a:avLst/>
          </a:prstGeom>
          <a:solidFill>
            <a:srgbClr val="C00000"/>
          </a:solidFill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1086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163239"/>
              </p:ext>
            </p:extLst>
          </p:nvPr>
        </p:nvGraphicFramePr>
        <p:xfrm>
          <a:off x="232013" y="1222053"/>
          <a:ext cx="8707272" cy="5926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559051"/>
                <a:gridCol w="5650175"/>
              </a:tblGrid>
              <a:tr h="145094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7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7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76040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0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Petróleos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Mexicanos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1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1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79568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3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4763" lvl="1" indent="0" algn="just">
                        <a:buNone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4763" lvl="1" indent="0" algn="just">
                        <a:buNone/>
                      </a:pPr>
                      <a:r>
                        <a:rPr lang="es-MX" sz="1400" b="1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</a:p>
                    <a:p>
                      <a:pPr mar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buFont typeface="Wingdings" panose="05000000000000000000" pitchFamily="2" charset="2"/>
                        <a:buNone/>
                      </a:pPr>
                      <a:endParaRPr lang="es-MX" sz="1100" b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  <a:p>
                      <a:pPr algn="just"/>
                      <a:endParaRPr lang="es-MX" sz="6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0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41" y="1405629"/>
            <a:ext cx="372110" cy="399415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7861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792775"/>
              </p:ext>
            </p:extLst>
          </p:nvPr>
        </p:nvGraphicFramePr>
        <p:xfrm>
          <a:off x="272955" y="1216851"/>
          <a:ext cx="8707272" cy="5279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545405"/>
                <a:gridCol w="5663821"/>
              </a:tblGrid>
              <a:tr h="139851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58839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CFE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4699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6092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180376"/>
              </p:ext>
            </p:extLst>
          </p:nvPr>
        </p:nvGraphicFramePr>
        <p:xfrm>
          <a:off x="1326819" y="3368129"/>
          <a:ext cx="6474156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8052"/>
                <a:gridCol w="2077729"/>
                <a:gridCol w="2238375"/>
              </a:tblGrid>
              <a:tr h="272201">
                <a:tc>
                  <a:txBody>
                    <a:bodyPr/>
                    <a:lstStyle/>
                    <a:p>
                      <a:pPr algn="ctr"/>
                      <a:endParaRPr lang="es-MX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Número</a:t>
                      </a:r>
                      <a:r>
                        <a:rPr lang="es-MX" sz="18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de obras</a:t>
                      </a:r>
                      <a:endParaRPr lang="es-MX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 mdp</a:t>
                      </a:r>
                      <a:endParaRPr lang="es-MX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2201">
                <a:tc>
                  <a:txBody>
                    <a:bodyPr/>
                    <a:lstStyle/>
                    <a:p>
                      <a:r>
                        <a:rPr lang="es-MX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r>
                        <a:rPr lang="es-MX" sz="18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2013</a:t>
                      </a:r>
                      <a:endParaRPr lang="es-MX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1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272201">
                <a:tc>
                  <a:txBody>
                    <a:bodyPr/>
                    <a:lstStyle/>
                    <a:p>
                      <a:r>
                        <a:rPr lang="es-MX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r>
                        <a:rPr lang="es-MX" sz="18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2014</a:t>
                      </a:r>
                      <a:endParaRPr lang="es-MX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2201">
                <a:tc>
                  <a:txBody>
                    <a:bodyPr/>
                    <a:lstStyle/>
                    <a:p>
                      <a:r>
                        <a:rPr lang="es-MX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En proceso</a:t>
                      </a:r>
                      <a:endParaRPr lang="es-MX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272201">
                <a:tc>
                  <a:txBody>
                    <a:bodyPr/>
                    <a:lstStyle/>
                    <a:p>
                      <a:r>
                        <a:rPr lang="es-MX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  <a:endParaRPr lang="es-MX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2201">
                <a:tc>
                  <a:txBody>
                    <a:bodyPr/>
                    <a:lstStyle/>
                    <a:p>
                      <a:r>
                        <a:rPr lang="es-MX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  <a:endParaRPr lang="es-MX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0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07" y="1401630"/>
            <a:ext cx="367665" cy="399415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14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806456" y="3696947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113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6007393" y="3683831"/>
            <a:ext cx="1793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$ 32,144.47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3806456" y="4076913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110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6019268" y="4065038"/>
            <a:ext cx="1781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$ 18,007.45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3806456" y="5218796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223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6019268" y="5218796"/>
            <a:ext cx="1781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$ 50,151.92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806456" y="4462261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0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6007393" y="4472895"/>
            <a:ext cx="1793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$ 0.00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3806456" y="4842227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0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6007394" y="4842227"/>
            <a:ext cx="179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$ 0.00</a:t>
            </a:r>
            <a:endParaRPr lang="es-MX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19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745452"/>
              </p:ext>
            </p:extLst>
          </p:nvPr>
        </p:nvGraphicFramePr>
        <p:xfrm>
          <a:off x="352011" y="1037433"/>
          <a:ext cx="8498999" cy="5955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133"/>
                <a:gridCol w="2497840"/>
                <a:gridCol w="5515026"/>
              </a:tblGrid>
              <a:tr h="145094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76040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CFE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79568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5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4763" lvl="1" indent="0" algn="just">
                        <a:buNone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4763" lvl="1" indent="0" algn="just">
                        <a:buNone/>
                      </a:pPr>
                      <a:r>
                        <a:rPr lang="es-MX" sz="1400" b="1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</a:p>
                    <a:p>
                      <a:pPr algn="just"/>
                      <a:endParaRPr lang="es-MX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0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16" y="1221405"/>
            <a:ext cx="367665" cy="399415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8797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78188"/>
              </p:ext>
            </p:extLst>
          </p:nvPr>
        </p:nvGraphicFramePr>
        <p:xfrm>
          <a:off x="352011" y="1037433"/>
          <a:ext cx="8498999" cy="5955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133"/>
                <a:gridCol w="2497840"/>
                <a:gridCol w="5515026"/>
              </a:tblGrid>
              <a:tr h="145094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76040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CFE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79568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5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4763" lvl="1" indent="0" algn="just">
                        <a:buNone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4763" lvl="1" indent="0" algn="just">
                        <a:buNone/>
                      </a:pPr>
                      <a:r>
                        <a:rPr lang="es-MX" sz="1400" b="1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En</a:t>
                      </a:r>
                      <a:r>
                        <a:rPr lang="es-MX" sz="1400" b="1" baseline="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 proceso</a:t>
                      </a: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algn="just"/>
                      <a:endParaRPr lang="es-MX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0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16" y="1221405"/>
            <a:ext cx="367665" cy="399415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1760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597747"/>
              </p:ext>
            </p:extLst>
          </p:nvPr>
        </p:nvGraphicFramePr>
        <p:xfrm>
          <a:off x="352011" y="1037433"/>
          <a:ext cx="8498999" cy="5955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133"/>
                <a:gridCol w="2497840"/>
                <a:gridCol w="5515026"/>
              </a:tblGrid>
              <a:tr h="145094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76040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CFE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79568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5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4763" lvl="1" indent="0" algn="just">
                        <a:buNone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4763" lvl="1" indent="0" algn="just">
                        <a:buNone/>
                      </a:pPr>
                      <a:r>
                        <a:rPr lang="es-MX" sz="1400" b="1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</a:p>
                    <a:p>
                      <a:pPr algn="just"/>
                      <a:endParaRPr lang="es-MX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0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16" y="1221405"/>
            <a:ext cx="367665" cy="399415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1760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371216"/>
              </p:ext>
            </p:extLst>
          </p:nvPr>
        </p:nvGraphicFramePr>
        <p:xfrm>
          <a:off x="272955" y="1394275"/>
          <a:ext cx="8707272" cy="5279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545405"/>
                <a:gridCol w="5663821"/>
              </a:tblGrid>
              <a:tr h="139851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58839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IMSS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4699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6092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602015"/>
              </p:ext>
            </p:extLst>
          </p:nvPr>
        </p:nvGraphicFramePr>
        <p:xfrm>
          <a:off x="1524000" y="3620219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Número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de obras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 mdp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r>
                        <a:rPr lang="es-MX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2013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r>
                        <a:rPr lang="es-MX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2014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En proceso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88" y="1564698"/>
            <a:ext cx="371658" cy="399282"/>
          </a:xfrm>
          <a:prstGeom prst="rect">
            <a:avLst/>
          </a:prstGeom>
        </p:spPr>
      </p:pic>
      <p:pic>
        <p:nvPicPr>
          <p:cNvPr id="6" name="5 Imagen">
            <a:hlinkClick r:id="rId4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15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806456" y="3970072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24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6007394" y="3956956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$ 2,313.50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3806456" y="4350038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16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6007394" y="4338163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$ 292.94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3806456" y="5491921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40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6019268" y="5491921"/>
            <a:ext cx="160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$ 2,606.44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806456" y="4735386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0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6007394" y="4746020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$ 0.00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3806456" y="5115352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0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6007394" y="5115352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$ 0.00</a:t>
            </a:r>
            <a:endParaRPr lang="es-MX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85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580446"/>
              </p:ext>
            </p:extLst>
          </p:nvPr>
        </p:nvGraphicFramePr>
        <p:xfrm>
          <a:off x="232013" y="1222053"/>
          <a:ext cx="8707272" cy="5955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559051"/>
                <a:gridCol w="5650175"/>
              </a:tblGrid>
              <a:tr h="145094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76040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IMSS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79568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5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4763" lvl="1" indent="0" algn="just">
                        <a:buNone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4763" lvl="1" indent="0" algn="just">
                        <a:buNone/>
                      </a:pPr>
                      <a:r>
                        <a:rPr lang="es-MX" sz="1400" b="1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</a:p>
                    <a:p>
                      <a:pPr mar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buFont typeface="Wingdings" panose="05000000000000000000" pitchFamily="2" charset="2"/>
                        <a:buNone/>
                      </a:pPr>
                      <a:endParaRPr lang="es-MX" sz="5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buFont typeface="Wingdings" panose="05000000000000000000" pitchFamily="2" charset="2"/>
                        <a:buNone/>
                      </a:pPr>
                      <a:endParaRPr lang="es-MX" sz="1400" b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  <a:p>
                      <a:pPr algn="just"/>
                      <a:endParaRPr lang="es-MX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19" y="1414571"/>
            <a:ext cx="371658" cy="399282"/>
          </a:xfrm>
          <a:prstGeom prst="rect">
            <a:avLst/>
          </a:prstGeom>
        </p:spPr>
      </p:pic>
      <p:pic>
        <p:nvPicPr>
          <p:cNvPr id="7" name="6 Imagen">
            <a:hlinkClick r:id="rId4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4521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860141"/>
              </p:ext>
            </p:extLst>
          </p:nvPr>
        </p:nvGraphicFramePr>
        <p:xfrm>
          <a:off x="232013" y="1222053"/>
          <a:ext cx="8707272" cy="5955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559051"/>
                <a:gridCol w="5650175"/>
              </a:tblGrid>
              <a:tr h="145094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76040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IMSS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79568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5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4763" lvl="1" indent="0" algn="just">
                        <a:buNone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4763" lvl="1" indent="0" algn="just">
                        <a:buNone/>
                      </a:pPr>
                      <a:r>
                        <a:rPr lang="es-MX" sz="1400" b="1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En</a:t>
                      </a:r>
                      <a:r>
                        <a:rPr lang="es-MX" sz="1400" b="1" baseline="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 proceso</a:t>
                      </a: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buFont typeface="Wingdings" panose="05000000000000000000" pitchFamily="2" charset="2"/>
                        <a:buNone/>
                      </a:pPr>
                      <a:endParaRPr lang="es-MX" sz="5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buFont typeface="Wingdings" panose="05000000000000000000" pitchFamily="2" charset="2"/>
                        <a:buNone/>
                      </a:pPr>
                      <a:endParaRPr lang="es-MX" sz="1400" b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  <a:p>
                      <a:pPr algn="just"/>
                      <a:endParaRPr lang="es-MX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19" y="1414571"/>
            <a:ext cx="371658" cy="399282"/>
          </a:xfrm>
          <a:prstGeom prst="rect">
            <a:avLst/>
          </a:prstGeom>
        </p:spPr>
      </p:pic>
      <p:pic>
        <p:nvPicPr>
          <p:cNvPr id="7" name="6 Imagen">
            <a:hlinkClick r:id="rId4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6601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288378"/>
              </p:ext>
            </p:extLst>
          </p:nvPr>
        </p:nvGraphicFramePr>
        <p:xfrm>
          <a:off x="232013" y="1222053"/>
          <a:ext cx="8707272" cy="5955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559051"/>
                <a:gridCol w="5650175"/>
              </a:tblGrid>
              <a:tr h="145094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76040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IMSS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79568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5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4763" lvl="1" indent="0" algn="just">
                        <a:buNone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4763" lvl="1" indent="0" algn="just">
                        <a:buNone/>
                      </a:pPr>
                      <a:r>
                        <a:rPr lang="es-MX" sz="1400" b="1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</a:p>
                    <a:p>
                      <a:pPr mar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buFont typeface="Wingdings" panose="05000000000000000000" pitchFamily="2" charset="2"/>
                        <a:buNone/>
                      </a:pPr>
                      <a:endParaRPr lang="es-MX" sz="5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buFont typeface="Wingdings" panose="05000000000000000000" pitchFamily="2" charset="2"/>
                        <a:buNone/>
                      </a:pPr>
                      <a:endParaRPr lang="es-MX" sz="1400" b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  <a:p>
                      <a:pPr algn="just"/>
                      <a:endParaRPr lang="es-MX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19" y="1414571"/>
            <a:ext cx="371658" cy="399282"/>
          </a:xfrm>
          <a:prstGeom prst="rect">
            <a:avLst/>
          </a:prstGeom>
        </p:spPr>
      </p:pic>
      <p:pic>
        <p:nvPicPr>
          <p:cNvPr id="7" name="6 Imagen">
            <a:hlinkClick r:id="rId4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6601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040696"/>
              </p:ext>
            </p:extLst>
          </p:nvPr>
        </p:nvGraphicFramePr>
        <p:xfrm>
          <a:off x="273050" y="1393825"/>
          <a:ext cx="8707438" cy="5280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55"/>
                <a:gridCol w="2400031"/>
                <a:gridCol w="5809352"/>
              </a:tblGrid>
              <a:tr h="139865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9" marR="63989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9" marR="63989" marT="0" marB="0" anchor="ctr">
                    <a:noFill/>
                  </a:tcPr>
                </a:tc>
              </a:tr>
              <a:tr h="458886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1" marR="68581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Instituto de Seguridad</a:t>
                      </a:r>
                      <a:r>
                        <a:rPr lang="es-MX" sz="12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 y Servicios Sociales de los Trabajadores del Estado</a:t>
                      </a:r>
                      <a:endParaRPr lang="es-MX" sz="12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1" marR="68581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1" marR="68581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4710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9" marR="41309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9" marR="41309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6564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1" marR="68581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238592"/>
              </p:ext>
            </p:extLst>
          </p:nvPr>
        </p:nvGraphicFramePr>
        <p:xfrm>
          <a:off x="1524000" y="3486998"/>
          <a:ext cx="6096000" cy="22526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5135"/>
                <a:gridCol w="2002465"/>
                <a:gridCol w="2438400"/>
              </a:tblGrid>
              <a:tr h="397508">
                <a:tc>
                  <a:txBody>
                    <a:bodyPr/>
                    <a:lstStyle/>
                    <a:p>
                      <a:pPr algn="ctr"/>
                      <a:endParaRPr lang="es-MX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T="45743" marB="4574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Número</a:t>
                      </a:r>
                      <a:r>
                        <a:rPr lang="es-MX" sz="18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de obras</a:t>
                      </a:r>
                      <a:endParaRPr lang="es-MX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T="45743" marB="4574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 mdp</a:t>
                      </a:r>
                      <a:endParaRPr lang="es-MX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T="45743" marB="45743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1031">
                <a:tc>
                  <a:txBody>
                    <a:bodyPr/>
                    <a:lstStyle/>
                    <a:p>
                      <a:r>
                        <a:rPr lang="es-MX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r>
                        <a:rPr lang="es-MX" sz="1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s-MX" sz="18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2013</a:t>
                      </a:r>
                      <a:endParaRPr lang="es-MX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pPr marL="540000" algn="ctr" rtl="0" fontAlgn="t"/>
                      <a:endParaRPr lang="es-MX" sz="1800" b="0" i="0" u="none" strike="noStrike" dirty="0">
                        <a:solidFill>
                          <a:srgbClr val="595959"/>
                        </a:solidFill>
                        <a:latin typeface="Arial Narrow"/>
                      </a:endParaRPr>
                    </a:p>
                  </a:txBody>
                  <a:tcPr marL="9525" marR="9525" marT="9527" marB="0"/>
                </a:tc>
                <a:tc>
                  <a:txBody>
                    <a:bodyPr/>
                    <a:lstStyle/>
                    <a:p>
                      <a:pPr marL="540000" algn="ctr" rtl="0" fontAlgn="ctr"/>
                      <a:endParaRPr lang="es-MX" sz="1800" b="0" i="0" u="none" strike="noStrike" dirty="0">
                        <a:solidFill>
                          <a:srgbClr val="595959"/>
                        </a:solidFill>
                        <a:latin typeface="Arial Narrow"/>
                      </a:endParaRPr>
                    </a:p>
                  </a:txBody>
                  <a:tcPr marL="9525" marR="9525" marT="9527" marB="0" anchor="ctr"/>
                </a:tc>
              </a:tr>
              <a:tr h="371031">
                <a:tc>
                  <a:txBody>
                    <a:bodyPr/>
                    <a:lstStyle/>
                    <a:p>
                      <a:r>
                        <a:rPr lang="es-MX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r>
                        <a:rPr lang="es-MX" sz="1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s-MX" sz="18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2014</a:t>
                      </a:r>
                      <a:endParaRPr lang="es-MX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T="45743" marB="4574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40000" algn="ctr" rtl="0" fontAlgn="ctr"/>
                      <a:endParaRPr lang="es-MX" sz="1800" b="0" i="0" u="none" strike="noStrike" dirty="0">
                        <a:solidFill>
                          <a:srgbClr val="595959"/>
                        </a:solidFill>
                        <a:latin typeface="Arial Narrow"/>
                      </a:endParaRPr>
                    </a:p>
                  </a:txBody>
                  <a:tcPr marL="9525" marR="9525" marT="952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40000" algn="ctr" rtl="0" fontAlgn="ctr"/>
                      <a:endParaRPr lang="es-MX" sz="1800" b="0" i="0" u="none" strike="noStrike" dirty="0">
                        <a:solidFill>
                          <a:srgbClr val="595959"/>
                        </a:solidFill>
                        <a:latin typeface="Arial Narrow"/>
                      </a:endParaRPr>
                    </a:p>
                  </a:txBody>
                  <a:tcPr marL="9525" marR="9525" marT="952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1031">
                <a:tc>
                  <a:txBody>
                    <a:bodyPr/>
                    <a:lstStyle/>
                    <a:p>
                      <a:r>
                        <a:rPr lang="es-MX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En proceso</a:t>
                      </a:r>
                      <a:endParaRPr lang="es-MX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T="45743" marB="45743">
                    <a:noFill/>
                  </a:tcPr>
                </a:tc>
                <a:tc>
                  <a:txBody>
                    <a:bodyPr/>
                    <a:lstStyle/>
                    <a:p>
                      <a:pPr marL="540000" algn="ctr" rtl="0" fontAlgn="ctr"/>
                      <a:endParaRPr lang="es-MX" sz="1800" b="0" i="0" u="none" strike="noStrike" dirty="0">
                        <a:solidFill>
                          <a:srgbClr val="595959"/>
                        </a:solidFill>
                        <a:latin typeface="Arial Narrow"/>
                      </a:endParaRPr>
                    </a:p>
                  </a:txBody>
                  <a:tcPr marL="9525" marR="9525" marT="952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540000" algn="ctr" rtl="0" fontAlgn="ctr"/>
                      <a:endParaRPr lang="es-MX" sz="1800" b="0" i="0" u="none" strike="noStrike" dirty="0">
                        <a:solidFill>
                          <a:srgbClr val="595959"/>
                        </a:solidFill>
                        <a:latin typeface="Arial Narrow"/>
                      </a:endParaRPr>
                    </a:p>
                  </a:txBody>
                  <a:tcPr marL="9525" marR="9525" marT="9527" marB="0" anchor="ctr">
                    <a:noFill/>
                  </a:tcPr>
                </a:tc>
              </a:tr>
              <a:tr h="371031">
                <a:tc>
                  <a:txBody>
                    <a:bodyPr/>
                    <a:lstStyle/>
                    <a:p>
                      <a:r>
                        <a:rPr lang="es-MX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  <a:endParaRPr lang="es-MX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T="45743" marB="4574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40000" algn="ctr" rtl="0" fontAlgn="ctr"/>
                      <a:endParaRPr lang="es-MX" sz="1800" b="0" i="0" u="none" strike="noStrike" dirty="0">
                        <a:solidFill>
                          <a:srgbClr val="595959"/>
                        </a:solidFill>
                        <a:latin typeface="Arial Narrow"/>
                      </a:endParaRPr>
                    </a:p>
                  </a:txBody>
                  <a:tcPr marL="9525" marR="9525" marT="952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40000" algn="ctr" rtl="0" fontAlgn="ctr"/>
                      <a:endParaRPr lang="es-MX" sz="1800" b="0" i="0" u="none" strike="noStrike" dirty="0">
                        <a:solidFill>
                          <a:srgbClr val="595959"/>
                        </a:solidFill>
                        <a:latin typeface="Arial Narrow"/>
                      </a:endParaRPr>
                    </a:p>
                  </a:txBody>
                  <a:tcPr marL="9525" marR="9525" marT="952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1031">
                <a:tc>
                  <a:txBody>
                    <a:bodyPr/>
                    <a:lstStyle/>
                    <a:p>
                      <a:r>
                        <a:rPr lang="es-MX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  <a:endParaRPr lang="es-MX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pPr marL="540000" algn="ctr" rtl="0" fontAlgn="ctr"/>
                      <a:endParaRPr lang="es-MX" sz="1800" b="0" i="0" u="none" strike="noStrike" dirty="0">
                        <a:solidFill>
                          <a:srgbClr val="595959"/>
                        </a:solidFill>
                        <a:latin typeface="Arial Narrow"/>
                      </a:endParaRPr>
                    </a:p>
                  </a:txBody>
                  <a:tcPr marL="9525" marR="9525" marT="9527" marB="0" anchor="ctr"/>
                </a:tc>
                <a:tc>
                  <a:txBody>
                    <a:bodyPr/>
                    <a:lstStyle/>
                    <a:p>
                      <a:pPr marL="540000" algn="ctr" rtl="0" fontAlgn="ctr"/>
                      <a:endParaRPr lang="es-MX" sz="1800" b="0" i="0" u="none" strike="noStrike" dirty="0">
                        <a:solidFill>
                          <a:srgbClr val="595959"/>
                        </a:solidFill>
                        <a:latin typeface="Arial Narrow"/>
                      </a:endParaRPr>
                    </a:p>
                  </a:txBody>
                  <a:tcPr marL="9525" marR="9525" marT="9527" marB="0" anchor="ctr"/>
                </a:tc>
              </a:tr>
            </a:tbl>
          </a:graphicData>
        </a:graphic>
      </p:graphicFrame>
      <p:pic>
        <p:nvPicPr>
          <p:cNvPr id="7" name="0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28" y="1580257"/>
            <a:ext cx="372110" cy="399415"/>
          </a:xfrm>
          <a:prstGeom prst="rect">
            <a:avLst/>
          </a:prstGeom>
        </p:spPr>
      </p:pic>
      <p:pic>
        <p:nvPicPr>
          <p:cNvPr id="6" name="5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14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426456" y="3851322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26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5627394" y="3838206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$ 234.87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3426456" y="4231288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26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5627394" y="4219413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$ 1,798.39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3426456" y="5373171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52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5639268" y="5373171"/>
            <a:ext cx="160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$ 2,033.26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426456" y="4616636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0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5627394" y="4627270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$ 0.00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3426456" y="4996602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0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5627394" y="4996602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$ 0.00</a:t>
            </a:r>
            <a:endParaRPr lang="es-MX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31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823286"/>
              </p:ext>
            </p:extLst>
          </p:nvPr>
        </p:nvGraphicFramePr>
        <p:xfrm>
          <a:off x="272955" y="1394275"/>
          <a:ext cx="8707272" cy="5279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399985"/>
                <a:gridCol w="5809241"/>
              </a:tblGrid>
              <a:tr h="139851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58839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600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Desarrollo Social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4699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6092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638636"/>
              </p:ext>
            </p:extLst>
          </p:nvPr>
        </p:nvGraphicFramePr>
        <p:xfrm>
          <a:off x="1524000" y="3407535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Número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de obras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 mdp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r>
                        <a:rPr lang="es-MX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2013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r>
                        <a:rPr lang="es-MX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2014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En proceso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74" y="1577223"/>
            <a:ext cx="360036" cy="360036"/>
          </a:xfrm>
          <a:prstGeom prst="rect">
            <a:avLst/>
          </a:prstGeom>
        </p:spPr>
      </p:pic>
      <p:pic>
        <p:nvPicPr>
          <p:cNvPr id="6" name="5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16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3806456" y="3756322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0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6007394" y="3743206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$ 0.00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3806456" y="4136288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5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6007394" y="4124413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$ 53.30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3806456" y="5278171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5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6019268" y="5278171"/>
            <a:ext cx="160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$ 53.30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3806456" y="4521636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0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6007394" y="4532270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$ 0.00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3806456" y="4901602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0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6007394" y="4901602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$ 0.00</a:t>
            </a:r>
            <a:endParaRPr lang="es-MX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4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017736"/>
              </p:ext>
            </p:extLst>
          </p:nvPr>
        </p:nvGraphicFramePr>
        <p:xfrm>
          <a:off x="231775" y="1246188"/>
          <a:ext cx="8707438" cy="5614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55"/>
                <a:gridCol w="2400031"/>
                <a:gridCol w="5809352"/>
              </a:tblGrid>
              <a:tr h="140907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9" marR="63989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9" marR="63989" marT="0" marB="0" anchor="ctr">
                    <a:noFill/>
                  </a:tcPr>
                </a:tc>
              </a:tr>
              <a:tr h="462303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1" marR="68581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Instituto de Seguridad</a:t>
                      </a:r>
                      <a:r>
                        <a:rPr lang="es-MX" sz="12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 y Servicios Sociales de los Trabajadores del Estado</a:t>
                      </a:r>
                      <a:endParaRPr lang="es-MX" sz="12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1" marR="68581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1" marR="68581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5490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9" marR="41309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9" marR="41309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06287">
                <a:tc gridSpan="3">
                  <a:txBody>
                    <a:bodyPr/>
                    <a:lstStyle/>
                    <a:p>
                      <a:pPr marL="4763" lvl="1" indent="0" algn="just">
                        <a:buNone/>
                      </a:pPr>
                      <a:endParaRPr lang="es-MX" sz="5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4763" lvl="1" indent="0" algn="just">
                        <a:buNone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4763" lvl="1" indent="0" algn="just">
                        <a:buNone/>
                      </a:pPr>
                      <a:r>
                        <a:rPr lang="es-MX" sz="1400" b="1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</a:p>
                    <a:p>
                      <a:pPr mar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buFont typeface="Wingdings" panose="05000000000000000000" pitchFamily="2" charset="2"/>
                        <a:buNone/>
                      </a:pPr>
                      <a:endParaRPr lang="es-MX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1" marR="68581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7" name="0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45" y="1430132"/>
            <a:ext cx="372110" cy="399415"/>
          </a:xfrm>
          <a:prstGeom prst="rect">
            <a:avLst/>
          </a:prstGeom>
        </p:spPr>
      </p:pic>
      <p:pic>
        <p:nvPicPr>
          <p:cNvPr id="5" name="4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6386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265166"/>
              </p:ext>
            </p:extLst>
          </p:nvPr>
        </p:nvGraphicFramePr>
        <p:xfrm>
          <a:off x="231775" y="1246188"/>
          <a:ext cx="8707438" cy="5614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55"/>
                <a:gridCol w="2400031"/>
                <a:gridCol w="5809352"/>
              </a:tblGrid>
              <a:tr h="140907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9" marR="63989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9" marR="63989" marT="0" marB="0" anchor="ctr">
                    <a:noFill/>
                  </a:tcPr>
                </a:tc>
              </a:tr>
              <a:tr h="462303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1" marR="68581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Instituto de Seguridad</a:t>
                      </a:r>
                      <a:r>
                        <a:rPr lang="es-MX" sz="12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 y Servicios Sociales de los Trabajadores del Estado</a:t>
                      </a:r>
                      <a:endParaRPr lang="es-MX" sz="12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1" marR="68581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1" marR="68581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5490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9" marR="41309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9" marR="41309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06287">
                <a:tc gridSpan="3">
                  <a:txBody>
                    <a:bodyPr/>
                    <a:lstStyle/>
                    <a:p>
                      <a:pPr marL="4763" lvl="1" indent="0" algn="just">
                        <a:buNone/>
                      </a:pPr>
                      <a:endParaRPr lang="es-MX" sz="5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4763" lvl="1" indent="0" algn="just">
                        <a:buNone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4763" lvl="1" indent="0" algn="just">
                        <a:buNone/>
                      </a:pPr>
                      <a:r>
                        <a:rPr lang="es-MX" sz="1400" b="1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En</a:t>
                      </a:r>
                      <a:r>
                        <a:rPr lang="es-MX" sz="1400" b="1" baseline="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 proceso</a:t>
                      </a: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buFont typeface="Wingdings" panose="05000000000000000000" pitchFamily="2" charset="2"/>
                        <a:buNone/>
                      </a:pPr>
                      <a:endParaRPr lang="es-MX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1" marR="68581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7" name="0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45" y="1430132"/>
            <a:ext cx="372110" cy="399415"/>
          </a:xfrm>
          <a:prstGeom prst="rect">
            <a:avLst/>
          </a:prstGeom>
        </p:spPr>
      </p:pic>
      <p:pic>
        <p:nvPicPr>
          <p:cNvPr id="5" name="4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6769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391719"/>
              </p:ext>
            </p:extLst>
          </p:nvPr>
        </p:nvGraphicFramePr>
        <p:xfrm>
          <a:off x="231775" y="1246188"/>
          <a:ext cx="8707438" cy="5614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55"/>
                <a:gridCol w="2400031"/>
                <a:gridCol w="5809352"/>
              </a:tblGrid>
              <a:tr h="140907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9" marR="63989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9" marR="63989" marT="0" marB="0" anchor="ctr">
                    <a:noFill/>
                  </a:tcPr>
                </a:tc>
              </a:tr>
              <a:tr h="462303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1" marR="68581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Instituto de Seguridad</a:t>
                      </a:r>
                      <a:r>
                        <a:rPr lang="es-MX" sz="12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 y Servicios Sociales de los Trabajadores del Estado</a:t>
                      </a:r>
                      <a:endParaRPr lang="es-MX" sz="12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1" marR="68581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1" marR="68581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5490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9" marR="41309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9" marR="41309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06287">
                <a:tc gridSpan="3">
                  <a:txBody>
                    <a:bodyPr/>
                    <a:lstStyle/>
                    <a:p>
                      <a:pPr marL="4763" lvl="1" indent="0" algn="just">
                        <a:buNone/>
                      </a:pPr>
                      <a:endParaRPr lang="es-MX" sz="5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4763" lvl="1" indent="0" algn="just">
                        <a:buNone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4763" lvl="1" indent="0" algn="just">
                        <a:buNone/>
                      </a:pPr>
                      <a:r>
                        <a:rPr lang="es-MX" sz="1400" b="1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</a:p>
                    <a:p>
                      <a:pPr mar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buFont typeface="Wingdings" panose="05000000000000000000" pitchFamily="2" charset="2"/>
                        <a:buNone/>
                      </a:pPr>
                      <a:endParaRPr lang="es-MX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1" marR="68581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7" name="0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45" y="1430132"/>
            <a:ext cx="372110" cy="399415"/>
          </a:xfrm>
          <a:prstGeom prst="rect">
            <a:avLst/>
          </a:prstGeom>
        </p:spPr>
      </p:pic>
      <p:pic>
        <p:nvPicPr>
          <p:cNvPr id="5" name="4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6769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701902"/>
              </p:ext>
            </p:extLst>
          </p:nvPr>
        </p:nvGraphicFramePr>
        <p:xfrm>
          <a:off x="272955" y="1394275"/>
          <a:ext cx="8707272" cy="5279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399985"/>
                <a:gridCol w="5809241"/>
              </a:tblGrid>
              <a:tr h="139851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58839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Comisión Nacional del Agua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                    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4699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6092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732161"/>
              </p:ext>
            </p:extLst>
          </p:nvPr>
        </p:nvGraphicFramePr>
        <p:xfrm>
          <a:off x="1524000" y="3471357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Número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de obras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 mdp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r>
                        <a:rPr lang="es-MX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2013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r>
                        <a:rPr lang="es-MX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2014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es-MX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En proceso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es-MX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es-MX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47" y="1564682"/>
            <a:ext cx="385999" cy="414677"/>
          </a:xfrm>
          <a:prstGeom prst="rect">
            <a:avLst/>
          </a:prstGeom>
        </p:spPr>
      </p:pic>
      <p:pic>
        <p:nvPicPr>
          <p:cNvPr id="6" name="5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14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806456" y="3815697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11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6007394" y="3802581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$ 2,769.34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3806456" y="4195663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173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6007394" y="4183788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$ 4,655.88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3806456" y="5337546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184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6019268" y="5337546"/>
            <a:ext cx="160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$ 7,425.22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806456" y="4581011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0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6007394" y="4591645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$ 0.00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3806456" y="4960977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0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6007394" y="4960977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$ 0.00</a:t>
            </a:r>
            <a:endParaRPr lang="es-MX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16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537200"/>
              </p:ext>
            </p:extLst>
          </p:nvPr>
        </p:nvGraphicFramePr>
        <p:xfrm>
          <a:off x="199685" y="1392495"/>
          <a:ext cx="8739971" cy="5178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916"/>
                <a:gridCol w="2408998"/>
                <a:gridCol w="5831057"/>
              </a:tblGrid>
              <a:tr h="114293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523886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Comisión Nacional del Agua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99093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93809">
                <a:tc gridSpan="3">
                  <a:txBody>
                    <a:bodyPr/>
                    <a:lstStyle/>
                    <a:p>
                      <a:pPr marL="4763" lvl="1" indent="0" algn="just">
                        <a:buNone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4763" lvl="1" indent="0" algn="just">
                        <a:buNone/>
                      </a:pPr>
                      <a:r>
                        <a:rPr lang="es-MX" sz="1400" b="1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47810">
                <a:tc gridSpan="3">
                  <a:txBody>
                    <a:bodyPr/>
                    <a:lstStyle/>
                    <a:p>
                      <a:pPr algn="just"/>
                      <a:endParaRPr lang="es-MX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00" y="1583460"/>
            <a:ext cx="385999" cy="414677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8370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781767"/>
              </p:ext>
            </p:extLst>
          </p:nvPr>
        </p:nvGraphicFramePr>
        <p:xfrm>
          <a:off x="199685" y="1392495"/>
          <a:ext cx="8739971" cy="5178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916"/>
                <a:gridCol w="2408998"/>
                <a:gridCol w="5831057"/>
              </a:tblGrid>
              <a:tr h="114293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523886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Comisión Nacional del Agua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99093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93809">
                <a:tc gridSpan="3">
                  <a:txBody>
                    <a:bodyPr/>
                    <a:lstStyle/>
                    <a:p>
                      <a:pPr marL="4763" lvl="1" indent="0" algn="just">
                        <a:buNone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4763" lvl="1" indent="0" algn="just">
                        <a:buNone/>
                      </a:pPr>
                      <a:r>
                        <a:rPr lang="es-MX" sz="1400" b="1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En</a:t>
                      </a:r>
                      <a:r>
                        <a:rPr lang="es-MX" sz="1400" b="1" baseline="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 proceso</a:t>
                      </a: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47810">
                <a:tc gridSpan="3">
                  <a:txBody>
                    <a:bodyPr/>
                    <a:lstStyle/>
                    <a:p>
                      <a:pPr algn="just"/>
                      <a:endParaRPr lang="es-MX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00" y="1583460"/>
            <a:ext cx="385999" cy="414677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7589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25478"/>
              </p:ext>
            </p:extLst>
          </p:nvPr>
        </p:nvGraphicFramePr>
        <p:xfrm>
          <a:off x="199685" y="1392495"/>
          <a:ext cx="8739971" cy="5178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916"/>
                <a:gridCol w="2408998"/>
                <a:gridCol w="5831057"/>
              </a:tblGrid>
              <a:tr h="114293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523886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Comisión Nacional del Agua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99093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93809">
                <a:tc gridSpan="3">
                  <a:txBody>
                    <a:bodyPr/>
                    <a:lstStyle/>
                    <a:p>
                      <a:pPr marL="4763" lvl="1" indent="0" algn="just">
                        <a:buNone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4763" lvl="1" indent="0" algn="just">
                        <a:buNone/>
                      </a:pPr>
                      <a:r>
                        <a:rPr lang="es-MX" sz="1400" b="1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47810">
                <a:tc gridSpan="3">
                  <a:txBody>
                    <a:bodyPr/>
                    <a:lstStyle/>
                    <a:p>
                      <a:pPr algn="just"/>
                      <a:endParaRPr lang="es-MX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00" y="1583460"/>
            <a:ext cx="385999" cy="414677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7589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453992"/>
              </p:ext>
            </p:extLst>
          </p:nvPr>
        </p:nvGraphicFramePr>
        <p:xfrm>
          <a:off x="272955" y="1394275"/>
          <a:ext cx="8707272" cy="5279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6039232"/>
                <a:gridCol w="2169994"/>
              </a:tblGrid>
              <a:tr h="139851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58839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600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Comisión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Nacional para el Desarrollo de los Pueblos Indígenas.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4699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6092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015936"/>
              </p:ext>
            </p:extLst>
          </p:nvPr>
        </p:nvGraphicFramePr>
        <p:xfrm>
          <a:off x="1524000" y="3492623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Número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de obras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 mdp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r>
                        <a:rPr lang="es-MX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2013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r>
                        <a:rPr lang="es-MX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2014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En proceso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46" y="1581317"/>
            <a:ext cx="335970" cy="401652"/>
          </a:xfrm>
          <a:prstGeom prst="rect">
            <a:avLst/>
          </a:prstGeom>
        </p:spPr>
      </p:pic>
      <p:pic>
        <p:nvPicPr>
          <p:cNvPr id="6" name="5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14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806456" y="3851322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0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6007394" y="3838206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$ 0.00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3806456" y="4231288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0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6007394" y="4219413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$ 0.00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3806456" y="5373171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0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6030452" y="5373171"/>
            <a:ext cx="1589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$ 0.00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806456" y="4616636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0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6007394" y="4627270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$ 0.00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3806456" y="4996602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0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6007394" y="4996602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$ 0.00</a:t>
            </a:r>
            <a:endParaRPr lang="es-MX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436689"/>
              </p:ext>
            </p:extLst>
          </p:nvPr>
        </p:nvGraphicFramePr>
        <p:xfrm>
          <a:off x="232013" y="1222053"/>
          <a:ext cx="8707272" cy="5955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6080174"/>
                <a:gridCol w="2129052"/>
              </a:tblGrid>
              <a:tr h="145094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76040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600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Comisión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Nacional para el Desarrollo de los Pueblos Indígenas.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79568">
                <a:tc gridSpan="3">
                  <a:txBody>
                    <a:bodyPr/>
                    <a:lstStyle/>
                    <a:p>
                      <a:pPr marL="4763" lvl="1" indent="0" algn="just">
                        <a:buNone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4763" lvl="1" indent="0" algn="just">
                        <a:buNone/>
                      </a:pPr>
                      <a:r>
                        <a:rPr lang="es-MX" sz="1400" b="1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63" y="1403896"/>
            <a:ext cx="335970" cy="401652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8812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428157"/>
              </p:ext>
            </p:extLst>
          </p:nvPr>
        </p:nvGraphicFramePr>
        <p:xfrm>
          <a:off x="232013" y="1222053"/>
          <a:ext cx="8707272" cy="5955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6080174"/>
                <a:gridCol w="2129052"/>
              </a:tblGrid>
              <a:tr h="145094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76040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600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Comisión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Nacional para el Desarrollo de los Pueblos Indígenas.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79568">
                <a:tc gridSpan="3">
                  <a:txBody>
                    <a:bodyPr/>
                    <a:lstStyle/>
                    <a:p>
                      <a:pPr marL="4763" lvl="1" indent="0" algn="just">
                        <a:buNone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4763" lvl="1" indent="0" algn="just">
                        <a:buNone/>
                      </a:pPr>
                      <a:r>
                        <a:rPr lang="es-MX" sz="1400" b="1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En</a:t>
                      </a:r>
                      <a:r>
                        <a:rPr lang="es-MX" sz="1400" b="1" baseline="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 proceso</a:t>
                      </a: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63" y="1403896"/>
            <a:ext cx="335970" cy="401652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2865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422501"/>
              </p:ext>
            </p:extLst>
          </p:nvPr>
        </p:nvGraphicFramePr>
        <p:xfrm>
          <a:off x="232013" y="1394275"/>
          <a:ext cx="8707272" cy="5320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399985"/>
                <a:gridCol w="5809241"/>
              </a:tblGrid>
              <a:tr h="140936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62397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600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Desarrollo Social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5511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11581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4763" lvl="1" indent="0" algn="just">
                        <a:buNone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4763" lvl="1" indent="0" algn="just">
                        <a:buNone/>
                      </a:pPr>
                      <a:r>
                        <a:rPr lang="es-MX" sz="1400" b="1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</a:p>
                    <a:p>
                      <a:pPr mar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buFont typeface="Wingdings" panose="05000000000000000000" pitchFamily="2" charset="2"/>
                        <a:buNone/>
                      </a:pP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78" y="1577223"/>
            <a:ext cx="360036" cy="360036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86275"/>
            <a:ext cx="234000" cy="303946"/>
          </a:xfrm>
          <a:prstGeom prst="rect">
            <a:avLst/>
          </a:prstGeom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0568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193495"/>
              </p:ext>
            </p:extLst>
          </p:nvPr>
        </p:nvGraphicFramePr>
        <p:xfrm>
          <a:off x="232013" y="1222053"/>
          <a:ext cx="8707272" cy="5955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6080174"/>
                <a:gridCol w="2129052"/>
              </a:tblGrid>
              <a:tr h="145094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76040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600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Comisión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Nacional para el Desarrollo de los Pueblos Indígenas.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79568">
                <a:tc gridSpan="3">
                  <a:txBody>
                    <a:bodyPr/>
                    <a:lstStyle/>
                    <a:p>
                      <a:pPr marL="4763" lvl="1" indent="0" algn="just">
                        <a:buNone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4763" lvl="1" indent="0" algn="just">
                        <a:buNone/>
                      </a:pPr>
                      <a:r>
                        <a:rPr lang="es-MX" sz="1400" b="1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63" y="1403896"/>
            <a:ext cx="335970" cy="401652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2865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562293"/>
              </p:ext>
            </p:extLst>
          </p:nvPr>
        </p:nvGraphicFramePr>
        <p:xfrm>
          <a:off x="232013" y="1394275"/>
          <a:ext cx="8707272" cy="5320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399985"/>
                <a:gridCol w="5809241"/>
              </a:tblGrid>
              <a:tr h="140936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62397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600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Desarrollo Social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5511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11581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4763" lvl="1" indent="0" algn="just">
                        <a:buNone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4763" lvl="1" indent="0" algn="just">
                        <a:buNone/>
                      </a:pPr>
                      <a:r>
                        <a:rPr lang="es-MX" sz="1400" b="1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En</a:t>
                      </a:r>
                      <a:r>
                        <a:rPr lang="es-MX" sz="1400" b="1" baseline="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 proceso</a:t>
                      </a: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buFont typeface="Wingdings" panose="05000000000000000000" pitchFamily="2" charset="2"/>
                        <a:buNone/>
                      </a:pP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78" y="1577223"/>
            <a:ext cx="360036" cy="360036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86275"/>
            <a:ext cx="234000" cy="303946"/>
          </a:xfrm>
          <a:prstGeom prst="rect">
            <a:avLst/>
          </a:prstGeom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8508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157130"/>
              </p:ext>
            </p:extLst>
          </p:nvPr>
        </p:nvGraphicFramePr>
        <p:xfrm>
          <a:off x="232013" y="1394275"/>
          <a:ext cx="8707272" cy="5320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399985"/>
                <a:gridCol w="5809241"/>
              </a:tblGrid>
              <a:tr h="140936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62397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600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Desarrollo Social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5511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11581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4763" lvl="1" indent="0" algn="just">
                        <a:buNone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4763" lvl="1" indent="0" algn="just">
                        <a:buNone/>
                      </a:pPr>
                      <a:r>
                        <a:rPr lang="es-MX" sz="1400" b="1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</a:p>
                    <a:p>
                      <a:pPr mar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buFont typeface="Wingdings" panose="05000000000000000000" pitchFamily="2" charset="2"/>
                        <a:buNone/>
                      </a:pP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78" y="1577223"/>
            <a:ext cx="360036" cy="360036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86275"/>
            <a:ext cx="234000" cy="303946"/>
          </a:xfrm>
          <a:prstGeom prst="rect">
            <a:avLst/>
          </a:prstGeom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8508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073311"/>
              </p:ext>
            </p:extLst>
          </p:nvPr>
        </p:nvGraphicFramePr>
        <p:xfrm>
          <a:off x="272955" y="1394275"/>
          <a:ext cx="8707272" cy="5335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399985"/>
                <a:gridCol w="5809241"/>
              </a:tblGrid>
              <a:tr h="126181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528590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Medio Ambiente y Recursos Naturales               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4699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6092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155768"/>
              </p:ext>
            </p:extLst>
          </p:nvPr>
        </p:nvGraphicFramePr>
        <p:xfrm>
          <a:off x="1524000" y="3471357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Número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de obras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 mdp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r>
                        <a:rPr lang="es-MX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2013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r>
                        <a:rPr lang="es-MX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2014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En proceso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73" y="1553613"/>
            <a:ext cx="338288" cy="383114"/>
          </a:xfrm>
          <a:prstGeom prst="rect">
            <a:avLst/>
          </a:prstGeom>
        </p:spPr>
      </p:pic>
      <p:pic>
        <p:nvPicPr>
          <p:cNvPr id="6" name="5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14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3806456" y="3803822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38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6007394" y="3790706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$ 312.49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3806456" y="4183788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27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6007394" y="4171913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$ 387.53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3806456" y="5325671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65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6019268" y="5325671"/>
            <a:ext cx="160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$ 700.02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3806456" y="4569136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0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6007394" y="4579770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$ 0.00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3806456" y="4949102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0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6007394" y="4949102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$ 0.00</a:t>
            </a:r>
            <a:endParaRPr lang="es-MX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46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Personalizado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F3F3F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6569</TotalTime>
  <Words>1393</Words>
  <Application>Microsoft Office PowerPoint</Application>
  <PresentationFormat>Presentación en pantalla (4:3)</PresentationFormat>
  <Paragraphs>505</Paragraphs>
  <Slides>60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60</vt:i4>
      </vt:variant>
    </vt:vector>
  </HeadingPairs>
  <TitlesOfParts>
    <vt:vector size="61" baseType="lpstr">
      <vt:lpstr>Tema de Office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Balance General de la Administración Pública Federal</dc:title>
  <dc:creator>Erica Gonzalez Hilario</dc:creator>
  <cp:lastModifiedBy>db2</cp:lastModifiedBy>
  <cp:revision>259</cp:revision>
  <cp:lastPrinted>2014-06-27T17:37:09Z</cp:lastPrinted>
  <dcterms:created xsi:type="dcterms:W3CDTF">2014-05-28T18:11:44Z</dcterms:created>
  <dcterms:modified xsi:type="dcterms:W3CDTF">2015-04-09T16:36:30Z</dcterms:modified>
</cp:coreProperties>
</file>