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5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81201792"/>
        <c:axId val="81219968"/>
      </c:barChart>
      <c:catAx>
        <c:axId val="8120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19968"/>
        <c:crosses val="autoZero"/>
        <c:auto val="1"/>
        <c:lblAlgn val="ctr"/>
        <c:lblOffset val="100"/>
        <c:noMultiLvlLbl val="0"/>
      </c:catAx>
      <c:valAx>
        <c:axId val="8121996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8120179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7751040"/>
        <c:axId val="57752576"/>
      </c:barChart>
      <c:catAx>
        <c:axId val="57751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752576"/>
        <c:crosses val="autoZero"/>
        <c:auto val="1"/>
        <c:lblAlgn val="ctr"/>
        <c:lblOffset val="100"/>
        <c:noMultiLvlLbl val="0"/>
      </c:catAx>
      <c:valAx>
        <c:axId val="5775257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775104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7803776"/>
        <c:axId val="140655232"/>
      </c:barChart>
      <c:catAx>
        <c:axId val="127803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655232"/>
        <c:crosses val="autoZero"/>
        <c:auto val="1"/>
        <c:lblAlgn val="ctr"/>
        <c:lblOffset val="100"/>
        <c:noMultiLvlLbl val="0"/>
      </c:catAx>
      <c:valAx>
        <c:axId val="14065523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2780377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6581376"/>
        <c:axId val="79921920"/>
      </c:barChart>
      <c:catAx>
        <c:axId val="14658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21920"/>
        <c:crosses val="autoZero"/>
        <c:auto val="1"/>
        <c:lblAlgn val="ctr"/>
        <c:lblOffset val="100"/>
        <c:noMultiLvlLbl val="0"/>
      </c:catAx>
      <c:valAx>
        <c:axId val="7992192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658137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3318656"/>
        <c:axId val="103320192"/>
      </c:barChart>
      <c:catAx>
        <c:axId val="103318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320192"/>
        <c:crosses val="autoZero"/>
        <c:auto val="1"/>
        <c:lblAlgn val="ctr"/>
        <c:lblOffset val="100"/>
        <c:noMultiLvlLbl val="0"/>
      </c:catAx>
      <c:valAx>
        <c:axId val="10332019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331865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4933632"/>
        <c:axId val="104939520"/>
      </c:barChart>
      <c:catAx>
        <c:axId val="104933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4939520"/>
        <c:crosses val="autoZero"/>
        <c:auto val="1"/>
        <c:lblAlgn val="ctr"/>
        <c:lblOffset val="100"/>
        <c:noMultiLvlLbl val="0"/>
      </c:catAx>
      <c:valAx>
        <c:axId val="10493952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493363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5241984"/>
        <c:axId val="105243776"/>
      </c:barChart>
      <c:catAx>
        <c:axId val="105241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243776"/>
        <c:crosses val="autoZero"/>
        <c:auto val="1"/>
        <c:lblAlgn val="ctr"/>
        <c:lblOffset val="100"/>
        <c:noMultiLvlLbl val="0"/>
      </c:catAx>
      <c:valAx>
        <c:axId val="10524377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524198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5906560"/>
        <c:axId val="105908096"/>
      </c:barChart>
      <c:catAx>
        <c:axId val="105906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908096"/>
        <c:crosses val="autoZero"/>
        <c:auto val="1"/>
        <c:lblAlgn val="ctr"/>
        <c:lblOffset val="100"/>
        <c:noMultiLvlLbl val="0"/>
      </c:catAx>
      <c:valAx>
        <c:axId val="10590809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590656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6424192"/>
        <c:axId val="106425728"/>
      </c:barChart>
      <c:catAx>
        <c:axId val="10642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425728"/>
        <c:crosses val="autoZero"/>
        <c:auto val="1"/>
        <c:lblAlgn val="ctr"/>
        <c:lblOffset val="100"/>
        <c:noMultiLvlLbl val="0"/>
      </c:catAx>
      <c:valAx>
        <c:axId val="10642572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642419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07018880"/>
        <c:axId val="107020672"/>
      </c:barChart>
      <c:catAx>
        <c:axId val="107018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020672"/>
        <c:crosses val="autoZero"/>
        <c:auto val="1"/>
        <c:lblAlgn val="ctr"/>
        <c:lblOffset val="100"/>
        <c:noMultiLvlLbl val="0"/>
      </c:catAx>
      <c:valAx>
        <c:axId val="10702067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0701888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7136512"/>
        <c:axId val="147138048"/>
      </c:barChart>
      <c:catAx>
        <c:axId val="1471365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138048"/>
        <c:crosses val="autoZero"/>
        <c:auto val="1"/>
        <c:lblAlgn val="ctr"/>
        <c:lblOffset val="100"/>
        <c:noMultiLvlLbl val="0"/>
      </c:catAx>
      <c:valAx>
        <c:axId val="1471380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713651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3029760"/>
        <c:axId val="123035648"/>
      </c:barChart>
      <c:catAx>
        <c:axId val="123029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035648"/>
        <c:crosses val="autoZero"/>
        <c:auto val="1"/>
        <c:lblAlgn val="ctr"/>
        <c:lblOffset val="100"/>
        <c:noMultiLvlLbl val="0"/>
      </c:catAx>
      <c:valAx>
        <c:axId val="1230356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2302976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7985536"/>
        <c:axId val="147987072"/>
      </c:barChart>
      <c:catAx>
        <c:axId val="14798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987072"/>
        <c:crosses val="autoZero"/>
        <c:auto val="1"/>
        <c:lblAlgn val="ctr"/>
        <c:lblOffset val="100"/>
        <c:noMultiLvlLbl val="0"/>
      </c:catAx>
      <c:valAx>
        <c:axId val="14798707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798553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8584704"/>
        <c:axId val="148586496"/>
      </c:barChart>
      <c:catAx>
        <c:axId val="14858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586496"/>
        <c:crosses val="autoZero"/>
        <c:auto val="1"/>
        <c:lblAlgn val="ctr"/>
        <c:lblOffset val="100"/>
        <c:noMultiLvlLbl val="0"/>
      </c:catAx>
      <c:valAx>
        <c:axId val="14858649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858470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8893056"/>
        <c:axId val="148894848"/>
      </c:barChart>
      <c:catAx>
        <c:axId val="148893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894848"/>
        <c:crosses val="autoZero"/>
        <c:auto val="1"/>
        <c:lblAlgn val="ctr"/>
        <c:lblOffset val="100"/>
        <c:noMultiLvlLbl val="0"/>
      </c:catAx>
      <c:valAx>
        <c:axId val="1488948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889305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9418752"/>
        <c:axId val="149420288"/>
      </c:barChart>
      <c:catAx>
        <c:axId val="149418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20288"/>
        <c:crosses val="autoZero"/>
        <c:auto val="1"/>
        <c:lblAlgn val="ctr"/>
        <c:lblOffset val="100"/>
        <c:noMultiLvlLbl val="0"/>
      </c:catAx>
      <c:valAx>
        <c:axId val="14942028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4941875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0153088"/>
        <c:axId val="150154624"/>
      </c:barChart>
      <c:catAx>
        <c:axId val="15015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154624"/>
        <c:crosses val="autoZero"/>
        <c:auto val="1"/>
        <c:lblAlgn val="ctr"/>
        <c:lblOffset val="100"/>
        <c:noMultiLvlLbl val="0"/>
      </c:catAx>
      <c:valAx>
        <c:axId val="15015462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01530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1854464"/>
        <c:axId val="151860352"/>
      </c:barChart>
      <c:catAx>
        <c:axId val="151854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860352"/>
        <c:crosses val="autoZero"/>
        <c:auto val="1"/>
        <c:lblAlgn val="ctr"/>
        <c:lblOffset val="100"/>
        <c:noMultiLvlLbl val="0"/>
      </c:catAx>
      <c:valAx>
        <c:axId val="15186035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185446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1773952"/>
        <c:axId val="151775488"/>
      </c:barChart>
      <c:catAx>
        <c:axId val="151773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1775488"/>
        <c:crosses val="autoZero"/>
        <c:auto val="1"/>
        <c:lblAlgn val="ctr"/>
        <c:lblOffset val="100"/>
        <c:noMultiLvlLbl val="0"/>
      </c:catAx>
      <c:valAx>
        <c:axId val="15177548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177395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3225088"/>
        <c:axId val="153226624"/>
      </c:barChart>
      <c:catAx>
        <c:axId val="153225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226624"/>
        <c:crosses val="autoZero"/>
        <c:auto val="1"/>
        <c:lblAlgn val="ctr"/>
        <c:lblOffset val="100"/>
        <c:noMultiLvlLbl val="0"/>
      </c:catAx>
      <c:valAx>
        <c:axId val="15322662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32250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3893888"/>
        <c:axId val="153895680"/>
      </c:barChart>
      <c:catAx>
        <c:axId val="153893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895680"/>
        <c:crosses val="autoZero"/>
        <c:auto val="1"/>
        <c:lblAlgn val="ctr"/>
        <c:lblOffset val="100"/>
        <c:noMultiLvlLbl val="0"/>
      </c:catAx>
      <c:valAx>
        <c:axId val="1538956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38938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4562944"/>
        <c:axId val="154564480"/>
      </c:barChart>
      <c:catAx>
        <c:axId val="1545629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564480"/>
        <c:crosses val="autoZero"/>
        <c:auto val="1"/>
        <c:lblAlgn val="ctr"/>
        <c:lblOffset val="100"/>
        <c:noMultiLvlLbl val="0"/>
      </c:catAx>
      <c:valAx>
        <c:axId val="1545644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456294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1547136"/>
        <c:axId val="51979008"/>
      </c:barChart>
      <c:catAx>
        <c:axId val="515471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979008"/>
        <c:crosses val="autoZero"/>
        <c:auto val="1"/>
        <c:lblAlgn val="ctr"/>
        <c:lblOffset val="100"/>
        <c:noMultiLvlLbl val="0"/>
      </c:catAx>
      <c:valAx>
        <c:axId val="5197900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154713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5080192"/>
        <c:axId val="155081728"/>
      </c:barChart>
      <c:catAx>
        <c:axId val="155080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081728"/>
        <c:crosses val="autoZero"/>
        <c:auto val="1"/>
        <c:lblAlgn val="ctr"/>
        <c:lblOffset val="100"/>
        <c:noMultiLvlLbl val="0"/>
      </c:catAx>
      <c:valAx>
        <c:axId val="15508172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508019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5650688"/>
        <c:axId val="155652480"/>
      </c:barChart>
      <c:catAx>
        <c:axId val="1556506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652480"/>
        <c:crosses val="autoZero"/>
        <c:auto val="1"/>
        <c:lblAlgn val="ctr"/>
        <c:lblOffset val="100"/>
        <c:noMultiLvlLbl val="0"/>
      </c:catAx>
      <c:valAx>
        <c:axId val="1556524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5650688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56250112"/>
        <c:axId val="156251648"/>
      </c:barChart>
      <c:catAx>
        <c:axId val="15625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6251648"/>
        <c:crosses val="autoZero"/>
        <c:auto val="1"/>
        <c:lblAlgn val="ctr"/>
        <c:lblOffset val="100"/>
        <c:noMultiLvlLbl val="0"/>
      </c:catAx>
      <c:valAx>
        <c:axId val="15625164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5625011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22929152"/>
        <c:axId val="122930688"/>
      </c:barChart>
      <c:catAx>
        <c:axId val="122929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2930688"/>
        <c:crosses val="autoZero"/>
        <c:auto val="1"/>
        <c:lblAlgn val="ctr"/>
        <c:lblOffset val="100"/>
        <c:noMultiLvlLbl val="0"/>
      </c:catAx>
      <c:valAx>
        <c:axId val="12293068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12292915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47802624"/>
        <c:axId val="50012160"/>
      </c:barChart>
      <c:catAx>
        <c:axId val="47802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012160"/>
        <c:crosses val="autoZero"/>
        <c:auto val="1"/>
        <c:lblAlgn val="ctr"/>
        <c:lblOffset val="100"/>
        <c:noMultiLvlLbl val="0"/>
      </c:catAx>
      <c:valAx>
        <c:axId val="5001216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4780262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0894720"/>
        <c:axId val="50896256"/>
      </c:barChart>
      <c:catAx>
        <c:axId val="5089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896256"/>
        <c:crosses val="autoZero"/>
        <c:auto val="1"/>
        <c:lblAlgn val="ctr"/>
        <c:lblOffset val="100"/>
        <c:noMultiLvlLbl val="0"/>
      </c:catAx>
      <c:valAx>
        <c:axId val="50896256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0894720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0903296"/>
        <c:axId val="52551680"/>
      </c:barChart>
      <c:catAx>
        <c:axId val="50903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551680"/>
        <c:crosses val="autoZero"/>
        <c:auto val="1"/>
        <c:lblAlgn val="ctr"/>
        <c:lblOffset val="100"/>
        <c:noMultiLvlLbl val="0"/>
      </c:catAx>
      <c:valAx>
        <c:axId val="52551680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090329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6712192"/>
        <c:axId val="56714752"/>
      </c:barChart>
      <c:catAx>
        <c:axId val="56712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14752"/>
        <c:crosses val="autoZero"/>
        <c:auto val="1"/>
        <c:lblAlgn val="ctr"/>
        <c:lblOffset val="100"/>
        <c:noMultiLvlLbl val="0"/>
      </c:catAx>
      <c:valAx>
        <c:axId val="56714752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671219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0"/>
            </a:gradFill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/>
                  </a:gs>
                  <a:gs pos="100000">
                    <a:srgbClr val="FFC000"/>
                  </a:gs>
                </a:gsLst>
                <a:lin ang="5400000" scaled="0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4"/>
            <c:invertIfNegative val="0"/>
            <c:bubble3D val="0"/>
            <c:spPr>
              <a:gradFill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5400000" scaled="0"/>
              </a:gradFill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358743"/>
                  </a:gs>
                  <a:gs pos="100000">
                    <a:srgbClr val="00B050"/>
                  </a:gs>
                </a:gsLst>
                <a:lin ang="5400000" scaled="0"/>
              </a:gradFill>
            </c:spPr>
          </c:dPt>
          <c:cat>
            <c:numRef>
              <c:f>Hoja1!$A$2:$A$7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Hoja1!$B$2:$B$7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4736384"/>
        <c:axId val="54743424"/>
      </c:barChart>
      <c:catAx>
        <c:axId val="5473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743424"/>
        <c:crosses val="autoZero"/>
        <c:auto val="1"/>
        <c:lblAlgn val="ctr"/>
        <c:lblOffset val="100"/>
        <c:noMultiLvlLbl val="0"/>
      </c:catAx>
      <c:valAx>
        <c:axId val="54743424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minorGridlines>
          <c:spPr>
            <a:ln>
              <a:solidFill>
                <a:schemeClr val="bg1">
                  <a:lumMod val="85000"/>
                </a:schemeClr>
              </a:solidFill>
            </a:ln>
          </c:spPr>
        </c:minorGridlines>
        <c:numFmt formatCode="General" sourceLinked="1"/>
        <c:majorTickMark val="out"/>
        <c:minorTickMark val="none"/>
        <c:tickLblPos val="nextTo"/>
        <c:crossAx val="54736384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2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97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98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08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7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72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6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80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9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5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AEF7-06E8-4DB5-9E99-70AF1A31BF13}" type="datetimeFigureOut">
              <a:rPr lang="es-MX" smtClean="0"/>
              <a:t>22/07/2015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630F-A9F7-4620-947E-FC7E40515F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52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AppData/Local/Temp/1.%20PRINCIPAL%20BALANCE%20GENERAL%20APF%20V%208.pptx#-1,3,Cat&#225;logo de Obras por Estad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AppData/Local/Temp/1.%20PRINCIPAL%20BALANCE%20GENERAL%20APF%20V%208.pptx#-1,3,Cat&#225;logo de Obras por Estado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8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9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AppData/Local/Temp/1.%20PRINCIPAL%20BALANCE%20GENERAL%20APF%20V%208.pptx#-1,3,Cat&#225;logo de Obras por Est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58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9876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493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05971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Aguascalientes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634885673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30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457461" cy="45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16016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2461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0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52" name="25 Imagen">
            <a:hlinkClick r:id="rId3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Durango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Guanajuato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Guerrero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Hidalgo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Jalisco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52" name="25 Imagen">
            <a:hlinkClick r:id="rId3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México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34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Michoacán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Morelos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Nayarit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2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Nuevo León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Baja California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Oaxaca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Puebla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Querétaro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Quintana Roo|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San Luis Potosí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Sinaloa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2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Sonora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Tabasco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1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Tamaulipas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811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Tlaxcala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2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99" y="9791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Baja California Sur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Veracruz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Yucatán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Zacatecas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Campeche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Chiapas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Chihuahua |</a:t>
            </a: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Coahuila |</a:t>
            </a: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719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Colima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52" name="25 Imagen">
            <a:hlinkClick r:id="rId2" action="ppaction://hlinkpres?slideindex=3&amp;slidetitle=Catálogo de Obras por Estado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41" y="6525344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4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18187"/>
              </p:ext>
            </p:extLst>
          </p:nvPr>
        </p:nvGraphicFramePr>
        <p:xfrm>
          <a:off x="2123728" y="2924942"/>
          <a:ext cx="6768749" cy="123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758346"/>
                <a:gridCol w="573057"/>
                <a:gridCol w="870080"/>
              </a:tblGrid>
              <a:tr h="276317">
                <a:tc gridSpan="10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493"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690"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43094"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944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16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2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79200"/>
            <a:ext cx="4562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7448"/>
              </p:ext>
            </p:extLst>
          </p:nvPr>
        </p:nvGraphicFramePr>
        <p:xfrm>
          <a:off x="323528" y="1471370"/>
          <a:ext cx="8568951" cy="1229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42"/>
                <a:gridCol w="1072174"/>
                <a:gridCol w="979308"/>
                <a:gridCol w="856894"/>
                <a:gridCol w="1015337"/>
                <a:gridCol w="763505"/>
                <a:gridCol w="763505"/>
                <a:gridCol w="763505"/>
                <a:gridCol w="641989"/>
                <a:gridCol w="180245"/>
                <a:gridCol w="646047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50017"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92356"/>
              </p:ext>
            </p:extLst>
          </p:nvPr>
        </p:nvGraphicFramePr>
        <p:xfrm>
          <a:off x="395536" y="2790491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s-MX" sz="900" b="1" kern="1200" spc="600" baseline="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95219"/>
              </p:ext>
            </p:extLst>
          </p:nvPr>
        </p:nvGraphicFramePr>
        <p:xfrm>
          <a:off x="395536" y="4153628"/>
          <a:ext cx="4175236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2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484784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339752" y="1146230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Distrito Federal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graphicFrame>
        <p:nvGraphicFramePr>
          <p:cNvPr id="80" name="79 Gráfico"/>
          <p:cNvGraphicFramePr/>
          <p:nvPr>
            <p:extLst>
              <p:ext uri="{D42A27DB-BD31-4B8C-83A1-F6EECF244321}">
                <p14:modId xmlns:p14="http://schemas.microsoft.com/office/powerpoint/2010/main" val="2655088008"/>
              </p:ext>
            </p:extLst>
          </p:nvPr>
        </p:nvGraphicFramePr>
        <p:xfrm>
          <a:off x="1520996" y="5185792"/>
          <a:ext cx="3812288" cy="125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4932040" y="4158643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872350" y="5070376"/>
            <a:ext cx="2361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4572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Arial Narrow" panose="020B0606020202030204" pitchFamily="34" charset="0"/>
              <a:buChar char="►"/>
            </a:pPr>
            <a:r>
              <a:rPr lang="es-MX" altLang="es-MX" sz="9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INVERSIÓN POR SECTOR </a:t>
            </a:r>
            <a:endParaRPr lang="es-MX" altLang="es-MX" sz="900" spc="3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7" y="23488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259632" y="2362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41176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275856" y="23627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211960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234887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940152" y="235991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732240" y="236278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236564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8271742" y="2365642"/>
            <a:ext cx="60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95536" y="37890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259632" y="379190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123728" y="387208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2814117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427140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067944" y="38579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767858" y="3857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5436096" y="3853366"/>
            <a:ext cx="642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6091436" y="3843841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804248" y="384384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 smtClean="0"/>
              <a:t>X</a:t>
            </a:r>
            <a:endParaRPr lang="es-MX" sz="12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504162" y="385796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205192" y="384383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/>
              <a:t>X</a:t>
            </a:r>
            <a:endParaRPr lang="es-MX" sz="1200" b="1" dirty="0"/>
          </a:p>
        </p:txBody>
      </p:sp>
      <p:sp>
        <p:nvSpPr>
          <p:cNvPr id="37" name="36 CuadroTexto"/>
          <p:cNvSpPr txBox="1"/>
          <p:nvPr/>
        </p:nvSpPr>
        <p:spPr>
          <a:xfrm>
            <a:off x="827584" y="4717572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814117" y="4722503"/>
            <a:ext cx="103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b="1" dirty="0" smtClean="0">
                <a:solidFill>
                  <a:srgbClr val="CC0000"/>
                </a:solidFill>
              </a:rPr>
              <a:t>X</a:t>
            </a:r>
            <a:endParaRPr lang="es-MX" sz="1200" b="1" dirty="0">
              <a:solidFill>
                <a:srgbClr val="CC00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323528" y="5336807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90592" y="5328109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323528" y="548082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90592" y="5480823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23528" y="562483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890592" y="5645918"/>
            <a:ext cx="72908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8598" y="5821233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875662" y="5821233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8598" y="5965249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875662" y="5965249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  <p:sp>
        <p:nvSpPr>
          <p:cNvPr id="50" name="49 CuadroTexto"/>
          <p:cNvSpPr txBox="1"/>
          <p:nvPr/>
        </p:nvSpPr>
        <p:spPr>
          <a:xfrm>
            <a:off x="308598" y="6128895"/>
            <a:ext cx="522059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s-MX" sz="700" dirty="0" smtClean="0">
                <a:solidFill>
                  <a:srgbClr val="CC0000"/>
                </a:solidFill>
              </a:rPr>
              <a:t>X</a:t>
            </a:r>
            <a:endParaRPr lang="es-MX" sz="700" dirty="0">
              <a:solidFill>
                <a:srgbClr val="CC0000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875662" y="6128895"/>
            <a:ext cx="744010" cy="18042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r"/>
            <a:r>
              <a:rPr lang="es-MX" sz="700" dirty="0" smtClean="0"/>
              <a:t>X</a:t>
            </a:r>
            <a:endParaRPr lang="es-MX" sz="700" dirty="0"/>
          </a:p>
        </p:txBody>
      </p:sp>
    </p:spTree>
    <p:extLst>
      <p:ext uri="{BB962C8B-B14F-4D97-AF65-F5344CB8AC3E}">
        <p14:creationId xmlns:p14="http://schemas.microsoft.com/office/powerpoint/2010/main" val="9976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2888</Words>
  <Application>Microsoft Office PowerPoint</Application>
  <PresentationFormat>Presentación en pantalla (4:3)</PresentationFormat>
  <Paragraphs>2592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db2</dc:creator>
  <cp:lastModifiedBy>db2</cp:lastModifiedBy>
  <cp:revision>16</cp:revision>
  <dcterms:created xsi:type="dcterms:W3CDTF">2015-07-11T21:28:35Z</dcterms:created>
  <dcterms:modified xsi:type="dcterms:W3CDTF">2015-07-22T16:19:07Z</dcterms:modified>
</cp:coreProperties>
</file>