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02" r:id="rId4"/>
    <p:sldId id="260" r:id="rId5"/>
    <p:sldId id="262" r:id="rId6"/>
    <p:sldId id="263" r:id="rId7"/>
    <p:sldId id="265" r:id="rId8"/>
    <p:sldId id="266" r:id="rId9"/>
    <p:sldId id="303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304" r:id="rId18"/>
    <p:sldId id="305" r:id="rId19"/>
    <p:sldId id="279" r:id="rId20"/>
    <p:sldId id="280" r:id="rId21"/>
    <p:sldId id="282" r:id="rId22"/>
    <p:sldId id="283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98" r:id="rId31"/>
    <p:sldId id="300" r:id="rId32"/>
    <p:sldId id="301" r:id="rId33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92D9C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2" autoAdjust="0"/>
    <p:restoredTop sz="94671" autoAdjust="0"/>
  </p:normalViewPr>
  <p:slideViewPr>
    <p:cSldViewPr snapToGrid="0" snapToObjects="1">
      <p:cViewPr varScale="1">
        <p:scale>
          <a:sx n="67" d="100"/>
          <a:sy n="67" d="100"/>
        </p:scale>
        <p:origin x="10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5" Type="http://schemas.openxmlformats.org/officeDocument/2006/relationships/slide" Target="slides/slide14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8" Type="http://schemas.openxmlformats.org/officeDocument/2006/relationships/theme" Target="theme/theme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36" Type="http://schemas.openxmlformats.org/officeDocument/2006/relationships/presProps" Target="presProps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32" Type="http://schemas.openxmlformats.org/officeDocument/2006/relationships/slide" Target="slides/slide3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D12-FCAF-46CC-93B5-870B0BF31F6F}" type="datetimeFigureOut">
              <a:rPr lang="es-MX" smtClean="0"/>
              <a:t>26/05/2016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68A-746E-40BA-A338-2252E8C588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140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26/05/2016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1" cy="4183063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8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17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89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069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7675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26/05/2016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3.jpg"/><Relationship Id="rId2" Type="http://schemas.openxmlformats.org/officeDocument/2006/relationships/hyperlink" Target="1.%20PRINCIPAL%20BALANCE%20GENERAL%20APF.pptx#-1,2,Obras Concluidas por Sector" TargetMode="External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5" Type="http://schemas.openxmlformats.org/officeDocument/2006/relationships/image" Target="../media/image11.png"/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5" Type="http://schemas.openxmlformats.org/officeDocument/2006/relationships/image" Target="../media/image3.jpg"/><Relationship Id="rId4" Type="http://schemas.openxmlformats.org/officeDocument/2006/relationships/hyperlink" Target="1.%20PRINCIPAL%20BALANCE%20GENERAL%20APF.pptx#-1,2,Obras Concluidas por Sector" TargetMode="External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image" Target="../media/image3.jpg"/><Relationship Id="rId3" Type="http://schemas.openxmlformats.org/officeDocument/2006/relationships/hyperlink" Target="1.%20PRINCIPAL%20BALANCE%20GENERAL%20APF.pptx#-1,2,Obras Concluidas por Secto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1170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98725"/>
              </p:ext>
            </p:extLst>
          </p:nvPr>
        </p:nvGraphicFramePr>
        <p:xfrm>
          <a:off x="1524000" y="3279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9" y="1584301"/>
            <a:ext cx="347901" cy="382770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$ 3.00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$ 6,241.59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479129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20</a:t>
            </a:r>
            <a:endParaRPr lang="es-MX" sz="1600" b="1" dirty="0"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4791296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$ 5,902.99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9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$ 335.60</a:t>
            </a:r>
            <a:endParaRPr lang="es-MX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63966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" y="1574586"/>
            <a:ext cx="353971" cy="37466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38721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Educación Pública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1234"/>
              </p:ext>
            </p:extLst>
          </p:nvPr>
        </p:nvGraphicFramePr>
        <p:xfrm>
          <a:off x="1524000" y="338629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" y="1565715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73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1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$ 69.89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1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588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0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$ 5,024.14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862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406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862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$ 4,408.98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9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177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0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$ 545.27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22206"/>
              </p:ext>
            </p:extLst>
          </p:nvPr>
        </p:nvGraphicFramePr>
        <p:xfrm>
          <a:off x="232013" y="1222053"/>
          <a:ext cx="8707272" cy="5375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3082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2922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Educación Pública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946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0305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4" y="140193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054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Salud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5908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1" y="1582643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$ 1,471.44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$ 26,192.61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684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173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684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$ 21,475.66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$ 3,245.51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42689"/>
              </p:ext>
            </p:extLst>
          </p:nvPr>
        </p:nvGraphicFramePr>
        <p:xfrm>
          <a:off x="232013" y="1307805"/>
          <a:ext cx="8707272" cy="52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85060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Salud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2" y="1476312"/>
            <a:ext cx="325735" cy="349945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97073"/>
              </p:ext>
            </p:extLst>
          </p:nvPr>
        </p:nvGraphicFramePr>
        <p:xfrm>
          <a:off x="272955" y="1394275"/>
          <a:ext cx="8707272" cy="3873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37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93420"/>
              </p:ext>
            </p:extLst>
          </p:nvPr>
        </p:nvGraphicFramePr>
        <p:xfrm>
          <a:off x="1524000" y="318426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baseline="30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" y="1629710"/>
            <a:ext cx="278166" cy="298833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30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517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10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898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$ 97.01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67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67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296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06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$ 97.01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48704"/>
              </p:ext>
            </p:extLst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Desarrollo Agrario, Territorial y Urbano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" y="1528109"/>
            <a:ext cx="278166" cy="298833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Cultura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/>
          </p:nvPr>
        </p:nvGraphicFramePr>
        <p:xfrm>
          <a:off x="1524000" y="327996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>
            <a:hlinkClick r:id="rId2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5" y="1576449"/>
            <a:ext cx="390721" cy="39072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3806456" y="3613822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07394" y="3600706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06456" y="3993788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13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007394" y="3981913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$ 263.95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806456" y="4791296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13</a:t>
            </a:r>
            <a:endParaRPr lang="es-MX" sz="1600" b="1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007394" y="4791296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$ 263.95</a:t>
            </a:r>
            <a:endParaRPr sz="1400" dirty="0">
              <a:solidFill>
                <a:prstClr val="black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4379136"/>
            <a:ext cx="15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4389770"/>
            <a:ext cx="16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558001" y="1266658"/>
          <a:ext cx="8027999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2"/>
                <a:gridCol w="2212757"/>
                <a:gridCol w="5356050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Cultura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2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r>
                        <a:rPr lang="es-MX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pic>
        <p:nvPicPr>
          <p:cNvPr id="7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5" y="1462145"/>
            <a:ext cx="390721" cy="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9958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8721"/>
              </p:ext>
            </p:extLst>
          </p:nvPr>
        </p:nvGraphicFramePr>
        <p:xfrm>
          <a:off x="1524000" y="336502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54366" y="1570046"/>
            <a:ext cx="360036" cy="39553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68383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$ 243.49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168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06503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$ 3,432.49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625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115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625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$ 2,605.70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47289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$ 583.30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1887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Gobernación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6" y="1589268"/>
            <a:ext cx="347901" cy="382770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51764"/>
              </p:ext>
            </p:extLst>
          </p:nvPr>
        </p:nvGraphicFramePr>
        <p:xfrm>
          <a:off x="232013" y="1212112"/>
          <a:ext cx="8707272" cy="52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1695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Turismo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313422" y="1392300"/>
            <a:ext cx="360036" cy="39553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14649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80752"/>
              </p:ext>
            </p:extLst>
          </p:nvPr>
        </p:nvGraphicFramePr>
        <p:xfrm>
          <a:off x="1523999" y="3205532"/>
          <a:ext cx="6088084" cy="185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558"/>
                <a:gridCol w="1799164"/>
                <a:gridCol w="2029362"/>
              </a:tblGrid>
              <a:tr h="357065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 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891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2" y="158304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54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529456"/>
            <a:ext cx="16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$ 7,279.24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392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241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3910663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$ 371,583.08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70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181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708171"/>
            <a:ext cx="15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$ 362,460.47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30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318520"/>
            <a:ext cx="16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$ 1,843.37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80603"/>
              </p:ext>
            </p:extLst>
          </p:nvPr>
        </p:nvGraphicFramePr>
        <p:xfrm>
          <a:off x="232013" y="1222053"/>
          <a:ext cx="8707272" cy="592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7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0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1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3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" y="1405629"/>
            <a:ext cx="372110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2775"/>
              </p:ext>
            </p:extLst>
          </p:nvPr>
        </p:nvGraphicFramePr>
        <p:xfrm>
          <a:off x="272955" y="1216851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52811"/>
              </p:ext>
            </p:extLst>
          </p:nvPr>
        </p:nvGraphicFramePr>
        <p:xfrm>
          <a:off x="1326819" y="3368129"/>
          <a:ext cx="647415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052"/>
                <a:gridCol w="2077729"/>
                <a:gridCol w="2238375"/>
              </a:tblGrid>
              <a:tr h="272201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20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7" y="1401630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69694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3" y="3683831"/>
            <a:ext cx="179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$ 2,133.56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07691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124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19268" y="4065038"/>
            <a:ext cx="17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$ 81,698.27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85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850671"/>
            <a:ext cx="17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$ 79,331.77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46226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3" y="4472895"/>
            <a:ext cx="17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$ 232.94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61848"/>
              </p:ext>
            </p:extLst>
          </p:nvPr>
        </p:nvGraphicFramePr>
        <p:xfrm>
          <a:off x="322500" y="1310461"/>
          <a:ext cx="8498999" cy="559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33"/>
                <a:gridCol w="2497840"/>
                <a:gridCol w="5515026"/>
              </a:tblGrid>
              <a:tr h="136192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46834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CFE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51498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565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" y="1468612"/>
            <a:ext cx="367665" cy="399415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7121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72324"/>
              </p:ext>
            </p:extLst>
          </p:nvPr>
        </p:nvGraphicFramePr>
        <p:xfrm>
          <a:off x="1524000" y="3620219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8" y="1564698"/>
            <a:ext cx="371658" cy="399282"/>
          </a:xfrm>
          <a:prstGeom prst="rect">
            <a:avLst/>
          </a:prstGeom>
        </p:spPr>
      </p:pic>
      <p:pic>
        <p:nvPicPr>
          <p:cNvPr id="6" name="5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700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07394" y="39569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$ 146.66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500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3381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$ 5,520.89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12379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33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12379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$ 5,046.65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7353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7460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$ 327.58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57120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59051"/>
                <a:gridCol w="5650175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IMSS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9" y="1414571"/>
            <a:ext cx="371658" cy="399282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40696"/>
              </p:ext>
            </p:extLst>
          </p:nvPr>
        </p:nvGraphicFramePr>
        <p:xfrm>
          <a:off x="273050" y="1393825"/>
          <a:ext cx="8707438" cy="528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39865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58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71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564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33683"/>
              </p:ext>
            </p:extLst>
          </p:nvPr>
        </p:nvGraphicFramePr>
        <p:xfrm>
          <a:off x="1524000" y="3486998"/>
          <a:ext cx="6096000" cy="1881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135"/>
                <a:gridCol w="2002465"/>
                <a:gridCol w="2438400"/>
              </a:tblGrid>
              <a:tr h="397508">
                <a:tc>
                  <a:txBody>
                    <a:bodyPr/>
                    <a:lstStyle/>
                    <a:p>
                      <a:pPr algn="ctr"/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noFill/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031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marL="540000" algn="ctr" rtl="0" fontAlgn="ctr"/>
                      <a:endParaRPr lang="es-MX" sz="1800" b="0" i="0" u="none" strike="noStrike" dirty="0">
                        <a:solidFill>
                          <a:srgbClr val="595959"/>
                        </a:solidFill>
                        <a:latin typeface="Arial Narrow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8" y="1580257"/>
            <a:ext cx="372110" cy="399415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2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2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$ 209.63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42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62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$ 3,110.83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426456" y="50169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639268" y="50169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$ 2,363.20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2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26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62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$ 538.00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0617"/>
              </p:ext>
            </p:extLst>
          </p:nvPr>
        </p:nvGraphicFramePr>
        <p:xfrm>
          <a:off x="231775" y="1246188"/>
          <a:ext cx="8707438" cy="561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55"/>
                <a:gridCol w="2400031"/>
                <a:gridCol w="5809352"/>
              </a:tblGrid>
              <a:tr h="140907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9" marR="63989" marT="0" marB="0" anchor="ctr">
                    <a:noFill/>
                  </a:tcPr>
                </a:tc>
              </a:tr>
              <a:tr h="462303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</a:t>
                      </a:r>
                      <a:r>
                        <a:rPr lang="es-MX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y Servicios Sociales de los Trabajadores del Estado</a:t>
                      </a:r>
                      <a:endParaRPr lang="es-MX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1" marR="68581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49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9" marR="41309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6287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5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1" marR="68581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" y="1430132"/>
            <a:ext cx="372110" cy="399415"/>
          </a:xfrm>
          <a:prstGeom prst="rect">
            <a:avLst/>
          </a:prstGeom>
        </p:spPr>
      </p:pic>
      <p:pic>
        <p:nvPicPr>
          <p:cNvPr id="5" name="4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0190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     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872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7" y="1564682"/>
            <a:ext cx="385999" cy="414677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15697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02581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$ 488.53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195663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157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183788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$ 30,454.47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148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$ 28,118.99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58101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591645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$ 1,846.95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23286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5333"/>
              </p:ext>
            </p:extLst>
          </p:nvPr>
        </p:nvGraphicFramePr>
        <p:xfrm>
          <a:off x="1524000" y="3407535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4" y="1577223"/>
            <a:ext cx="360036" cy="360036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06456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743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24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1004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10046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32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92650"/>
              </p:ext>
            </p:extLst>
          </p:nvPr>
        </p:nvGraphicFramePr>
        <p:xfrm>
          <a:off x="199685" y="1392495"/>
          <a:ext cx="8739971" cy="517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16"/>
                <a:gridCol w="2408998"/>
                <a:gridCol w="5831057"/>
              </a:tblGrid>
              <a:tr h="114293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3886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del Agua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9093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3809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781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" y="1583460"/>
            <a:ext cx="385999" cy="414677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3992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39232"/>
                <a:gridCol w="2169994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78524"/>
              </p:ext>
            </p:extLst>
          </p:nvPr>
        </p:nvGraphicFramePr>
        <p:xfrm>
          <a:off x="1524000" y="3492623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1581317"/>
            <a:ext cx="335970" cy="401652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851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3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8382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$ 65.67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231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174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194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$ 1,194.48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4993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166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30452" y="4993171"/>
            <a:ext cx="15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$ 1,103.57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16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272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$ 25.24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63792"/>
              </p:ext>
            </p:extLst>
          </p:nvPr>
        </p:nvGraphicFramePr>
        <p:xfrm>
          <a:off x="232013" y="1222053"/>
          <a:ext cx="8707272" cy="595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6080174"/>
                <a:gridCol w="2129052"/>
              </a:tblGrid>
              <a:tr h="14509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4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Nacional para el Desarrollo de los Pueblos Indígenas.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9568">
                <a:tc gridSpan="3">
                  <a:txBody>
                    <a:bodyPr/>
                    <a:lstStyle/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3" y="1403896"/>
            <a:ext cx="335970" cy="401652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7971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Desarrollo Social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4763" lvl="1" indent="0" algn="just">
                        <a:buNone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" y="1577223"/>
            <a:ext cx="360036" cy="360036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86275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3311"/>
              </p:ext>
            </p:extLst>
          </p:nvPr>
        </p:nvGraphicFramePr>
        <p:xfrm>
          <a:off x="272955" y="1394275"/>
          <a:ext cx="8707272" cy="533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2618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28590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84578"/>
              </p:ext>
            </p:extLst>
          </p:nvPr>
        </p:nvGraphicFramePr>
        <p:xfrm>
          <a:off x="1524000" y="3471357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3" y="1553613"/>
            <a:ext cx="338288" cy="383114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806456" y="38038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07394" y="379070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$ 11.60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06456" y="41837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7394" y="417191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$ 737.00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806456" y="496942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019268" y="496942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$ 725.40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06456" y="45691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007394" y="457977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$ 0.00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5024"/>
              </p:ext>
            </p:extLst>
          </p:nvPr>
        </p:nvGraphicFramePr>
        <p:xfrm>
          <a:off x="232013" y="1394275"/>
          <a:ext cx="8707272" cy="532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399985"/>
                <a:gridCol w="5809241"/>
              </a:tblGrid>
              <a:tr h="140936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239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 Ambiente y Recursos Naturales               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51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158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9" y="1567261"/>
            <a:ext cx="338288" cy="383114"/>
          </a:xfrm>
          <a:prstGeom prst="rect">
            <a:avLst/>
          </a:prstGeom>
        </p:spPr>
      </p:pic>
      <p:pic>
        <p:nvPicPr>
          <p:cNvPr id="7" name="6 Imagen">
            <a:hlinkClick r:id="rId4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07134"/>
              </p:ext>
            </p:extLst>
          </p:nvPr>
        </p:nvGraphicFramePr>
        <p:xfrm>
          <a:off x="272955" y="1394275"/>
          <a:ext cx="8707272" cy="542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6030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85988"/>
              </p:ext>
            </p:extLst>
          </p:nvPr>
        </p:nvGraphicFramePr>
        <p:xfrm>
          <a:off x="1524000" y="3556421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7" y="1566123"/>
            <a:ext cx="326153" cy="381338"/>
          </a:xfrm>
          <a:prstGeom prst="rect">
            <a:avLst/>
          </a:prstGeom>
        </p:spPr>
      </p:pic>
      <p:pic>
        <p:nvPicPr>
          <p:cNvPr id="6" name="5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06456" y="392257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179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007394" y="3909456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$ 143.09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6456" y="430253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450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007394" y="4290663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$ 886.10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6456" y="50406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264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19268" y="5040671"/>
            <a:ext cx="160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$ 300.71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06456" y="468788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007394" y="4698520"/>
            <a:ext cx="161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$ 442.30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87112"/>
              </p:ext>
            </p:extLst>
          </p:nvPr>
        </p:nvGraphicFramePr>
        <p:xfrm>
          <a:off x="232013" y="1222053"/>
          <a:ext cx="8707272" cy="673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980704"/>
                <a:gridCol w="5228522"/>
              </a:tblGrid>
              <a:tr h="77808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51371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Agricultura, Ganadería, Desarrollo Rural, Pesca y Alimentación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421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8883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endParaRPr lang="es-MX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1200">
                <a:tc gridSpan="3">
                  <a:txBody>
                    <a:bodyPr/>
                    <a:lstStyle/>
                    <a:p>
                      <a:pPr algn="just"/>
                      <a:endParaRPr lang="es-MX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" y="1402347"/>
            <a:ext cx="326153" cy="381338"/>
          </a:xfrm>
          <a:prstGeom prst="rect">
            <a:avLst/>
          </a:prstGeom>
        </p:spPr>
      </p:pic>
      <p:pic>
        <p:nvPicPr>
          <p:cNvPr id="7" name="6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5965"/>
              </p:ext>
            </p:extLst>
          </p:nvPr>
        </p:nvGraphicFramePr>
        <p:xfrm>
          <a:off x="272955" y="1394275"/>
          <a:ext cx="8707272" cy="527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46"/>
                <a:gridCol w="2545405"/>
                <a:gridCol w="5663821"/>
              </a:tblGrid>
              <a:tr h="139851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5883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Comunicaciones y Transportes</a:t>
                      </a:r>
                      <a:endParaRPr lang="es-MX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4699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6092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83558"/>
              </p:ext>
            </p:extLst>
          </p:nvPr>
        </p:nvGraphicFramePr>
        <p:xfrm>
          <a:off x="1524000" y="3396926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 proceso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s-MX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43" y="1560938"/>
            <a:ext cx="353971" cy="374663"/>
          </a:xfrm>
          <a:prstGeom prst="rect">
            <a:avLst/>
          </a:prstGeom>
        </p:spPr>
      </p:pic>
      <p:pic>
        <p:nvPicPr>
          <p:cNvPr id="8" name="7 Imagen">
            <a:hlinkClick r:id="rId3" action="ppaction://hlinkpres?slideindex=2&amp;slidetitle=Obras Concluidas por Sector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56" y="6475642"/>
            <a:ext cx="234000" cy="303946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</p:spPr>
        <p:txBody>
          <a:bodyPr>
            <a:normAutofit fontScale="90000"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dirty="0">
                <a:ea typeface="Calibri"/>
                <a:cs typeface="Times New Roman"/>
              </a:rPr>
              <a:t>| Obras </a:t>
            </a:r>
            <a:r>
              <a:rPr lang="es-MX" dirty="0" smtClean="0">
                <a:ea typeface="Calibri"/>
                <a:cs typeface="Times New Roman"/>
              </a:rPr>
              <a:t>concluidas, en Proceso y Proyectadas por </a:t>
            </a:r>
            <a:r>
              <a:rPr lang="es-MX" dirty="0" smtClean="0">
                <a:solidFill>
                  <a:schemeClr val="tx1"/>
                </a:solidFill>
                <a:ea typeface="Calibri"/>
                <a:cs typeface="Times New Roman"/>
              </a:rPr>
              <a:t>SECTOR </a:t>
            </a:r>
            <a:r>
              <a:rPr lang="es-MX" dirty="0" smtClean="0">
                <a:ea typeface="Calibri"/>
                <a:cs typeface="Times New Roman"/>
              </a:rPr>
              <a:t>|</a:t>
            </a:r>
            <a:endParaRPr lang="es-MX" dirty="0">
              <a:ea typeface="Calibri"/>
              <a:cs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94581" y="3756322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64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995518" y="3743206"/>
            <a:ext cx="16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$ 38,043.28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94581" y="4136288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760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995519" y="4124413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$ 175,035.22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94581" y="4898171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546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07393" y="4898171"/>
            <a:ext cx="16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$ 128,460.58</a:t>
            </a:r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794581" y="4521636"/>
            <a:ext cx="15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150</a:t>
            </a:r>
            <a:endParaRPr lang="es-MX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995519" y="4532270"/>
            <a:ext cx="16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1400"/>
            </a:pPr>
            <a:r>
              <a:t>$ 8,531.36</a:t>
            </a:r>
            <a:endParaRPr lang="es-MX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632</Words>
  <Application>Microsoft Office PowerPoint</Application>
  <PresentationFormat>Presentación en pantalla (4:3)</PresentationFormat>
  <Paragraphs>293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Calibri</vt:lpstr>
      <vt:lpstr>Times New Roman</vt:lpstr>
      <vt:lpstr>Wingdings</vt:lpstr>
      <vt:lpstr>Tema de Office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  <vt:lpstr>| Obras concluidas, en Proceso y Proyectadas por SECTOR |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265</cp:revision>
  <cp:lastPrinted>2014-06-27T17:37:09Z</cp:lastPrinted>
  <dcterms:created xsi:type="dcterms:W3CDTF">2014-05-28T18:11:44Z</dcterms:created>
  <dcterms:modified xsi:type="dcterms:W3CDTF">2016-05-27T04:17:39Z</dcterms:modified>
</cp:coreProperties>
</file>