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504" y="-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D229C-3EEA-4688-A499-A33314FCC17A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9AB24-36B9-4B42-90F5-7CCB68898A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84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9AB24-36B9-4B42-90F5-7CCB68898A8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13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24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848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362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491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489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621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062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930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41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79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701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475656" y="836712"/>
            <a:ext cx="72111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75656" y="1340768"/>
            <a:ext cx="7211144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BD42-2D97-4493-86A9-628B917F7A4F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2123728" y="476672"/>
            <a:ext cx="3744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800" b="0" i="1" dirty="0" smtClean="0">
                <a:solidFill>
                  <a:schemeClr val="bg1">
                    <a:lumMod val="65000"/>
                  </a:schemeClr>
                </a:solidFill>
              </a:rPr>
              <a:t>Seminario</a:t>
            </a:r>
            <a:r>
              <a:rPr lang="es-MX" sz="800" b="1" i="1" dirty="0" smtClean="0">
                <a:solidFill>
                  <a:schemeClr val="bg1">
                    <a:lumMod val="65000"/>
                  </a:schemeClr>
                </a:solidFill>
              </a:rPr>
              <a:t> “Moviendo a México”</a:t>
            </a:r>
            <a:endParaRPr lang="es-MX" sz="8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7 CuadroTexto"/>
          <p:cNvSpPr txBox="1"/>
          <p:nvPr userDrawn="1"/>
        </p:nvSpPr>
        <p:spPr>
          <a:xfrm>
            <a:off x="6012160" y="523419"/>
            <a:ext cx="28803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PRINCIPALES LOGROS Y RESULTADOS </a:t>
            </a:r>
            <a:r>
              <a:rPr lang="es-MX" sz="500" b="1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GOBIERNO DE LA REPÚBLICA</a:t>
            </a:r>
            <a:endParaRPr lang="es-MX" sz="500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97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1400" i="0" kern="1200">
          <a:solidFill>
            <a:schemeClr val="tx1">
              <a:lumMod val="75000"/>
              <a:lumOff val="25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2" name="21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07246"/>
              </p:ext>
            </p:extLst>
          </p:nvPr>
        </p:nvGraphicFramePr>
        <p:xfrm>
          <a:off x="2843808" y="1772816"/>
          <a:ext cx="4320480" cy="4536501"/>
        </p:xfrm>
        <a:graphic>
          <a:graphicData uri="http://schemas.openxmlformats.org/drawingml/2006/table">
            <a:tbl>
              <a:tblPr/>
              <a:tblGrid>
                <a:gridCol w="1446859"/>
                <a:gridCol w="1649485"/>
                <a:gridCol w="1224136"/>
              </a:tblGrid>
              <a:tr h="26685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DEP/ORG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TOTAL DE OBRAS</a:t>
                      </a:r>
                      <a:endParaRPr lang="es-MX" sz="1100" b="0" i="0" u="none" strike="noStrike" dirty="0">
                        <a:solidFill>
                          <a:srgbClr val="C00000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MDP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SEGOB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SEDESOL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SEMARNAT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SAGARPA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SEP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SEDATU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SECTUR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PEMEX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CFE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IMSS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ISSSTE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CONAGUA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CDI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1" i="0" u="none" strike="noStrike" dirty="0">
                        <a:solidFill>
                          <a:srgbClr val="00B050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1" i="0" u="none" strike="noStrike" dirty="0">
                        <a:solidFill>
                          <a:srgbClr val="00B050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03452"/>
              </p:ext>
            </p:extLst>
          </p:nvPr>
        </p:nvGraphicFramePr>
        <p:xfrm>
          <a:off x="328509" y="764704"/>
          <a:ext cx="8544712" cy="741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269"/>
                <a:gridCol w="5610443"/>
              </a:tblGrid>
              <a:tr h="139851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966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 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Dependencia / Organismo</a:t>
                      </a:r>
                      <a:r>
                        <a:rPr lang="es-MX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</a:t>
                      </a:r>
                      <a:endParaRPr lang="es-MX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ras Medium ITC" panose="020B06020305040208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662880" y="955200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s-MX" sz="1600" dirty="0" smtClean="0"/>
              <a:t>| Total de Obras |</a:t>
            </a:r>
            <a:endParaRPr lang="es-MX" sz="1600" dirty="0"/>
          </a:p>
        </p:txBody>
      </p:sp>
      <p:sp>
        <p:nvSpPr>
          <p:cNvPr id="2113" name="2112 CuadroTexto"/>
          <p:cNvSpPr txBox="1"/>
          <p:nvPr/>
        </p:nvSpPr>
        <p:spPr>
          <a:xfrm>
            <a:off x="5004048" y="6488668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Corte 02 de noviembre 2015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85468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8" name="Tabla 24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719749"/>
              </p:ext>
            </p:extLst>
          </p:nvPr>
        </p:nvGraphicFramePr>
        <p:xfrm>
          <a:off x="2195736" y="1505059"/>
          <a:ext cx="2373755" cy="5236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763"/>
                <a:gridCol w="1451992"/>
              </a:tblGrid>
              <a:tr h="241891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</a:t>
                      </a:r>
                      <a:r>
                        <a:rPr lang="es-MX" sz="900" b="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Gobernación</a:t>
                      </a:r>
                      <a:endParaRPr lang="es-MX" sz="9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891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12700" cmpd="sng">
                      <a:noFill/>
                    </a:lnL>
                    <a:lnR w="381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99831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Desarrollo Social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831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76233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Medio Ambiente y Recursos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Naturales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233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12268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Agricultura, </a:t>
                      </a:r>
                    </a:p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Ganadería, </a:t>
                      </a:r>
                    </a:p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Desarrollo</a:t>
                      </a:r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Rural, </a:t>
                      </a:r>
                    </a:p>
                    <a:p>
                      <a:pPr algn="r"/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Pesca y </a:t>
                      </a:r>
                    </a:p>
                    <a:p>
                      <a:pPr algn="r"/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Alimentación</a:t>
                      </a: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268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15825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Comunicaciones y Transportes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825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Educación Pública 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12268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</a:t>
                      </a:r>
                    </a:p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Salud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268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71809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Desarrollo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Agrario, Territorial y Urbano</a:t>
                      </a:r>
                      <a:endParaRPr lang="es-MX" sz="9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71809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0" name="Tabla 5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70861"/>
              </p:ext>
            </p:extLst>
          </p:nvPr>
        </p:nvGraphicFramePr>
        <p:xfrm>
          <a:off x="5970392" y="1499783"/>
          <a:ext cx="2418032" cy="524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966040"/>
              </a:tblGrid>
              <a:tr h="241891">
                <a:tc rowSpan="2">
                  <a:txBody>
                    <a:bodyPr/>
                    <a:lstStyle/>
                    <a:p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</a:t>
                      </a:r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  <a:p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Turismo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16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9831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Petróleos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Mexicanos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983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233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Federal de Electricidad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23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268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Instituto Mexicano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del Seguro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Social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2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825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Instituto de Seguridad y Servicios Sociales de los Trabajadores del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Estado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8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Nacional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del </a:t>
                      </a:r>
                    </a:p>
                    <a:p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Agua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268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Nacional para el Desarrollo de los Pueblos Indígenas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98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2600"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4346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747089"/>
              </p:ext>
            </p:extLst>
          </p:nvPr>
        </p:nvGraphicFramePr>
        <p:xfrm>
          <a:off x="328509" y="764704"/>
          <a:ext cx="8544712" cy="741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269"/>
                <a:gridCol w="5610443"/>
              </a:tblGrid>
              <a:tr h="139851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966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 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Dependencia / Organismo</a:t>
                      </a:r>
                      <a:r>
                        <a:rPr lang="es-MX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</a:t>
                      </a:r>
                      <a:endParaRPr lang="es-MX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ras Medium ITC" panose="020B06020305040208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662880" y="955200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s-MX" sz="1600" dirty="0" smtClean="0"/>
              <a:t>| Obras Concluidas |</a:t>
            </a:r>
            <a:endParaRPr lang="es-MX" sz="1600" dirty="0"/>
          </a:p>
        </p:txBody>
      </p:sp>
      <p:pic>
        <p:nvPicPr>
          <p:cNvPr id="2437" name="Imagen 24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491" y="1513010"/>
            <a:ext cx="14001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3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535581"/>
              </p:ext>
            </p:extLst>
          </p:nvPr>
        </p:nvGraphicFramePr>
        <p:xfrm>
          <a:off x="2195736" y="1505059"/>
          <a:ext cx="2373755" cy="5236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763"/>
                <a:gridCol w="1451992"/>
              </a:tblGrid>
              <a:tr h="241891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</a:t>
                      </a:r>
                      <a:r>
                        <a:rPr lang="es-MX" sz="900" b="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Gobernación</a:t>
                      </a:r>
                      <a:endParaRPr lang="es-MX" sz="9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891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12700" cmpd="sng">
                      <a:noFill/>
                    </a:lnL>
                    <a:lnR w="381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99831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Desarrollo Social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831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76233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Medio Ambiente y Recursos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Naturales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233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12268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Agricultura, </a:t>
                      </a:r>
                    </a:p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Ganadería, </a:t>
                      </a:r>
                    </a:p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Desarrollo</a:t>
                      </a:r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Rural, </a:t>
                      </a:r>
                    </a:p>
                    <a:p>
                      <a:pPr algn="r"/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Pesca y </a:t>
                      </a:r>
                    </a:p>
                    <a:p>
                      <a:pPr algn="r"/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Alimentación</a:t>
                      </a: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268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15825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Comunicaciones y Transportes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825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Educación Pública 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12268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</a:t>
                      </a:r>
                    </a:p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Salud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268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71809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Desarrollo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Agrario, Territorial y Urbano</a:t>
                      </a:r>
                      <a:endParaRPr lang="es-MX" sz="9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71809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73305"/>
              </p:ext>
            </p:extLst>
          </p:nvPr>
        </p:nvGraphicFramePr>
        <p:xfrm>
          <a:off x="5970392" y="1499783"/>
          <a:ext cx="2418032" cy="524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966040"/>
              </a:tblGrid>
              <a:tr h="241891">
                <a:tc rowSpan="2">
                  <a:txBody>
                    <a:bodyPr/>
                    <a:lstStyle/>
                    <a:p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</a:t>
                      </a:r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  <a:p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Turismo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16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9831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Petróleos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Mexicanos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983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233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Federal de Electricidad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23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268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Instituto Mexicano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del Seguro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Social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2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825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Instituto de Seguridad y Servicios Sociales de los Trabajadores del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Estado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8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Nacional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del </a:t>
                      </a:r>
                    </a:p>
                    <a:p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Agua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268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Nacional para el Desarrollo de los Pueblos Indígenas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98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2600"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4346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491" y="1513010"/>
            <a:ext cx="1400175" cy="5229225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19028"/>
              </p:ext>
            </p:extLst>
          </p:nvPr>
        </p:nvGraphicFramePr>
        <p:xfrm>
          <a:off x="328509" y="764704"/>
          <a:ext cx="8544712" cy="741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269"/>
                <a:gridCol w="5610443"/>
              </a:tblGrid>
              <a:tr h="139851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966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 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Dependencia / Organismo</a:t>
                      </a:r>
                      <a:r>
                        <a:rPr lang="es-MX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</a:t>
                      </a:r>
                      <a:endParaRPr lang="es-MX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ras Medium ITC" panose="020B06020305040208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662880" y="955200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s-MX" sz="1600" dirty="0" smtClean="0"/>
              <a:t>| Obras en Proceso |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80043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4341"/>
              </p:ext>
            </p:extLst>
          </p:nvPr>
        </p:nvGraphicFramePr>
        <p:xfrm>
          <a:off x="2195736" y="1505059"/>
          <a:ext cx="2373755" cy="5236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763"/>
                <a:gridCol w="1451992"/>
              </a:tblGrid>
              <a:tr h="241891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</a:t>
                      </a:r>
                      <a:r>
                        <a:rPr lang="es-MX" sz="900" b="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Gobernación</a:t>
                      </a:r>
                      <a:endParaRPr lang="es-MX" sz="9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891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12700" cmpd="sng">
                      <a:noFill/>
                    </a:lnL>
                    <a:lnR w="381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99831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Desarrollo Social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831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76233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Medio Ambiente y Recursos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Naturales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233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12268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Agricultura, </a:t>
                      </a:r>
                    </a:p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Ganadería, </a:t>
                      </a:r>
                    </a:p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Desarrollo</a:t>
                      </a:r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Rural, </a:t>
                      </a:r>
                    </a:p>
                    <a:p>
                      <a:pPr algn="r"/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Pesca y </a:t>
                      </a:r>
                    </a:p>
                    <a:p>
                      <a:pPr algn="r"/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Alimentación</a:t>
                      </a: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268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15825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Comunicaciones y Transportes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825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Educación Pública 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12268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</a:t>
                      </a:r>
                    </a:p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Salud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268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71809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Desarrollo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Agrario, Territorial y Urbano</a:t>
                      </a:r>
                      <a:endParaRPr lang="es-MX" sz="9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71809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97926"/>
              </p:ext>
            </p:extLst>
          </p:nvPr>
        </p:nvGraphicFramePr>
        <p:xfrm>
          <a:off x="5970392" y="1499783"/>
          <a:ext cx="2418032" cy="524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966040"/>
              </a:tblGrid>
              <a:tr h="241891">
                <a:tc rowSpan="2">
                  <a:txBody>
                    <a:bodyPr/>
                    <a:lstStyle/>
                    <a:p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</a:t>
                      </a:r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  <a:p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Turismo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16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9831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Petróleos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Mexicanos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983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233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Federal de Electricidad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23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268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Instituto Mexicano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del Seguro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Social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2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825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Instituto de Seguridad y Servicios Sociales de los Trabajadores del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Estado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8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Nacional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del </a:t>
                      </a:r>
                    </a:p>
                    <a:p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Agua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268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Nacional para el Desarrollo de los Pueblos Indígenas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98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2600"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4346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491" y="1513010"/>
            <a:ext cx="1400175" cy="5229225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73115"/>
              </p:ext>
            </p:extLst>
          </p:nvPr>
        </p:nvGraphicFramePr>
        <p:xfrm>
          <a:off x="328509" y="764704"/>
          <a:ext cx="8544712" cy="741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269"/>
                <a:gridCol w="5610443"/>
              </a:tblGrid>
              <a:tr h="139851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966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 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Dependencia / Organismo</a:t>
                      </a:r>
                      <a:r>
                        <a:rPr lang="es-MX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</a:t>
                      </a:r>
                      <a:endParaRPr lang="es-MX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ras Medium ITC" panose="020B06020305040208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662880" y="955200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s-MX" sz="1600" dirty="0" smtClean="0"/>
              <a:t>| Obras Proyectadas |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15801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2499"/>
              </p:ext>
            </p:extLst>
          </p:nvPr>
        </p:nvGraphicFramePr>
        <p:xfrm>
          <a:off x="2123729" y="1988840"/>
          <a:ext cx="3024337" cy="4149687"/>
        </p:xfrm>
        <a:graphic>
          <a:graphicData uri="http://schemas.openxmlformats.org/drawingml/2006/table">
            <a:tbl>
              <a:tblPr/>
              <a:tblGrid>
                <a:gridCol w="1459435"/>
                <a:gridCol w="547288"/>
                <a:gridCol w="1017614"/>
              </a:tblGrid>
              <a:tr h="20709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TOTALES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709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ENTIDAD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OBRAS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MDP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825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AGUASCALIENTES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BAJA CALIFORNIA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BAJA CALIFORNIA SUR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CAMPECHE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CHIAPAS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CHIHUAHUA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COAHUILA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COLIMA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DISTRITO FEDERAL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DURANGO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MEXICO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GUANAJUATO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GUERRERO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HIDALGO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JALISCO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MICHOACAN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MORELOS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NAYARIT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47574"/>
              </p:ext>
            </p:extLst>
          </p:nvPr>
        </p:nvGraphicFramePr>
        <p:xfrm>
          <a:off x="5508104" y="1988840"/>
          <a:ext cx="2996456" cy="4104456"/>
        </p:xfrm>
        <a:graphic>
          <a:graphicData uri="http://schemas.openxmlformats.org/drawingml/2006/table">
            <a:tbl>
              <a:tblPr/>
              <a:tblGrid>
                <a:gridCol w="1445981"/>
                <a:gridCol w="542242"/>
                <a:gridCol w="1008233"/>
              </a:tblGrid>
              <a:tr h="21420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TOTALES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1420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ENTIDAD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OBRAS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MDP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NUEVO LEON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OAXACA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PUEBLA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QUERETARO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46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QUINTANA ROO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46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SAN LUIS POTOSI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SINALOA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SONORA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TABASCO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TAMAULIPAS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TLAXCALA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VERACRUZ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YUCATAN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ZACATECAS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INTERESTATAL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NACIONAL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 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1" i="0" u="none" strike="noStrike" dirty="0">
                        <a:solidFill>
                          <a:srgbClr val="00B050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1" i="0" u="none" strike="noStrike" dirty="0">
                        <a:solidFill>
                          <a:srgbClr val="00B050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52888"/>
              </p:ext>
            </p:extLst>
          </p:nvPr>
        </p:nvGraphicFramePr>
        <p:xfrm>
          <a:off x="328509" y="620688"/>
          <a:ext cx="8544712" cy="741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269"/>
                <a:gridCol w="5610443"/>
              </a:tblGrid>
              <a:tr h="139851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966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 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Entidad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662880" y="811184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s-MX" sz="1600" dirty="0" smtClean="0"/>
              <a:t>| Total de Obras |</a:t>
            </a:r>
            <a:endParaRPr lang="es-MX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6300192" y="6320353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Corte 02 de noviembre 2015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40765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518187"/>
              </p:ext>
            </p:extLst>
          </p:nvPr>
        </p:nvGraphicFramePr>
        <p:xfrm>
          <a:off x="2474410" y="1510777"/>
          <a:ext cx="2387992" cy="4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/>
                <a:gridCol w="1451992"/>
              </a:tblGrid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AGUASCALIENTES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BAJA CALIFORNIA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BAJA CALIFORNIA SUR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54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baseline="0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CAMPECHE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CHIAPAS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CHIHUAHUA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COAHUILA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COLIMA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512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DISTRITO FEDERAL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12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DURANGO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r>
                        <a:rPr lang="es-MX" sz="800" b="1" baseline="0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MÉXICO</a:t>
                      </a:r>
                      <a:endParaRPr lang="es-MX" sz="800" b="1" dirty="0" smtClean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GUANAJUATO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GUERRERO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HIDALGO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JALISCO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MICHOACÁN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61210"/>
              </p:ext>
            </p:extLst>
          </p:nvPr>
        </p:nvGraphicFramePr>
        <p:xfrm>
          <a:off x="5644169" y="1511980"/>
          <a:ext cx="2418032" cy="45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966040"/>
              </a:tblGrid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MORELOS</a:t>
                      </a:r>
                      <a:endParaRPr lang="es-MX" sz="800" b="1" dirty="0">
                        <a:solidFill>
                          <a:srgbClr val="FFC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NAYARIT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NUEVO LEÓN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OAXACA</a:t>
                      </a:r>
                      <a:endParaRPr lang="es-MX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PUEBLA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QUERÉTARO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QUINTANA ROO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SAN LUIS POTOSÍ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SINALOA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SONORA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TABASCO</a:t>
                      </a:r>
                      <a:endParaRPr lang="es-MX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TAMAULIPAS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TLAXCALA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VERACRUZ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YUCATÁN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ZACATECAS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618216"/>
              </p:ext>
            </p:extLst>
          </p:nvPr>
        </p:nvGraphicFramePr>
        <p:xfrm>
          <a:off x="2447856" y="6129742"/>
          <a:ext cx="2418032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966040"/>
              </a:tblGrid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NACIONAL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INTERESTATAL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01259"/>
              </p:ext>
            </p:extLst>
          </p:nvPr>
        </p:nvGraphicFramePr>
        <p:xfrm>
          <a:off x="328509" y="764704"/>
          <a:ext cx="8544712" cy="741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269"/>
                <a:gridCol w="5610443"/>
              </a:tblGrid>
              <a:tr h="139851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966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 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Entidad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662880" y="955200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s-MX" sz="1600" dirty="0" smtClean="0"/>
              <a:t>| Obras Concluidas |</a:t>
            </a:r>
            <a:endParaRPr lang="es-MX" sz="1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505947"/>
            <a:ext cx="7810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3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60506"/>
              </p:ext>
            </p:extLst>
          </p:nvPr>
        </p:nvGraphicFramePr>
        <p:xfrm>
          <a:off x="2474410" y="1510777"/>
          <a:ext cx="2387992" cy="4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/>
                <a:gridCol w="1451992"/>
              </a:tblGrid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AGUASCALIENTES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BAJA CALIFORNIA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BAJA CALIFORNIA SUR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54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baseline="0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CAMPECHE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CHIAPAS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CHIHUAHUA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COAHUILA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COLIMA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512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DISTRITO FEDERAL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12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DURANGO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r>
                        <a:rPr lang="es-MX" sz="800" b="1" baseline="0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MÉXICO</a:t>
                      </a:r>
                      <a:endParaRPr lang="es-MX" sz="800" b="1" dirty="0" smtClean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GUANAJUATO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GUERRERO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HIDALGO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JALISCO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MICHOACÁN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98754"/>
              </p:ext>
            </p:extLst>
          </p:nvPr>
        </p:nvGraphicFramePr>
        <p:xfrm>
          <a:off x="5644169" y="1511980"/>
          <a:ext cx="2418032" cy="45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966040"/>
              </a:tblGrid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MORELOS</a:t>
                      </a:r>
                      <a:endParaRPr lang="es-MX" sz="800" b="1" dirty="0">
                        <a:solidFill>
                          <a:srgbClr val="FFC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NAYARIT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NUEVO LEÓN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OAXACA</a:t>
                      </a:r>
                      <a:endParaRPr lang="es-MX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PUEBLA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QUERÉTARO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QUINTANA ROO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SAN LUIS POTOSÍ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SINALOA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SONORA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TABASCO</a:t>
                      </a:r>
                      <a:endParaRPr lang="es-MX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TAMAULIPAS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TLAXCALA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VERACRUZ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YUCATÁN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ZACATECAS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38285"/>
              </p:ext>
            </p:extLst>
          </p:nvPr>
        </p:nvGraphicFramePr>
        <p:xfrm>
          <a:off x="2447856" y="6129742"/>
          <a:ext cx="2418032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966040"/>
              </a:tblGrid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NACIONAL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INTERESTATAL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505947"/>
            <a:ext cx="781050" cy="4524375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11737"/>
              </p:ext>
            </p:extLst>
          </p:nvPr>
        </p:nvGraphicFramePr>
        <p:xfrm>
          <a:off x="328509" y="764704"/>
          <a:ext cx="8544712" cy="741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269"/>
                <a:gridCol w="5610443"/>
              </a:tblGrid>
              <a:tr h="139851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966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 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Entidad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662880" y="955200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s-MX" sz="1600" dirty="0" smtClean="0"/>
              <a:t>| Obras en Proceso |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80424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453"/>
              </p:ext>
            </p:extLst>
          </p:nvPr>
        </p:nvGraphicFramePr>
        <p:xfrm>
          <a:off x="2474410" y="1510777"/>
          <a:ext cx="2387992" cy="4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/>
                <a:gridCol w="1451992"/>
              </a:tblGrid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AGUASCALIENTES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BAJA CALIFORNIA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BAJA CALIFORNIA SUR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54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baseline="0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CAMPECHE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CHIAPAS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CHIHUAHUA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COAHUILA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COLIMA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512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DISTRITO FEDERAL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12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DURANGO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r>
                        <a:rPr lang="es-MX" sz="800" b="1" baseline="0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MÉXICO</a:t>
                      </a:r>
                      <a:endParaRPr lang="es-MX" sz="800" b="1" dirty="0" smtClean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GUANAJUATO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GUERRERO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HIDALGO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JALISCO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MICHOACÁN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01843"/>
              </p:ext>
            </p:extLst>
          </p:nvPr>
        </p:nvGraphicFramePr>
        <p:xfrm>
          <a:off x="5644169" y="1511980"/>
          <a:ext cx="2418032" cy="45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966040"/>
              </a:tblGrid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MORELOS</a:t>
                      </a:r>
                      <a:endParaRPr lang="es-MX" sz="800" b="1" dirty="0">
                        <a:solidFill>
                          <a:srgbClr val="FFC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NAYARIT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NUEVO LEÓN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OAXACA</a:t>
                      </a:r>
                      <a:endParaRPr lang="es-MX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PUEBLA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QUERÉTARO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QUINTANA ROO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SAN LUIS POTOSÍ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SINALOA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SONORA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TABASCO</a:t>
                      </a:r>
                      <a:endParaRPr lang="es-MX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TAMAULIPAS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TLAXCALA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VERACRUZ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YUCATÁN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ZACATECAS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48508"/>
              </p:ext>
            </p:extLst>
          </p:nvPr>
        </p:nvGraphicFramePr>
        <p:xfrm>
          <a:off x="2447856" y="6129742"/>
          <a:ext cx="2418032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966040"/>
              </a:tblGrid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NACIONAL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INTERESTATAL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505947"/>
            <a:ext cx="781050" cy="4524375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79075"/>
              </p:ext>
            </p:extLst>
          </p:nvPr>
        </p:nvGraphicFramePr>
        <p:xfrm>
          <a:off x="328509" y="764704"/>
          <a:ext cx="8544712" cy="741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269"/>
                <a:gridCol w="5610443"/>
              </a:tblGrid>
              <a:tr h="139851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966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 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Entidad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662880" y="955200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s-MX" sz="1600" dirty="0" smtClean="0"/>
              <a:t>| Obras Proyectadas |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300150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525</Words>
  <Application>Microsoft Office PowerPoint</Application>
  <PresentationFormat>Presentación en pantalla (4:3)</PresentationFormat>
  <Paragraphs>264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Arial Narrow</vt:lpstr>
      <vt:lpstr>Calibri</vt:lpstr>
      <vt:lpstr>Eras Medium ITC</vt:lpstr>
      <vt:lpstr>Times New Roman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Erica Gonzalez Hilario</dc:creator>
  <cp:lastModifiedBy>dds</cp:lastModifiedBy>
  <cp:revision>37</cp:revision>
  <dcterms:created xsi:type="dcterms:W3CDTF">2015-10-30T21:06:02Z</dcterms:created>
  <dcterms:modified xsi:type="dcterms:W3CDTF">2015-11-12T04:46:08Z</dcterms:modified>
</cp:coreProperties>
</file>