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4660"/>
  </p:normalViewPr>
  <p:slideViewPr>
    <p:cSldViewPr showGuides="1">
      <p:cViewPr varScale="1">
        <p:scale>
          <a:sx n="67" d="100"/>
          <a:sy n="67" d="100"/>
        </p:scale>
        <p:origin x="10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806797376"/>
        <c:axId val="-1806784864"/>
      </c:barChart>
      <c:catAx>
        <c:axId val="-1806797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806784864"/>
        <c:crosses val="autoZero"/>
        <c:auto val="1"/>
        <c:lblAlgn val="ctr"/>
        <c:lblOffset val="100"/>
        <c:noMultiLvlLbl val="0"/>
      </c:catAx>
      <c:valAx>
        <c:axId val="-180678486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80679737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806796288"/>
        <c:axId val="-1806792480"/>
      </c:barChart>
      <c:catAx>
        <c:axId val="-1806796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806792480"/>
        <c:crosses val="autoZero"/>
        <c:auto val="1"/>
        <c:lblAlgn val="ctr"/>
        <c:lblOffset val="100"/>
        <c:noMultiLvlLbl val="0"/>
      </c:catAx>
      <c:valAx>
        <c:axId val="-180679248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80679628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7114784"/>
        <c:axId val="-1647110432"/>
      </c:barChart>
      <c:catAx>
        <c:axId val="-1647114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7110432"/>
        <c:crosses val="autoZero"/>
        <c:auto val="1"/>
        <c:lblAlgn val="ctr"/>
        <c:lblOffset val="100"/>
        <c:noMultiLvlLbl val="0"/>
      </c:catAx>
      <c:valAx>
        <c:axId val="-164711043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711478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7109344"/>
        <c:axId val="-1713518080"/>
      </c:barChart>
      <c:catAx>
        <c:axId val="-1647109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13518080"/>
        <c:crosses val="autoZero"/>
        <c:auto val="1"/>
        <c:lblAlgn val="ctr"/>
        <c:lblOffset val="100"/>
        <c:noMultiLvlLbl val="0"/>
      </c:catAx>
      <c:valAx>
        <c:axId val="-171351808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710934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13523520"/>
        <c:axId val="-1708399712"/>
      </c:barChart>
      <c:catAx>
        <c:axId val="-1713523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08399712"/>
        <c:crosses val="autoZero"/>
        <c:auto val="1"/>
        <c:lblAlgn val="ctr"/>
        <c:lblOffset val="100"/>
        <c:noMultiLvlLbl val="0"/>
      </c:catAx>
      <c:valAx>
        <c:axId val="-170839971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1352352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08392640"/>
        <c:axId val="-1708396448"/>
      </c:barChart>
      <c:catAx>
        <c:axId val="-1708392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08396448"/>
        <c:crosses val="autoZero"/>
        <c:auto val="1"/>
        <c:lblAlgn val="ctr"/>
        <c:lblOffset val="100"/>
        <c:noMultiLvlLbl val="0"/>
      </c:catAx>
      <c:valAx>
        <c:axId val="-170839644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0839264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08399168"/>
        <c:axId val="-1708393728"/>
      </c:barChart>
      <c:catAx>
        <c:axId val="-1708399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08393728"/>
        <c:crosses val="autoZero"/>
        <c:auto val="1"/>
        <c:lblAlgn val="ctr"/>
        <c:lblOffset val="100"/>
        <c:noMultiLvlLbl val="0"/>
      </c:catAx>
      <c:valAx>
        <c:axId val="-170839372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0839916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08395904"/>
        <c:axId val="-1708404608"/>
      </c:barChart>
      <c:catAx>
        <c:axId val="-1708395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08404608"/>
        <c:crosses val="autoZero"/>
        <c:auto val="1"/>
        <c:lblAlgn val="ctr"/>
        <c:lblOffset val="100"/>
        <c:noMultiLvlLbl val="0"/>
      </c:catAx>
      <c:valAx>
        <c:axId val="-170840460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0839590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08396992"/>
        <c:axId val="-1708400800"/>
      </c:barChart>
      <c:catAx>
        <c:axId val="-1708396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08400800"/>
        <c:crosses val="autoZero"/>
        <c:auto val="1"/>
        <c:lblAlgn val="ctr"/>
        <c:lblOffset val="100"/>
        <c:noMultiLvlLbl val="0"/>
      </c:catAx>
      <c:valAx>
        <c:axId val="-170840080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0839699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08395360"/>
        <c:axId val="-1708394272"/>
      </c:barChart>
      <c:catAx>
        <c:axId val="-1708395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08394272"/>
        <c:crosses val="autoZero"/>
        <c:auto val="1"/>
        <c:lblAlgn val="ctr"/>
        <c:lblOffset val="100"/>
        <c:noMultiLvlLbl val="0"/>
      </c:catAx>
      <c:valAx>
        <c:axId val="-170839427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0839536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7109888"/>
        <c:axId val="-1647113152"/>
      </c:barChart>
      <c:catAx>
        <c:axId val="-1647109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7113152"/>
        <c:crosses val="autoZero"/>
        <c:auto val="1"/>
        <c:lblAlgn val="ctr"/>
        <c:lblOffset val="100"/>
        <c:noMultiLvlLbl val="0"/>
      </c:catAx>
      <c:valAx>
        <c:axId val="-164711315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710988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63565056"/>
        <c:axId val="-1763566688"/>
      </c:barChart>
      <c:catAx>
        <c:axId val="-1763565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63566688"/>
        <c:crosses val="autoZero"/>
        <c:auto val="1"/>
        <c:lblAlgn val="ctr"/>
        <c:lblOffset val="100"/>
        <c:noMultiLvlLbl val="0"/>
      </c:catAx>
      <c:valAx>
        <c:axId val="-176356668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6356505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08401888"/>
        <c:axId val="-1708401344"/>
      </c:barChart>
      <c:catAx>
        <c:axId val="-1708401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08401344"/>
        <c:crosses val="autoZero"/>
        <c:auto val="1"/>
        <c:lblAlgn val="ctr"/>
        <c:lblOffset val="100"/>
        <c:noMultiLvlLbl val="0"/>
      </c:catAx>
      <c:valAx>
        <c:axId val="-170840134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0840188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34916336"/>
        <c:axId val="-1634922320"/>
      </c:barChart>
      <c:catAx>
        <c:axId val="-163491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34922320"/>
        <c:crosses val="autoZero"/>
        <c:auto val="1"/>
        <c:lblAlgn val="ctr"/>
        <c:lblOffset val="100"/>
        <c:noMultiLvlLbl val="0"/>
      </c:catAx>
      <c:valAx>
        <c:axId val="-163492232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3491633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34908720"/>
        <c:axId val="-1634915248"/>
      </c:barChart>
      <c:catAx>
        <c:axId val="-1634908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34915248"/>
        <c:crosses val="autoZero"/>
        <c:auto val="1"/>
        <c:lblAlgn val="ctr"/>
        <c:lblOffset val="100"/>
        <c:noMultiLvlLbl val="0"/>
      </c:catAx>
      <c:valAx>
        <c:axId val="-163491524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3490872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34909808"/>
        <c:axId val="-1634907632"/>
      </c:barChart>
      <c:catAx>
        <c:axId val="-1634909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34907632"/>
        <c:crosses val="autoZero"/>
        <c:auto val="1"/>
        <c:lblAlgn val="ctr"/>
        <c:lblOffset val="100"/>
        <c:noMultiLvlLbl val="0"/>
      </c:catAx>
      <c:valAx>
        <c:axId val="-163490763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3490980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34914704"/>
        <c:axId val="-1634907088"/>
      </c:barChart>
      <c:catAx>
        <c:axId val="-1634914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34907088"/>
        <c:crosses val="autoZero"/>
        <c:auto val="1"/>
        <c:lblAlgn val="ctr"/>
        <c:lblOffset val="100"/>
        <c:noMultiLvlLbl val="0"/>
      </c:catAx>
      <c:valAx>
        <c:axId val="-163490708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3491470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08400256"/>
        <c:axId val="-1708393184"/>
      </c:barChart>
      <c:catAx>
        <c:axId val="-1708400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08393184"/>
        <c:crosses val="autoZero"/>
        <c:auto val="1"/>
        <c:lblAlgn val="ctr"/>
        <c:lblOffset val="100"/>
        <c:noMultiLvlLbl val="0"/>
      </c:catAx>
      <c:valAx>
        <c:axId val="-170839318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0840025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7115328"/>
        <c:axId val="-1647117504"/>
      </c:barChart>
      <c:catAx>
        <c:axId val="-1647115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7117504"/>
        <c:crosses val="autoZero"/>
        <c:auto val="1"/>
        <c:lblAlgn val="ctr"/>
        <c:lblOffset val="100"/>
        <c:noMultiLvlLbl val="0"/>
      </c:catAx>
      <c:valAx>
        <c:axId val="-164711750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711532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32977904"/>
        <c:axId val="-1632978448"/>
      </c:barChart>
      <c:catAx>
        <c:axId val="-1632977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32978448"/>
        <c:crosses val="autoZero"/>
        <c:auto val="1"/>
        <c:lblAlgn val="ctr"/>
        <c:lblOffset val="100"/>
        <c:noMultiLvlLbl val="0"/>
      </c:catAx>
      <c:valAx>
        <c:axId val="-163297844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3297790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32980624"/>
        <c:axId val="-1632981712"/>
      </c:barChart>
      <c:catAx>
        <c:axId val="-1632980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32981712"/>
        <c:crosses val="autoZero"/>
        <c:auto val="1"/>
        <c:lblAlgn val="ctr"/>
        <c:lblOffset val="100"/>
        <c:noMultiLvlLbl val="0"/>
      </c:catAx>
      <c:valAx>
        <c:axId val="-163298171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3298062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34909264"/>
        <c:axId val="-1641851936"/>
      </c:barChart>
      <c:catAx>
        <c:axId val="-1634909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851936"/>
        <c:crosses val="autoZero"/>
        <c:auto val="1"/>
        <c:lblAlgn val="ctr"/>
        <c:lblOffset val="100"/>
        <c:noMultiLvlLbl val="0"/>
      </c:catAx>
      <c:valAx>
        <c:axId val="-1641851936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3490926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63564512"/>
        <c:axId val="-1763561248"/>
      </c:barChart>
      <c:catAx>
        <c:axId val="-1763564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63561248"/>
        <c:crosses val="autoZero"/>
        <c:auto val="1"/>
        <c:lblAlgn val="ctr"/>
        <c:lblOffset val="100"/>
        <c:noMultiLvlLbl val="0"/>
      </c:catAx>
      <c:valAx>
        <c:axId val="-176356124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6356451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1842144"/>
        <c:axId val="-1641847584"/>
      </c:barChart>
      <c:catAx>
        <c:axId val="-1641842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847584"/>
        <c:crosses val="autoZero"/>
        <c:auto val="1"/>
        <c:lblAlgn val="ctr"/>
        <c:lblOffset val="100"/>
        <c:noMultiLvlLbl val="0"/>
      </c:catAx>
      <c:valAx>
        <c:axId val="-164184758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184214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1848128"/>
        <c:axId val="-1641853568"/>
      </c:barChart>
      <c:catAx>
        <c:axId val="-1641848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853568"/>
        <c:crosses val="autoZero"/>
        <c:auto val="1"/>
        <c:lblAlgn val="ctr"/>
        <c:lblOffset val="100"/>
        <c:noMultiLvlLbl val="0"/>
      </c:catAx>
      <c:valAx>
        <c:axId val="-164185356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184812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1841600"/>
        <c:axId val="-1641845952"/>
      </c:barChart>
      <c:catAx>
        <c:axId val="-1641841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845952"/>
        <c:crosses val="autoZero"/>
        <c:auto val="1"/>
        <c:lblAlgn val="ctr"/>
        <c:lblOffset val="100"/>
        <c:noMultiLvlLbl val="0"/>
      </c:catAx>
      <c:valAx>
        <c:axId val="-164184595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184160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13521344"/>
        <c:axId val="-1713519168"/>
      </c:barChart>
      <c:catAx>
        <c:axId val="-1713521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13519168"/>
        <c:crosses val="autoZero"/>
        <c:auto val="1"/>
        <c:lblAlgn val="ctr"/>
        <c:lblOffset val="100"/>
        <c:noMultiLvlLbl val="0"/>
      </c:catAx>
      <c:valAx>
        <c:axId val="-171351916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1352134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713522976"/>
        <c:axId val="-1713522432"/>
      </c:barChart>
      <c:catAx>
        <c:axId val="-1713522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13522432"/>
        <c:crosses val="autoZero"/>
        <c:auto val="1"/>
        <c:lblAlgn val="ctr"/>
        <c:lblOffset val="100"/>
        <c:noMultiLvlLbl val="0"/>
      </c:catAx>
      <c:valAx>
        <c:axId val="-171352243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71352297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7123488"/>
        <c:axId val="-1647115872"/>
      </c:barChart>
      <c:catAx>
        <c:axId val="-1647123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7115872"/>
        <c:crosses val="autoZero"/>
        <c:auto val="1"/>
        <c:lblAlgn val="ctr"/>
        <c:lblOffset val="100"/>
        <c:noMultiLvlLbl val="0"/>
      </c:catAx>
      <c:valAx>
        <c:axId val="-164711587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712348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7122944"/>
        <c:axId val="-1647114240"/>
      </c:barChart>
      <c:catAx>
        <c:axId val="-1647122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7114240"/>
        <c:crosses val="autoZero"/>
        <c:auto val="1"/>
        <c:lblAlgn val="ctr"/>
        <c:lblOffset val="100"/>
        <c:noMultiLvlLbl val="0"/>
      </c:catAx>
      <c:valAx>
        <c:axId val="-164711424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712294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7116960"/>
        <c:axId val="-1647110976"/>
      </c:barChart>
      <c:catAx>
        <c:axId val="-1647116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7110976"/>
        <c:crosses val="autoZero"/>
        <c:auto val="1"/>
        <c:lblAlgn val="ctr"/>
        <c:lblOffset val="100"/>
        <c:noMultiLvlLbl val="0"/>
      </c:catAx>
      <c:valAx>
        <c:axId val="-1647110976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711696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647118048"/>
        <c:axId val="-1647122400"/>
      </c:barChart>
      <c:catAx>
        <c:axId val="-1647118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7122400"/>
        <c:crosses val="autoZero"/>
        <c:auto val="1"/>
        <c:lblAlgn val="ctr"/>
        <c:lblOffset val="100"/>
        <c:noMultiLvlLbl val="0"/>
      </c:catAx>
      <c:valAx>
        <c:axId val="-164712240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-164711804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21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2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97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98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08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71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72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69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80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95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5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AEF7-06E8-4DB5-9E99-70AF1A31BF13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2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hart" Target="../charts/char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hart" Target="../charts/char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hart" Target="../charts/char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hart" Target="../charts/char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hart" Target="../charts/char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hart" Target="../charts/char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hart" Target="../charts/char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hart" Target="../charts/char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hart" Target="../charts/char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hart" Target="../charts/char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hart" Target="../charts/char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hart" Target="../charts/char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56883"/>
              </p:ext>
            </p:extLst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83199"/>
              </p:ext>
            </p:extLst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9493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05971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Aguascalientes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634885673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4" name="3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457461" cy="45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4613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Durango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630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40583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Guanajuato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9239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Guerrero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63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4900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Hidalgo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9822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Jalisco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3705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México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5103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Michoacán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634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42858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Morelos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0234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Nayarit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9456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Nuevo León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8553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Baja California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6812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Oaxaca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81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8359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Puebla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6352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Querétaro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0020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Quintana Roo|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42359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San Luis Potosí|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3223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Sinaloa|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8319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Sonora|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1429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Tabasco|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5237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Tamaulipas|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811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0043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Tlaxcala|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811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2270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Baja California Sur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99" y="9791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6065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Veracruz|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828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Yucatán|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6130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Zacatecas|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5657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Campeche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631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Chiapas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2851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Chihuahua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09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Coahuila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8687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Colima 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089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/>
          </p:nvPr>
        </p:nvGraphicFramePr>
        <p:xfrm>
          <a:off x="2123727" y="2924942"/>
          <a:ext cx="6751413" cy="1271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50"/>
                <a:gridCol w="941619"/>
                <a:gridCol w="711550"/>
                <a:gridCol w="941619"/>
                <a:gridCol w="711550"/>
                <a:gridCol w="941619"/>
                <a:gridCol w="711550"/>
                <a:gridCol w="161592"/>
                <a:gridCol w="918764"/>
              </a:tblGrid>
              <a:tr h="276317">
                <a:tc gridSpan="9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493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69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09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/>
          </p:nvPr>
        </p:nvGraphicFramePr>
        <p:xfrm>
          <a:off x="323528" y="1471370"/>
          <a:ext cx="8568950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659150"/>
                <a:gridCol w="310190"/>
                <a:gridCol w="100811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/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/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Ciudad de México </a:t>
            </a:r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</a:t>
            </a:r>
          </a:p>
        </p:txBody>
      </p:sp>
      <p:graphicFrame>
        <p:nvGraphicFramePr>
          <p:cNvPr id="80" name="79 Gráfico"/>
          <p:cNvGraphicFramePr/>
          <p:nvPr>
            <p:extLst/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4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62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9607" y="2422347"/>
            <a:ext cx="52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2955" y="2431921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76276" y="2431921"/>
            <a:ext cx="51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67744" y="2431921"/>
            <a:ext cx="64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28469" y="2431921"/>
            <a:ext cx="49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81920" y="2431921"/>
            <a:ext cx="651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33314" y="2431921"/>
            <a:ext cx="526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04048" y="2431921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2" name="21 CuadroTexto"/>
          <p:cNvSpPr txBox="1"/>
          <p:nvPr/>
        </p:nvSpPr>
        <p:spPr>
          <a:xfrm>
            <a:off x="5649986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53" name="21 CuadroTexto"/>
          <p:cNvSpPr txBox="1"/>
          <p:nvPr/>
        </p:nvSpPr>
        <p:spPr>
          <a:xfrm>
            <a:off x="6311390" y="2425686"/>
            <a:ext cx="58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72114" y="243192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145065" y="2431921"/>
            <a:ext cx="603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7544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87208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68122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08926" y="38720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722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577308" y="3872081"/>
            <a:ext cx="64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6208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19020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33242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033455" y="387208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800"/>
            </a:pPr>
            <a:r>
              <a:rPr lang="es-MX" dirty="0" smtClean="0"/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defRPr sz="700"/>
            </a:pPr>
            <a:r>
              <a:rPr lang="es-MX" dirty="0" smtClean="0"/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defRPr sz="700"/>
            </a:pPr>
            <a:r>
              <a:rPr lang="es-MX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2358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2889</Words>
  <Application>Microsoft Office PowerPoint</Application>
  <PresentationFormat>Presentación en pantalla (4:3)</PresentationFormat>
  <Paragraphs>2592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Calibri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db2</dc:creator>
  <cp:lastModifiedBy>Alejandro Gomez Sanchez</cp:lastModifiedBy>
  <cp:revision>26</cp:revision>
  <dcterms:created xsi:type="dcterms:W3CDTF">2015-07-11T21:28:35Z</dcterms:created>
  <dcterms:modified xsi:type="dcterms:W3CDTF">2016-06-04T16:11:18Z</dcterms:modified>
</cp:coreProperties>
</file>