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D229C-3EEA-4688-A499-A33314FCC17A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9AB24-36B9-4B42-90F5-7CCB68898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84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9AB24-36B9-4B42-90F5-7CCB68898A8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13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9AB24-36B9-4B42-90F5-7CCB68898A85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97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48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6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9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8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2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62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30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41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9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01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836712"/>
            <a:ext cx="72111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75656" y="1340768"/>
            <a:ext cx="7211144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BD42-2D97-4493-86A9-628B917F7A4F}" type="datetimeFigureOut">
              <a:rPr lang="es-MX" smtClean="0"/>
              <a:t>04/06/2016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2123728" y="476672"/>
            <a:ext cx="37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800" b="0" i="1" dirty="0" smtClean="0">
                <a:solidFill>
                  <a:schemeClr val="bg1">
                    <a:lumMod val="65000"/>
                  </a:schemeClr>
                </a:solidFill>
              </a:rPr>
              <a:t>Seminario</a:t>
            </a:r>
            <a:r>
              <a:rPr lang="es-MX" sz="800" b="1" i="1" dirty="0" smtClean="0">
                <a:solidFill>
                  <a:schemeClr val="bg1">
                    <a:lumMod val="65000"/>
                  </a:schemeClr>
                </a:solidFill>
              </a:rPr>
              <a:t> “Moviendo a México”</a:t>
            </a:r>
            <a:endParaRPr lang="es-MX" sz="8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7 CuadroTexto"/>
          <p:cNvSpPr txBox="1"/>
          <p:nvPr userDrawn="1"/>
        </p:nvSpPr>
        <p:spPr>
          <a:xfrm>
            <a:off x="6012160" y="523419"/>
            <a:ext cx="28803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LOGROS Y RESULTADOS </a:t>
            </a:r>
            <a:r>
              <a:rPr lang="es-MX" sz="5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GOBIERNO DE LA REPÚBLICA</a:t>
            </a:r>
            <a:endParaRPr lang="es-MX" sz="5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400" i="0" kern="1200">
          <a:solidFill>
            <a:schemeClr val="tx1">
              <a:lumMod val="75000"/>
              <a:lumOff val="2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2" name="21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23361"/>
              </p:ext>
            </p:extLst>
          </p:nvPr>
        </p:nvGraphicFramePr>
        <p:xfrm>
          <a:off x="2843808" y="1556792"/>
          <a:ext cx="4320480" cy="4803354"/>
        </p:xfrm>
        <a:graphic>
          <a:graphicData uri="http://schemas.openxmlformats.org/drawingml/2006/table">
            <a:tbl>
              <a:tblPr/>
              <a:tblGrid>
                <a:gridCol w="1446859"/>
                <a:gridCol w="1649485"/>
                <a:gridCol w="1224136"/>
              </a:tblGrid>
              <a:tr h="26685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DEP/ORG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TOTAL DE OBRAS</a:t>
                      </a:r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MDP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SEGOB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SEDESOL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SEMARNAT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SAGARPA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SEDATU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ras Medium ITC" panose="020B0602030504020804" pitchFamily="34" charset="0"/>
                        </a:rPr>
                        <a:t>CULTURA</a:t>
                      </a:r>
                      <a:endParaRPr lang="es-MX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SECTUR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PEMEX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IMSS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ISSSTE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CONAGUA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1" i="0" u="none" strike="noStrike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1" i="0" u="none" strike="noStrike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1" i="0" u="none" strike="noStrike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1" i="0" u="none" strike="noStrike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3452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Total de Obras |</a:t>
            </a:r>
            <a:endParaRPr lang="es-MX" sz="1600" dirty="0"/>
          </a:p>
        </p:txBody>
      </p:sp>
      <p:sp>
        <p:nvSpPr>
          <p:cNvPr id="2113" name="2112 CuadroTexto"/>
          <p:cNvSpPr txBox="1"/>
          <p:nvPr/>
        </p:nvSpPr>
        <p:spPr>
          <a:xfrm>
            <a:off x="5004048" y="648866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Corte 02 de noviembre 2015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85468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49579"/>
              </p:ext>
            </p:extLst>
          </p:nvPr>
        </p:nvGraphicFramePr>
        <p:xfrm>
          <a:off x="1835696" y="1503423"/>
          <a:ext cx="3513247" cy="500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0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641">
                  <a:extLst>
                    <a:ext uri="{9D8B030D-6E8A-4147-A177-3AD203B41FA5}">
                      <a16:colId xmlns="" xmlns:a16="http://schemas.microsoft.com/office/drawing/2014/main" val="3290220319"/>
                    </a:ext>
                  </a:extLst>
                </a:gridCol>
                <a:gridCol w="633511">
                  <a:extLst>
                    <a:ext uri="{9D8B030D-6E8A-4147-A177-3AD203B41FA5}">
                      <a16:colId xmlns="" xmlns:a16="http://schemas.microsoft.com/office/drawing/2014/main" val="4229277902"/>
                    </a:ext>
                  </a:extLst>
                </a:gridCol>
              </a:tblGrid>
              <a:tr h="308487">
                <a:tc>
                  <a:txBody>
                    <a:bodyPr/>
                    <a:lstStyle/>
                    <a:p>
                      <a:pPr algn="r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</a:t>
                      </a:r>
                      <a:r>
                        <a:rPr lang="es-MX" sz="900" b="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Gobernación</a:t>
                      </a:r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 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Medio Ambiente y Recursos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Naturales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0800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Agricultura,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Ganadería,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Desarrollo</a:t>
                      </a:r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Rural,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Pesca y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Alimentación</a:t>
                      </a: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800" baseline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800" baseline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Comunicaciones y Transportes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Educación Pública 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</a:t>
                      </a:r>
                    </a:p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Salud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Agrario, Territorial y Urbano</a:t>
                      </a:r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83176"/>
              </p:ext>
            </p:extLst>
          </p:nvPr>
        </p:nvGraphicFramePr>
        <p:xfrm>
          <a:off x="5436096" y="1510582"/>
          <a:ext cx="3328976" cy="507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99">
                  <a:extLst>
                    <a:ext uri="{9D8B030D-6E8A-4147-A177-3AD203B41FA5}">
                      <a16:colId xmlns="" xmlns:a16="http://schemas.microsoft.com/office/drawing/2014/main" val="1538492060"/>
                    </a:ext>
                  </a:extLst>
                </a:gridCol>
                <a:gridCol w="183688">
                  <a:extLst>
                    <a:ext uri="{9D8B030D-6E8A-4147-A177-3AD203B41FA5}">
                      <a16:colId xmlns="" xmlns:a16="http://schemas.microsoft.com/office/drawing/2014/main" val="3747845716"/>
                    </a:ext>
                  </a:extLst>
                </a:gridCol>
                <a:gridCol w="1719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2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5369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9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9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Cultura</a:t>
                      </a:r>
                      <a:endParaRPr lang="es-MX" sz="9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3676901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Turismo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Petróleos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Mexicanos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de Electricidad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Mexicano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 Seguro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348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de Seguridad y Servicios Sociales de los Trabajadores del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Estado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63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</a:t>
                      </a:r>
                    </a:p>
                    <a:p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065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Nacional para el Desarrollo de los Pueblos Indígenas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480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32628"/>
              </p:ext>
            </p:extLst>
          </p:nvPr>
        </p:nvGraphicFramePr>
        <p:xfrm>
          <a:off x="328509" y="764704"/>
          <a:ext cx="85447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3589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3059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6449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764704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Concluidas |</a:t>
            </a:r>
            <a:endParaRPr lang="es-MX" sz="16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5508104" y="1659196"/>
            <a:ext cx="399010" cy="4722132"/>
            <a:chOff x="5557603" y="1700808"/>
            <a:chExt cx="399010" cy="4722132"/>
          </a:xfrm>
        </p:grpSpPr>
        <p:pic>
          <p:nvPicPr>
            <p:cNvPr id="19" name="34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982" y="6021288"/>
              <a:ext cx="335970" cy="401652"/>
            </a:xfrm>
            <a:prstGeom prst="rect">
              <a:avLst/>
            </a:prstGeom>
          </p:spPr>
        </p:pic>
        <p:pic>
          <p:nvPicPr>
            <p:cNvPr id="20" name="42 Imagen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5" b="14213"/>
            <a:stretch/>
          </p:blipFill>
          <p:spPr>
            <a:xfrm>
              <a:off x="5557603" y="2276872"/>
              <a:ext cx="360036" cy="395532"/>
            </a:xfrm>
            <a:prstGeom prst="rect">
              <a:avLst/>
            </a:prstGeom>
          </p:spPr>
        </p:pic>
        <p:pic>
          <p:nvPicPr>
            <p:cNvPr id="21" name="45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614" y="5373216"/>
              <a:ext cx="385999" cy="414677"/>
            </a:xfrm>
            <a:prstGeom prst="rect">
              <a:avLst/>
            </a:prstGeom>
          </p:spPr>
        </p:pic>
        <p:pic>
          <p:nvPicPr>
            <p:cNvPr id="22" name="5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231" y="4109838"/>
              <a:ext cx="371658" cy="399282"/>
            </a:xfrm>
            <a:prstGeom prst="rect">
              <a:avLst/>
            </a:prstGeom>
          </p:spPr>
        </p:pic>
        <p:pic>
          <p:nvPicPr>
            <p:cNvPr id="23" name="0 Imagen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614" y="2885569"/>
              <a:ext cx="372110" cy="399415"/>
            </a:xfrm>
            <a:prstGeom prst="rect">
              <a:avLst/>
            </a:prstGeom>
          </p:spPr>
        </p:pic>
        <p:pic>
          <p:nvPicPr>
            <p:cNvPr id="24" name="0 Imagen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8" y="3501008"/>
              <a:ext cx="367665" cy="399415"/>
            </a:xfrm>
            <a:prstGeom prst="rect">
              <a:avLst/>
            </a:prstGeom>
          </p:spPr>
        </p:pic>
        <p:pic>
          <p:nvPicPr>
            <p:cNvPr id="25" name="0 Imagen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912" y="4725144"/>
              <a:ext cx="372110" cy="399415"/>
            </a:xfrm>
            <a:prstGeom prst="rect">
              <a:avLst/>
            </a:prstGeom>
          </p:spPr>
        </p:pic>
        <p:pic>
          <p:nvPicPr>
            <p:cNvPr id="26" name="1 Imagen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603" y="1700808"/>
              <a:ext cx="348143" cy="348143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4860032" y="1628800"/>
            <a:ext cx="383457" cy="4752528"/>
            <a:chOff x="3474003" y="1848354"/>
            <a:chExt cx="383457" cy="4752528"/>
          </a:xfrm>
        </p:grpSpPr>
        <p:pic>
          <p:nvPicPr>
            <p:cNvPr id="28" name="3 Marcador de contenid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012" y="1848354"/>
              <a:ext cx="347901" cy="382770"/>
            </a:xfrm>
            <a:prstGeom prst="rect">
              <a:avLst/>
            </a:prstGeom>
          </p:spPr>
        </p:pic>
        <p:pic>
          <p:nvPicPr>
            <p:cNvPr id="29" name="40 Imagen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012" y="2496430"/>
              <a:ext cx="360036" cy="360036"/>
            </a:xfrm>
            <a:prstGeom prst="rect">
              <a:avLst/>
            </a:prstGeom>
          </p:spPr>
        </p:pic>
        <p:pic>
          <p:nvPicPr>
            <p:cNvPr id="30" name="35 Imagen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760" y="3072490"/>
              <a:ext cx="338288" cy="383114"/>
            </a:xfrm>
            <a:prstGeom prst="rect">
              <a:avLst/>
            </a:prstGeom>
          </p:spPr>
        </p:pic>
        <p:pic>
          <p:nvPicPr>
            <p:cNvPr id="31" name="41 Imagen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2313" y="5674873"/>
              <a:ext cx="325735" cy="349945"/>
            </a:xfrm>
            <a:prstGeom prst="rect">
              <a:avLst/>
            </a:prstGeom>
          </p:spPr>
        </p:pic>
        <p:pic>
          <p:nvPicPr>
            <p:cNvPr id="32" name="49 Imagen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759" y="3771272"/>
              <a:ext cx="326153" cy="381338"/>
            </a:xfrm>
            <a:prstGeom prst="rect">
              <a:avLst/>
            </a:prstGeom>
          </p:spPr>
        </p:pic>
        <p:pic>
          <p:nvPicPr>
            <p:cNvPr id="33" name="50 Imagen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489" y="4403283"/>
              <a:ext cx="353971" cy="374663"/>
            </a:xfrm>
            <a:prstGeom prst="rect">
              <a:avLst/>
            </a:prstGeom>
          </p:spPr>
        </p:pic>
        <p:pic>
          <p:nvPicPr>
            <p:cNvPr id="34" name="54 Imagen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968" y="6218106"/>
              <a:ext cx="329080" cy="382776"/>
            </a:xfrm>
            <a:prstGeom prst="rect">
              <a:avLst/>
            </a:prstGeom>
          </p:spPr>
        </p:pic>
        <p:pic>
          <p:nvPicPr>
            <p:cNvPr id="35" name="0 Imagen"/>
            <p:cNvPicPr/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003" y="5049339"/>
              <a:ext cx="372110" cy="399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64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00387"/>
              </p:ext>
            </p:extLst>
          </p:nvPr>
        </p:nvGraphicFramePr>
        <p:xfrm>
          <a:off x="1835696" y="1503423"/>
          <a:ext cx="3513247" cy="500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0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641">
                  <a:extLst>
                    <a:ext uri="{9D8B030D-6E8A-4147-A177-3AD203B41FA5}">
                      <a16:colId xmlns="" xmlns:a16="http://schemas.microsoft.com/office/drawing/2014/main" val="3290220319"/>
                    </a:ext>
                  </a:extLst>
                </a:gridCol>
                <a:gridCol w="633511">
                  <a:extLst>
                    <a:ext uri="{9D8B030D-6E8A-4147-A177-3AD203B41FA5}">
                      <a16:colId xmlns="" xmlns:a16="http://schemas.microsoft.com/office/drawing/2014/main" val="4229277902"/>
                    </a:ext>
                  </a:extLst>
                </a:gridCol>
              </a:tblGrid>
              <a:tr h="308487">
                <a:tc>
                  <a:txBody>
                    <a:bodyPr/>
                    <a:lstStyle/>
                    <a:p>
                      <a:pPr algn="r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</a:t>
                      </a:r>
                      <a:r>
                        <a:rPr lang="es-MX" sz="900" b="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Gobernación</a:t>
                      </a:r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 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Medio Ambiente y Recursos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Naturales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0800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Agricultura,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Ganadería,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Desarrollo</a:t>
                      </a:r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Rural,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Pesca y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Alimentación</a:t>
                      </a: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800" baseline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800" baseline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Comunicaciones y Transportes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Educación Pública 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</a:t>
                      </a:r>
                    </a:p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Salud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Agrario, Territorial y Urbano</a:t>
                      </a:r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17991"/>
              </p:ext>
            </p:extLst>
          </p:nvPr>
        </p:nvGraphicFramePr>
        <p:xfrm>
          <a:off x="5436096" y="1510582"/>
          <a:ext cx="3328976" cy="507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99">
                  <a:extLst>
                    <a:ext uri="{9D8B030D-6E8A-4147-A177-3AD203B41FA5}">
                      <a16:colId xmlns="" xmlns:a16="http://schemas.microsoft.com/office/drawing/2014/main" val="1538492060"/>
                    </a:ext>
                  </a:extLst>
                </a:gridCol>
                <a:gridCol w="183688">
                  <a:extLst>
                    <a:ext uri="{9D8B030D-6E8A-4147-A177-3AD203B41FA5}">
                      <a16:colId xmlns="" xmlns:a16="http://schemas.microsoft.com/office/drawing/2014/main" val="3747845716"/>
                    </a:ext>
                  </a:extLst>
                </a:gridCol>
                <a:gridCol w="1719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2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5369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9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9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Cultura</a:t>
                      </a:r>
                      <a:endParaRPr lang="es-MX" sz="9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3676901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Turismo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Petróleos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Mexicanos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de Electricidad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Mexicano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 Seguro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348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de Seguridad y Servicios Sociales de los Trabajadores del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Estado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63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</a:t>
                      </a:r>
                    </a:p>
                    <a:p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065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Nacional para el Desarrollo de los Pueblos Indígenas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480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31802"/>
              </p:ext>
            </p:extLst>
          </p:nvPr>
        </p:nvGraphicFramePr>
        <p:xfrm>
          <a:off x="328509" y="764704"/>
          <a:ext cx="8544712" cy="490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87388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3103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6542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836712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en Proceso |</a:t>
            </a:r>
            <a:endParaRPr lang="es-MX" sz="1600" dirty="0"/>
          </a:p>
        </p:txBody>
      </p:sp>
      <p:grpSp>
        <p:nvGrpSpPr>
          <p:cNvPr id="32" name="Grupo 31"/>
          <p:cNvGrpSpPr/>
          <p:nvPr/>
        </p:nvGrpSpPr>
        <p:grpSpPr>
          <a:xfrm>
            <a:off x="5508104" y="1659196"/>
            <a:ext cx="399010" cy="4722132"/>
            <a:chOff x="5557603" y="1700808"/>
            <a:chExt cx="399010" cy="4722132"/>
          </a:xfrm>
        </p:grpSpPr>
        <p:pic>
          <p:nvPicPr>
            <p:cNvPr id="33" name="34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982" y="6021288"/>
              <a:ext cx="335970" cy="401652"/>
            </a:xfrm>
            <a:prstGeom prst="rect">
              <a:avLst/>
            </a:prstGeom>
          </p:spPr>
        </p:pic>
        <p:pic>
          <p:nvPicPr>
            <p:cNvPr id="34" name="42 Imagen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5" b="14213"/>
            <a:stretch/>
          </p:blipFill>
          <p:spPr>
            <a:xfrm>
              <a:off x="5557603" y="2276872"/>
              <a:ext cx="360036" cy="395532"/>
            </a:xfrm>
            <a:prstGeom prst="rect">
              <a:avLst/>
            </a:prstGeom>
          </p:spPr>
        </p:pic>
        <p:pic>
          <p:nvPicPr>
            <p:cNvPr id="35" name="45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614" y="5373216"/>
              <a:ext cx="385999" cy="414677"/>
            </a:xfrm>
            <a:prstGeom prst="rect">
              <a:avLst/>
            </a:prstGeom>
          </p:spPr>
        </p:pic>
        <p:pic>
          <p:nvPicPr>
            <p:cNvPr id="36" name="5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231" y="4109838"/>
              <a:ext cx="371658" cy="399282"/>
            </a:xfrm>
            <a:prstGeom prst="rect">
              <a:avLst/>
            </a:prstGeom>
          </p:spPr>
        </p:pic>
        <p:pic>
          <p:nvPicPr>
            <p:cNvPr id="37" name="0 Imagen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614" y="2885569"/>
              <a:ext cx="372110" cy="399415"/>
            </a:xfrm>
            <a:prstGeom prst="rect">
              <a:avLst/>
            </a:prstGeom>
          </p:spPr>
        </p:pic>
        <p:pic>
          <p:nvPicPr>
            <p:cNvPr id="38" name="0 Imagen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8" y="3501008"/>
              <a:ext cx="367665" cy="399415"/>
            </a:xfrm>
            <a:prstGeom prst="rect">
              <a:avLst/>
            </a:prstGeom>
          </p:spPr>
        </p:pic>
        <p:pic>
          <p:nvPicPr>
            <p:cNvPr id="39" name="0 Imagen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912" y="4725144"/>
              <a:ext cx="372110" cy="399415"/>
            </a:xfrm>
            <a:prstGeom prst="rect">
              <a:avLst/>
            </a:prstGeom>
          </p:spPr>
        </p:pic>
        <p:pic>
          <p:nvPicPr>
            <p:cNvPr id="40" name="1 Imagen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603" y="1700808"/>
              <a:ext cx="348143" cy="348143"/>
            </a:xfrm>
            <a:prstGeom prst="rect">
              <a:avLst/>
            </a:prstGeom>
          </p:spPr>
        </p:pic>
      </p:grpSp>
      <p:grpSp>
        <p:nvGrpSpPr>
          <p:cNvPr id="41" name="Grupo 40"/>
          <p:cNvGrpSpPr/>
          <p:nvPr/>
        </p:nvGrpSpPr>
        <p:grpSpPr>
          <a:xfrm>
            <a:off x="4860032" y="1628800"/>
            <a:ext cx="383457" cy="4752528"/>
            <a:chOff x="3474003" y="1848354"/>
            <a:chExt cx="383457" cy="4752528"/>
          </a:xfrm>
        </p:grpSpPr>
        <p:pic>
          <p:nvPicPr>
            <p:cNvPr id="42" name="3 Marcador de contenid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012" y="1848354"/>
              <a:ext cx="347901" cy="382770"/>
            </a:xfrm>
            <a:prstGeom prst="rect">
              <a:avLst/>
            </a:prstGeom>
          </p:spPr>
        </p:pic>
        <p:pic>
          <p:nvPicPr>
            <p:cNvPr id="43" name="40 Imagen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012" y="2496430"/>
              <a:ext cx="360036" cy="360036"/>
            </a:xfrm>
            <a:prstGeom prst="rect">
              <a:avLst/>
            </a:prstGeom>
          </p:spPr>
        </p:pic>
        <p:pic>
          <p:nvPicPr>
            <p:cNvPr id="44" name="35 Imagen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760" y="3072490"/>
              <a:ext cx="338288" cy="383114"/>
            </a:xfrm>
            <a:prstGeom prst="rect">
              <a:avLst/>
            </a:prstGeom>
          </p:spPr>
        </p:pic>
        <p:pic>
          <p:nvPicPr>
            <p:cNvPr id="45" name="41 Imagen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2313" y="5674873"/>
              <a:ext cx="325735" cy="349945"/>
            </a:xfrm>
            <a:prstGeom prst="rect">
              <a:avLst/>
            </a:prstGeom>
          </p:spPr>
        </p:pic>
        <p:pic>
          <p:nvPicPr>
            <p:cNvPr id="46" name="49 Imagen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759" y="3771272"/>
              <a:ext cx="326153" cy="381338"/>
            </a:xfrm>
            <a:prstGeom prst="rect">
              <a:avLst/>
            </a:prstGeom>
          </p:spPr>
        </p:pic>
        <p:pic>
          <p:nvPicPr>
            <p:cNvPr id="47" name="50 Imagen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489" y="4403283"/>
              <a:ext cx="353971" cy="374663"/>
            </a:xfrm>
            <a:prstGeom prst="rect">
              <a:avLst/>
            </a:prstGeom>
          </p:spPr>
        </p:pic>
        <p:pic>
          <p:nvPicPr>
            <p:cNvPr id="48" name="54 Imagen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968" y="6218106"/>
              <a:ext cx="329080" cy="382776"/>
            </a:xfrm>
            <a:prstGeom prst="rect">
              <a:avLst/>
            </a:prstGeom>
          </p:spPr>
        </p:pic>
        <p:pic>
          <p:nvPicPr>
            <p:cNvPr id="49" name="0 Imagen"/>
            <p:cNvPicPr/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003" y="5049339"/>
              <a:ext cx="372110" cy="399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43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94957"/>
              </p:ext>
            </p:extLst>
          </p:nvPr>
        </p:nvGraphicFramePr>
        <p:xfrm>
          <a:off x="1835696" y="1503423"/>
          <a:ext cx="3513247" cy="500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0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641">
                  <a:extLst>
                    <a:ext uri="{9D8B030D-6E8A-4147-A177-3AD203B41FA5}">
                      <a16:colId xmlns="" xmlns:a16="http://schemas.microsoft.com/office/drawing/2014/main" val="3290220319"/>
                    </a:ext>
                  </a:extLst>
                </a:gridCol>
                <a:gridCol w="633511">
                  <a:extLst>
                    <a:ext uri="{9D8B030D-6E8A-4147-A177-3AD203B41FA5}">
                      <a16:colId xmlns="" xmlns:a16="http://schemas.microsoft.com/office/drawing/2014/main" val="4229277902"/>
                    </a:ext>
                  </a:extLst>
                </a:gridCol>
              </a:tblGrid>
              <a:tr h="308487">
                <a:tc>
                  <a:txBody>
                    <a:bodyPr/>
                    <a:lstStyle/>
                    <a:p>
                      <a:pPr algn="r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</a:t>
                      </a:r>
                      <a:r>
                        <a:rPr lang="es-MX" sz="900" b="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Gobernación</a:t>
                      </a:r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 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Medio Ambiente y Recursos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Naturales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0800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Agricultura,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Ganadería,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Desarrollo</a:t>
                      </a:r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Rural,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Pesca y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Alimentación</a:t>
                      </a: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800" baseline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800" baseline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Comunicaciones y Transportes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Educación Pública 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</a:t>
                      </a:r>
                    </a:p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Salud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Agrario, Territorial y Urbano</a:t>
                      </a:r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r"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20831"/>
              </p:ext>
            </p:extLst>
          </p:nvPr>
        </p:nvGraphicFramePr>
        <p:xfrm>
          <a:off x="5436096" y="1510582"/>
          <a:ext cx="3328976" cy="507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99">
                  <a:extLst>
                    <a:ext uri="{9D8B030D-6E8A-4147-A177-3AD203B41FA5}">
                      <a16:colId xmlns="" xmlns:a16="http://schemas.microsoft.com/office/drawing/2014/main" val="1538492060"/>
                    </a:ext>
                  </a:extLst>
                </a:gridCol>
                <a:gridCol w="183688">
                  <a:extLst>
                    <a:ext uri="{9D8B030D-6E8A-4147-A177-3AD203B41FA5}">
                      <a16:colId xmlns="" xmlns:a16="http://schemas.microsoft.com/office/drawing/2014/main" val="3747845716"/>
                    </a:ext>
                  </a:extLst>
                </a:gridCol>
                <a:gridCol w="1719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2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5369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9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9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Cultura</a:t>
                      </a:r>
                      <a:endParaRPr lang="es-MX" sz="9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3676901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Turismo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Petróleos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Mexicanos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de Electricidad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Mexicano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 Seguro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348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de Seguridad y Servicios Sociales de los Trabajadores del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Estado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63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369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</a:t>
                      </a:r>
                    </a:p>
                    <a:p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53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065"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Nacional para el Desarrollo de los Pueblos Indígenas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480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endParaRPr lang="es-MX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35601"/>
              </p:ext>
            </p:extLst>
          </p:nvPr>
        </p:nvGraphicFramePr>
        <p:xfrm>
          <a:off x="328509" y="764704"/>
          <a:ext cx="8544712" cy="490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87388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3103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6542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836712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Proyectadas |</a:t>
            </a:r>
            <a:endParaRPr lang="es-MX" sz="16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5508104" y="1659196"/>
            <a:ext cx="399010" cy="4722132"/>
            <a:chOff x="5557603" y="1700808"/>
            <a:chExt cx="399010" cy="4722132"/>
          </a:xfrm>
        </p:grpSpPr>
        <p:pic>
          <p:nvPicPr>
            <p:cNvPr id="13" name="34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982" y="6021288"/>
              <a:ext cx="335970" cy="401652"/>
            </a:xfrm>
            <a:prstGeom prst="rect">
              <a:avLst/>
            </a:prstGeom>
          </p:spPr>
        </p:pic>
        <p:pic>
          <p:nvPicPr>
            <p:cNvPr id="14" name="42 Imagen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5" b="14213"/>
            <a:stretch/>
          </p:blipFill>
          <p:spPr>
            <a:xfrm>
              <a:off x="5557603" y="2276872"/>
              <a:ext cx="360036" cy="395532"/>
            </a:xfrm>
            <a:prstGeom prst="rect">
              <a:avLst/>
            </a:prstGeom>
          </p:spPr>
        </p:pic>
        <p:pic>
          <p:nvPicPr>
            <p:cNvPr id="15" name="45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614" y="5373216"/>
              <a:ext cx="385999" cy="414677"/>
            </a:xfrm>
            <a:prstGeom prst="rect">
              <a:avLst/>
            </a:prstGeom>
          </p:spPr>
        </p:pic>
        <p:pic>
          <p:nvPicPr>
            <p:cNvPr id="16" name="5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231" y="4109838"/>
              <a:ext cx="371658" cy="399282"/>
            </a:xfrm>
            <a:prstGeom prst="rect">
              <a:avLst/>
            </a:prstGeom>
          </p:spPr>
        </p:pic>
        <p:pic>
          <p:nvPicPr>
            <p:cNvPr id="17" name="0 Imagen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614" y="2885569"/>
              <a:ext cx="372110" cy="399415"/>
            </a:xfrm>
            <a:prstGeom prst="rect">
              <a:avLst/>
            </a:prstGeom>
          </p:spPr>
        </p:pic>
        <p:pic>
          <p:nvPicPr>
            <p:cNvPr id="18" name="0 Imagen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48" y="3501008"/>
              <a:ext cx="367665" cy="399415"/>
            </a:xfrm>
            <a:prstGeom prst="rect">
              <a:avLst/>
            </a:prstGeom>
          </p:spPr>
        </p:pic>
        <p:pic>
          <p:nvPicPr>
            <p:cNvPr id="19" name="0 Imagen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912" y="4725144"/>
              <a:ext cx="372110" cy="399415"/>
            </a:xfrm>
            <a:prstGeom prst="rect">
              <a:avLst/>
            </a:prstGeom>
          </p:spPr>
        </p:pic>
        <p:pic>
          <p:nvPicPr>
            <p:cNvPr id="20" name="1 Imagen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603" y="1700808"/>
              <a:ext cx="348143" cy="348143"/>
            </a:xfrm>
            <a:prstGeom prst="rect">
              <a:avLst/>
            </a:prstGeom>
          </p:spPr>
        </p:pic>
      </p:grpSp>
      <p:grpSp>
        <p:nvGrpSpPr>
          <p:cNvPr id="21" name="Grupo 20"/>
          <p:cNvGrpSpPr/>
          <p:nvPr/>
        </p:nvGrpSpPr>
        <p:grpSpPr>
          <a:xfrm>
            <a:off x="4860032" y="1628800"/>
            <a:ext cx="383457" cy="4752528"/>
            <a:chOff x="3474003" y="1848354"/>
            <a:chExt cx="383457" cy="4752528"/>
          </a:xfrm>
        </p:grpSpPr>
        <p:pic>
          <p:nvPicPr>
            <p:cNvPr id="22" name="3 Marcador de contenid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012" y="1848354"/>
              <a:ext cx="347901" cy="382770"/>
            </a:xfrm>
            <a:prstGeom prst="rect">
              <a:avLst/>
            </a:prstGeom>
          </p:spPr>
        </p:pic>
        <p:pic>
          <p:nvPicPr>
            <p:cNvPr id="23" name="40 Imagen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012" y="2496430"/>
              <a:ext cx="360036" cy="360036"/>
            </a:xfrm>
            <a:prstGeom prst="rect">
              <a:avLst/>
            </a:prstGeom>
          </p:spPr>
        </p:pic>
        <p:pic>
          <p:nvPicPr>
            <p:cNvPr id="24" name="35 Imagen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760" y="3072490"/>
              <a:ext cx="338288" cy="383114"/>
            </a:xfrm>
            <a:prstGeom prst="rect">
              <a:avLst/>
            </a:prstGeom>
          </p:spPr>
        </p:pic>
        <p:pic>
          <p:nvPicPr>
            <p:cNvPr id="25" name="41 Imagen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2313" y="5674873"/>
              <a:ext cx="325735" cy="349945"/>
            </a:xfrm>
            <a:prstGeom prst="rect">
              <a:avLst/>
            </a:prstGeom>
          </p:spPr>
        </p:pic>
        <p:pic>
          <p:nvPicPr>
            <p:cNvPr id="26" name="49 Imagen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759" y="3771272"/>
              <a:ext cx="326153" cy="381338"/>
            </a:xfrm>
            <a:prstGeom prst="rect">
              <a:avLst/>
            </a:prstGeom>
          </p:spPr>
        </p:pic>
        <p:pic>
          <p:nvPicPr>
            <p:cNvPr id="27" name="50 Imagen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489" y="4403283"/>
              <a:ext cx="353971" cy="374663"/>
            </a:xfrm>
            <a:prstGeom prst="rect">
              <a:avLst/>
            </a:prstGeom>
          </p:spPr>
        </p:pic>
        <p:pic>
          <p:nvPicPr>
            <p:cNvPr id="28" name="54 Imagen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968" y="6218106"/>
              <a:ext cx="329080" cy="382776"/>
            </a:xfrm>
            <a:prstGeom prst="rect">
              <a:avLst/>
            </a:prstGeom>
          </p:spPr>
        </p:pic>
        <p:pic>
          <p:nvPicPr>
            <p:cNvPr id="29" name="0 Imagen"/>
            <p:cNvPicPr/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003" y="5049339"/>
              <a:ext cx="372110" cy="399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01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4604"/>
              </p:ext>
            </p:extLst>
          </p:nvPr>
        </p:nvGraphicFramePr>
        <p:xfrm>
          <a:off x="2123729" y="1988840"/>
          <a:ext cx="3024337" cy="4149687"/>
        </p:xfrm>
        <a:graphic>
          <a:graphicData uri="http://schemas.openxmlformats.org/drawingml/2006/table">
            <a:tbl>
              <a:tblPr/>
              <a:tblGrid>
                <a:gridCol w="1459435"/>
                <a:gridCol w="547288"/>
                <a:gridCol w="1017614"/>
              </a:tblGrid>
              <a:tr h="20709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TOTALES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709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ENTIDAD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OBRAS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MDP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AGUASCALIENTES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BAJA CALIFORNIA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BAJA CALIFORNIA SUR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CAMPECHE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CHIAPAS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CHIHUAHUA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CIUDAD DE MEXICO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r>
                        <a:rPr lang="es-MX" sz="1000" b="0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COAHUILA</a:t>
                      </a:r>
                      <a:endParaRPr lang="es-MX" sz="1000" dirty="0"/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r>
                        <a:rPr lang="es-MX" sz="1000" b="0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COLIMA</a:t>
                      </a:r>
                      <a:endParaRPr lang="es-MX" sz="1000" dirty="0"/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DURANGO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GUANAJUATO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GUERRERO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HIDALGO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JALISCO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r>
                        <a:rPr lang="es-MX" sz="1100" b="0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MEXICO</a:t>
                      </a:r>
                      <a:endParaRPr lang="es-MX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MICHOACAN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MORELOS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r>
                        <a:rPr lang="es-MX" sz="1000" b="0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NAYARIT</a:t>
                      </a:r>
                      <a:endParaRPr lang="es-MX" sz="1000" dirty="0"/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2630"/>
              </p:ext>
            </p:extLst>
          </p:nvPr>
        </p:nvGraphicFramePr>
        <p:xfrm>
          <a:off x="5508104" y="1988840"/>
          <a:ext cx="2996456" cy="4170900"/>
        </p:xfrm>
        <a:graphic>
          <a:graphicData uri="http://schemas.openxmlformats.org/drawingml/2006/table">
            <a:tbl>
              <a:tblPr/>
              <a:tblGrid>
                <a:gridCol w="1445981"/>
                <a:gridCol w="542242"/>
                <a:gridCol w="1008233"/>
              </a:tblGrid>
              <a:tr h="21420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TOTALES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420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ENTIDAD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OBRAS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MDP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NUEVO LEON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OAXACA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PUEBLA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QUERETARO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6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QUINTANA ROO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6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SAN LUIS POTOSI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SINALOA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SONORA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TABASCO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TAMAULIPAS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TLAXCALA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VERACRUZ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YUCATAN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ZACATECAS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INTERESTATAL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NACIONAL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1" i="0" u="none" strike="noStrike" dirty="0"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1" i="0" u="none" strike="noStrike" dirty="0"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52888"/>
              </p:ext>
            </p:extLst>
          </p:nvPr>
        </p:nvGraphicFramePr>
        <p:xfrm>
          <a:off x="328509" y="620688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811184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Total de Obras |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40765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50227"/>
              </p:ext>
            </p:extLst>
          </p:nvPr>
        </p:nvGraphicFramePr>
        <p:xfrm>
          <a:off x="2474410" y="1510777"/>
          <a:ext cx="2387992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/>
                <a:gridCol w="1451992"/>
              </a:tblGrid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AGUASCALIENTES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 SUR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CAMPECHE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CHIAPAS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CHIHUAHUA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CIUDAD DE MEXICO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COAHUILA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COLIMA</a:t>
                      </a:r>
                      <a:endParaRPr lang="es-MX" sz="800" b="1" dirty="0" smtClean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DURANGO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GUANAJUATO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GUERRERO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HIDALGO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JALISCO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MÉXICO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MICHOACÁN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61210"/>
              </p:ext>
            </p:extLst>
          </p:nvPr>
        </p:nvGraphicFramePr>
        <p:xfrm>
          <a:off x="5644169" y="1511980"/>
          <a:ext cx="2418032" cy="4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MORELOS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NAYARIT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NUEVO LEÓN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OAXACA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PUEBLA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QUERÉTARO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QUINTANA ROO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 LUIS POTOSÍ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SINALOA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SONORA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TABASCO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TAMAULIPAS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TLAXCALA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VERACRUZ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YUCATÁN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ZACATECAS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8216"/>
              </p:ext>
            </p:extLst>
          </p:nvPr>
        </p:nvGraphicFramePr>
        <p:xfrm>
          <a:off x="2447856" y="6129742"/>
          <a:ext cx="2418032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INTERESTATAL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01259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Concluidas |</a:t>
            </a:r>
            <a:endParaRPr lang="es-MX" sz="1600" dirty="0"/>
          </a:p>
        </p:txBody>
      </p:sp>
      <p:grpSp>
        <p:nvGrpSpPr>
          <p:cNvPr id="8" name="Grupo 7"/>
          <p:cNvGrpSpPr/>
          <p:nvPr/>
        </p:nvGrpSpPr>
        <p:grpSpPr>
          <a:xfrm>
            <a:off x="4988498" y="1536863"/>
            <a:ext cx="591614" cy="4412417"/>
            <a:chOff x="4895544" y="1536863"/>
            <a:chExt cx="699121" cy="5214237"/>
          </a:xfrm>
        </p:grpSpPr>
        <p:grpSp>
          <p:nvGrpSpPr>
            <p:cNvPr id="11" name="24 Grupo"/>
            <p:cNvGrpSpPr/>
            <p:nvPr/>
          </p:nvGrpSpPr>
          <p:grpSpPr>
            <a:xfrm>
              <a:off x="4895544" y="1536863"/>
              <a:ext cx="692944" cy="2931422"/>
              <a:chOff x="3965332" y="1718848"/>
              <a:chExt cx="770835" cy="3260928"/>
            </a:xfrm>
          </p:grpSpPr>
          <p:grpSp>
            <p:nvGrpSpPr>
              <p:cNvPr id="27" name="3 Grupo"/>
              <p:cNvGrpSpPr/>
              <p:nvPr/>
            </p:nvGrpSpPr>
            <p:grpSpPr>
              <a:xfrm>
                <a:off x="3965332" y="1720297"/>
                <a:ext cx="341014" cy="3232947"/>
                <a:chOff x="4183700" y="1733945"/>
                <a:chExt cx="341014" cy="3232947"/>
              </a:xfrm>
            </p:grpSpPr>
            <p:pic>
              <p:nvPicPr>
                <p:cNvPr id="38" name="3 Marcador de contenido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39" name="6 Imagen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40" name="7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41" name="8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42" name="9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43" name="10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52569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44" name="11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4278107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45" name="12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63176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46" name="13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3908046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28" name="2 Grupo"/>
              <p:cNvGrpSpPr/>
              <p:nvPr/>
            </p:nvGrpSpPr>
            <p:grpSpPr>
              <a:xfrm>
                <a:off x="4391941" y="1718848"/>
                <a:ext cx="344226" cy="3260928"/>
                <a:chOff x="4610309" y="1732496"/>
                <a:chExt cx="344226" cy="3260928"/>
              </a:xfrm>
            </p:grpSpPr>
            <p:pic>
              <p:nvPicPr>
                <p:cNvPr id="29" name="15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6400" y="1732496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30" name="16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6400" y="2086322"/>
                  <a:ext cx="332039" cy="332040"/>
                </a:xfrm>
                <a:prstGeom prst="rect">
                  <a:avLst/>
                </a:prstGeom>
              </p:spPr>
            </p:pic>
            <p:pic>
              <p:nvPicPr>
                <p:cNvPr id="31" name="17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0741" y="2444161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32" name="18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270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33" name="19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4606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34" name="20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0309" y="3537683"/>
                  <a:ext cx="344226" cy="344225"/>
                </a:xfrm>
                <a:prstGeom prst="rect">
                  <a:avLst/>
                </a:prstGeom>
              </p:spPr>
            </p:pic>
            <p:pic>
              <p:nvPicPr>
                <p:cNvPr id="35" name="21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2832" y="3917394"/>
                  <a:ext cx="339182" cy="339182"/>
                </a:xfrm>
                <a:prstGeom prst="rect">
                  <a:avLst/>
                </a:prstGeom>
              </p:spPr>
            </p:pic>
            <p:pic>
              <p:nvPicPr>
                <p:cNvPr id="36" name="22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2832" y="4290765"/>
                  <a:ext cx="339182" cy="339182"/>
                </a:xfrm>
                <a:prstGeom prst="rect">
                  <a:avLst/>
                </a:prstGeom>
              </p:spPr>
            </p:pic>
            <p:pic>
              <p:nvPicPr>
                <p:cNvPr id="37" name="23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2239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" name="25 Imagen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137" y="4489652"/>
              <a:ext cx="301715" cy="301715"/>
            </a:xfrm>
            <a:prstGeom prst="rect">
              <a:avLst/>
            </a:prstGeom>
          </p:spPr>
        </p:pic>
        <p:pic>
          <p:nvPicPr>
            <p:cNvPr id="13" name="29 Imagen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222" y="4481672"/>
              <a:ext cx="309443" cy="309443"/>
            </a:xfrm>
            <a:prstGeom prst="rect">
              <a:avLst/>
            </a:prstGeom>
          </p:spPr>
        </p:pic>
        <p:pic>
          <p:nvPicPr>
            <p:cNvPr id="14" name="30 Imagen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4812381"/>
              <a:ext cx="304908" cy="304908"/>
            </a:xfrm>
            <a:prstGeom prst="rect">
              <a:avLst/>
            </a:prstGeom>
          </p:spPr>
        </p:pic>
        <p:pic>
          <p:nvPicPr>
            <p:cNvPr id="15" name="31 Imagen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5137392"/>
              <a:ext cx="304908" cy="304908"/>
            </a:xfrm>
            <a:prstGeom prst="rect">
              <a:avLst/>
            </a:prstGeom>
          </p:spPr>
        </p:pic>
        <p:pic>
          <p:nvPicPr>
            <p:cNvPr id="16" name="32 Imagen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956" y="5463063"/>
              <a:ext cx="305972" cy="305972"/>
            </a:xfrm>
            <a:prstGeom prst="rect">
              <a:avLst/>
            </a:prstGeom>
          </p:spPr>
        </p:pic>
        <p:grpSp>
          <p:nvGrpSpPr>
            <p:cNvPr id="17" name="1 Grupo"/>
            <p:cNvGrpSpPr/>
            <p:nvPr/>
          </p:nvGrpSpPr>
          <p:grpSpPr>
            <a:xfrm>
              <a:off x="4909717" y="4807062"/>
              <a:ext cx="306555" cy="1944038"/>
              <a:chOff x="4010626" y="4673238"/>
              <a:chExt cx="306555" cy="1944038"/>
            </a:xfrm>
          </p:grpSpPr>
          <p:pic>
            <p:nvPicPr>
              <p:cNvPr id="21" name="26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466" y="5985040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2" name="27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914" y="4673238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3" name="28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626" y="4996796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24" name="33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466" y="531636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5" name="34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914" y="5655012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6" name="35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626" y="6310721"/>
                <a:ext cx="306555" cy="306555"/>
              </a:xfrm>
              <a:prstGeom prst="rect">
                <a:avLst/>
              </a:prstGeom>
            </p:spPr>
          </p:pic>
        </p:grpSp>
        <p:pic>
          <p:nvPicPr>
            <p:cNvPr id="18" name="36 Imagen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5794155"/>
              <a:ext cx="304908" cy="304908"/>
            </a:xfrm>
            <a:prstGeom prst="rect">
              <a:avLst/>
            </a:prstGeom>
          </p:spPr>
        </p:pic>
        <p:pic>
          <p:nvPicPr>
            <p:cNvPr id="19" name="37 Imagen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6119166"/>
              <a:ext cx="304908" cy="304908"/>
            </a:xfrm>
            <a:prstGeom prst="rect">
              <a:avLst/>
            </a:prstGeom>
          </p:spPr>
        </p:pic>
        <p:pic>
          <p:nvPicPr>
            <p:cNvPr id="20" name="38 Imagen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956" y="6444837"/>
              <a:ext cx="305972" cy="305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53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13075"/>
              </p:ext>
            </p:extLst>
          </p:nvPr>
        </p:nvGraphicFramePr>
        <p:xfrm>
          <a:off x="2474410" y="1510777"/>
          <a:ext cx="2387992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/>
                <a:gridCol w="1451992"/>
              </a:tblGrid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AGUASCALIENTES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 SUR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CAMPECHE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CHIAPAS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CHIHUAHUA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CIUDAD DE MEXICO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COAHUILA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COLIMA</a:t>
                      </a:r>
                      <a:endParaRPr lang="es-MX" sz="800" b="1" dirty="0" smtClean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DURANGO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GUANAJUATO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GUERRERO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HIDALGO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JALISCO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MÉXICO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MICHOACÁN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78426"/>
              </p:ext>
            </p:extLst>
          </p:nvPr>
        </p:nvGraphicFramePr>
        <p:xfrm>
          <a:off x="5644169" y="1511980"/>
          <a:ext cx="2418032" cy="4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MORELOS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NAYARIT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NUEVO LEÓN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OAXACA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PUEBLA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QUERÉTARO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QUINTANA ROO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 LUIS POTOSÍ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SINALOA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SONORA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TABASCO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TAMAULIPAS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TLAXCALA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VERACRUZ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YUCATÁN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ZACATECAS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51913"/>
              </p:ext>
            </p:extLst>
          </p:nvPr>
        </p:nvGraphicFramePr>
        <p:xfrm>
          <a:off x="2447856" y="6129742"/>
          <a:ext cx="2418032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INTERESTATAL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11737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en Proceso |</a:t>
            </a:r>
            <a:endParaRPr lang="es-MX" sz="16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4988498" y="1536863"/>
            <a:ext cx="591614" cy="4412417"/>
            <a:chOff x="4895544" y="1536863"/>
            <a:chExt cx="699121" cy="5214237"/>
          </a:xfrm>
        </p:grpSpPr>
        <p:grpSp>
          <p:nvGrpSpPr>
            <p:cNvPr id="13" name="24 Grupo"/>
            <p:cNvGrpSpPr/>
            <p:nvPr/>
          </p:nvGrpSpPr>
          <p:grpSpPr>
            <a:xfrm>
              <a:off x="4895544" y="1536863"/>
              <a:ext cx="692944" cy="2931422"/>
              <a:chOff x="3965332" y="1718848"/>
              <a:chExt cx="770835" cy="3260928"/>
            </a:xfrm>
          </p:grpSpPr>
          <p:grpSp>
            <p:nvGrpSpPr>
              <p:cNvPr id="29" name="3 Grupo"/>
              <p:cNvGrpSpPr/>
              <p:nvPr/>
            </p:nvGrpSpPr>
            <p:grpSpPr>
              <a:xfrm>
                <a:off x="3965332" y="1720297"/>
                <a:ext cx="341014" cy="3232947"/>
                <a:chOff x="4183700" y="1733945"/>
                <a:chExt cx="341014" cy="3232947"/>
              </a:xfrm>
            </p:grpSpPr>
            <p:pic>
              <p:nvPicPr>
                <p:cNvPr id="40" name="3 Marcador de contenido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41" name="6 Imagen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42" name="7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43" name="8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44" name="9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45" name="10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52569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46" name="11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4278107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47" name="12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63176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48" name="13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3908046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0" name="2 Grupo"/>
              <p:cNvGrpSpPr/>
              <p:nvPr/>
            </p:nvGrpSpPr>
            <p:grpSpPr>
              <a:xfrm>
                <a:off x="4391941" y="1718848"/>
                <a:ext cx="344226" cy="3260928"/>
                <a:chOff x="4610309" y="1732496"/>
                <a:chExt cx="344226" cy="3260928"/>
              </a:xfrm>
            </p:grpSpPr>
            <p:pic>
              <p:nvPicPr>
                <p:cNvPr id="31" name="15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6400" y="1732496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32" name="16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6400" y="2086322"/>
                  <a:ext cx="332039" cy="332040"/>
                </a:xfrm>
                <a:prstGeom prst="rect">
                  <a:avLst/>
                </a:prstGeom>
              </p:spPr>
            </p:pic>
            <p:pic>
              <p:nvPicPr>
                <p:cNvPr id="33" name="17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0741" y="2444161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34" name="18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270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35" name="19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4606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36" name="20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0309" y="3537683"/>
                  <a:ext cx="344226" cy="344225"/>
                </a:xfrm>
                <a:prstGeom prst="rect">
                  <a:avLst/>
                </a:prstGeom>
              </p:spPr>
            </p:pic>
            <p:pic>
              <p:nvPicPr>
                <p:cNvPr id="37" name="21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2832" y="3917394"/>
                  <a:ext cx="339182" cy="339182"/>
                </a:xfrm>
                <a:prstGeom prst="rect">
                  <a:avLst/>
                </a:prstGeom>
              </p:spPr>
            </p:pic>
            <p:pic>
              <p:nvPicPr>
                <p:cNvPr id="38" name="22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2832" y="4290765"/>
                  <a:ext cx="339182" cy="339182"/>
                </a:xfrm>
                <a:prstGeom prst="rect">
                  <a:avLst/>
                </a:prstGeom>
              </p:spPr>
            </p:pic>
            <p:pic>
              <p:nvPicPr>
                <p:cNvPr id="39" name="23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2239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25 Imagen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137" y="4489652"/>
              <a:ext cx="301715" cy="301715"/>
            </a:xfrm>
            <a:prstGeom prst="rect">
              <a:avLst/>
            </a:prstGeom>
          </p:spPr>
        </p:pic>
        <p:pic>
          <p:nvPicPr>
            <p:cNvPr id="15" name="29 Imagen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222" y="4481672"/>
              <a:ext cx="309443" cy="309443"/>
            </a:xfrm>
            <a:prstGeom prst="rect">
              <a:avLst/>
            </a:prstGeom>
          </p:spPr>
        </p:pic>
        <p:pic>
          <p:nvPicPr>
            <p:cNvPr id="16" name="30 Imagen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4812381"/>
              <a:ext cx="304908" cy="304908"/>
            </a:xfrm>
            <a:prstGeom prst="rect">
              <a:avLst/>
            </a:prstGeom>
          </p:spPr>
        </p:pic>
        <p:pic>
          <p:nvPicPr>
            <p:cNvPr id="17" name="31 Imagen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5137392"/>
              <a:ext cx="304908" cy="304908"/>
            </a:xfrm>
            <a:prstGeom prst="rect">
              <a:avLst/>
            </a:prstGeom>
          </p:spPr>
        </p:pic>
        <p:pic>
          <p:nvPicPr>
            <p:cNvPr id="18" name="32 Imagen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956" y="5463063"/>
              <a:ext cx="305972" cy="305972"/>
            </a:xfrm>
            <a:prstGeom prst="rect">
              <a:avLst/>
            </a:prstGeom>
          </p:spPr>
        </p:pic>
        <p:grpSp>
          <p:nvGrpSpPr>
            <p:cNvPr id="19" name="1 Grupo"/>
            <p:cNvGrpSpPr/>
            <p:nvPr/>
          </p:nvGrpSpPr>
          <p:grpSpPr>
            <a:xfrm>
              <a:off x="4909717" y="4807062"/>
              <a:ext cx="306555" cy="1944038"/>
              <a:chOff x="4010626" y="4673238"/>
              <a:chExt cx="306555" cy="1944038"/>
            </a:xfrm>
          </p:grpSpPr>
          <p:pic>
            <p:nvPicPr>
              <p:cNvPr id="23" name="26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466" y="5985040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4" name="27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914" y="4673238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5" name="28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626" y="4996796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26" name="33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466" y="531636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34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914" y="5655012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8" name="35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626" y="6310721"/>
                <a:ext cx="306555" cy="306555"/>
              </a:xfrm>
              <a:prstGeom prst="rect">
                <a:avLst/>
              </a:prstGeom>
            </p:spPr>
          </p:pic>
        </p:grpSp>
        <p:pic>
          <p:nvPicPr>
            <p:cNvPr id="20" name="36 Imagen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5794155"/>
              <a:ext cx="304908" cy="304908"/>
            </a:xfrm>
            <a:prstGeom prst="rect">
              <a:avLst/>
            </a:prstGeom>
          </p:spPr>
        </p:pic>
        <p:pic>
          <p:nvPicPr>
            <p:cNvPr id="21" name="37 Imagen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6119166"/>
              <a:ext cx="304908" cy="304908"/>
            </a:xfrm>
            <a:prstGeom prst="rect">
              <a:avLst/>
            </a:prstGeom>
          </p:spPr>
        </p:pic>
        <p:pic>
          <p:nvPicPr>
            <p:cNvPr id="22" name="38 Imagen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956" y="6444837"/>
              <a:ext cx="305972" cy="305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2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67418"/>
              </p:ext>
            </p:extLst>
          </p:nvPr>
        </p:nvGraphicFramePr>
        <p:xfrm>
          <a:off x="2474410" y="1510777"/>
          <a:ext cx="2387992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/>
                <a:gridCol w="1451992"/>
              </a:tblGrid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AGUASCALIENTES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 SUR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CAMPECHE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CHIAPAS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CHIHUAHUA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CIUDAD DE MEXICO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COAHUILA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COLIMA</a:t>
                      </a:r>
                      <a:endParaRPr lang="es-MX" sz="800" b="1" dirty="0" smtClean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DURANGO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GUANAJUATO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GUERRERO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HIDALGO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JALISCO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MÉXICO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MICHOACÁN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729"/>
              </p:ext>
            </p:extLst>
          </p:nvPr>
        </p:nvGraphicFramePr>
        <p:xfrm>
          <a:off x="5644169" y="1511980"/>
          <a:ext cx="2418032" cy="4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MORELOS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NAYARIT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NUEVO LEÓN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OAXACA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PUEBLA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QUERÉTARO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QUINTANA ROO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 LUIS POTOSÍ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SINALOA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SONORA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TABASCO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TAMAULIPAS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TLAXCALA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VERACRUZ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YUCATÁN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ZACATECAS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9110"/>
              </p:ext>
            </p:extLst>
          </p:nvPr>
        </p:nvGraphicFramePr>
        <p:xfrm>
          <a:off x="2447856" y="6129742"/>
          <a:ext cx="2418032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INTERESTATAL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79075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Proyectadas |</a:t>
            </a:r>
            <a:endParaRPr lang="es-MX" sz="16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4988498" y="1536863"/>
            <a:ext cx="591614" cy="4412417"/>
            <a:chOff x="4895544" y="1536863"/>
            <a:chExt cx="699121" cy="5214237"/>
          </a:xfrm>
        </p:grpSpPr>
        <p:grpSp>
          <p:nvGrpSpPr>
            <p:cNvPr id="13" name="24 Grupo"/>
            <p:cNvGrpSpPr/>
            <p:nvPr/>
          </p:nvGrpSpPr>
          <p:grpSpPr>
            <a:xfrm>
              <a:off x="4895544" y="1536863"/>
              <a:ext cx="692944" cy="2931422"/>
              <a:chOff x="3965332" y="1718848"/>
              <a:chExt cx="770835" cy="3260928"/>
            </a:xfrm>
          </p:grpSpPr>
          <p:grpSp>
            <p:nvGrpSpPr>
              <p:cNvPr id="29" name="3 Grupo"/>
              <p:cNvGrpSpPr/>
              <p:nvPr/>
            </p:nvGrpSpPr>
            <p:grpSpPr>
              <a:xfrm>
                <a:off x="3965332" y="1720297"/>
                <a:ext cx="341014" cy="3232947"/>
                <a:chOff x="4183700" y="1733945"/>
                <a:chExt cx="341014" cy="3232947"/>
              </a:xfrm>
            </p:grpSpPr>
            <p:pic>
              <p:nvPicPr>
                <p:cNvPr id="40" name="3 Marcador de contenido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41" name="6 Imagen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42" name="7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43" name="8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44" name="9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45" name="10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52569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46" name="11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4278107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47" name="12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63176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48" name="13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3908046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0" name="2 Grupo"/>
              <p:cNvGrpSpPr/>
              <p:nvPr/>
            </p:nvGrpSpPr>
            <p:grpSpPr>
              <a:xfrm>
                <a:off x="4391941" y="1718848"/>
                <a:ext cx="344226" cy="3260928"/>
                <a:chOff x="4610309" y="1732496"/>
                <a:chExt cx="344226" cy="3260928"/>
              </a:xfrm>
            </p:grpSpPr>
            <p:pic>
              <p:nvPicPr>
                <p:cNvPr id="31" name="15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6400" y="1732496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32" name="16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6400" y="2086322"/>
                  <a:ext cx="332039" cy="332040"/>
                </a:xfrm>
                <a:prstGeom prst="rect">
                  <a:avLst/>
                </a:prstGeom>
              </p:spPr>
            </p:pic>
            <p:pic>
              <p:nvPicPr>
                <p:cNvPr id="33" name="17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0741" y="2444161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34" name="18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270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35" name="19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4606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36" name="20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0309" y="3537683"/>
                  <a:ext cx="344226" cy="344225"/>
                </a:xfrm>
                <a:prstGeom prst="rect">
                  <a:avLst/>
                </a:prstGeom>
              </p:spPr>
            </p:pic>
            <p:pic>
              <p:nvPicPr>
                <p:cNvPr id="37" name="21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2832" y="3917394"/>
                  <a:ext cx="339182" cy="339182"/>
                </a:xfrm>
                <a:prstGeom prst="rect">
                  <a:avLst/>
                </a:prstGeom>
              </p:spPr>
            </p:pic>
            <p:pic>
              <p:nvPicPr>
                <p:cNvPr id="38" name="22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2832" y="4290765"/>
                  <a:ext cx="339182" cy="339182"/>
                </a:xfrm>
                <a:prstGeom prst="rect">
                  <a:avLst/>
                </a:prstGeom>
              </p:spPr>
            </p:pic>
            <p:pic>
              <p:nvPicPr>
                <p:cNvPr id="39" name="23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2239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25 Imagen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137" y="4489652"/>
              <a:ext cx="301715" cy="301715"/>
            </a:xfrm>
            <a:prstGeom prst="rect">
              <a:avLst/>
            </a:prstGeom>
          </p:spPr>
        </p:pic>
        <p:pic>
          <p:nvPicPr>
            <p:cNvPr id="15" name="29 Imagen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222" y="4481672"/>
              <a:ext cx="309443" cy="309443"/>
            </a:xfrm>
            <a:prstGeom prst="rect">
              <a:avLst/>
            </a:prstGeom>
          </p:spPr>
        </p:pic>
        <p:pic>
          <p:nvPicPr>
            <p:cNvPr id="16" name="30 Imagen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4812381"/>
              <a:ext cx="304908" cy="304908"/>
            </a:xfrm>
            <a:prstGeom prst="rect">
              <a:avLst/>
            </a:prstGeom>
          </p:spPr>
        </p:pic>
        <p:pic>
          <p:nvPicPr>
            <p:cNvPr id="17" name="31 Imagen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5137392"/>
              <a:ext cx="304908" cy="304908"/>
            </a:xfrm>
            <a:prstGeom prst="rect">
              <a:avLst/>
            </a:prstGeom>
          </p:spPr>
        </p:pic>
        <p:pic>
          <p:nvPicPr>
            <p:cNvPr id="18" name="32 Imagen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956" y="5463063"/>
              <a:ext cx="305972" cy="305972"/>
            </a:xfrm>
            <a:prstGeom prst="rect">
              <a:avLst/>
            </a:prstGeom>
          </p:spPr>
        </p:pic>
        <p:grpSp>
          <p:nvGrpSpPr>
            <p:cNvPr id="19" name="1 Grupo"/>
            <p:cNvGrpSpPr/>
            <p:nvPr/>
          </p:nvGrpSpPr>
          <p:grpSpPr>
            <a:xfrm>
              <a:off x="4909717" y="4807062"/>
              <a:ext cx="306555" cy="1944038"/>
              <a:chOff x="4010626" y="4673238"/>
              <a:chExt cx="306555" cy="1944038"/>
            </a:xfrm>
          </p:grpSpPr>
          <p:pic>
            <p:nvPicPr>
              <p:cNvPr id="23" name="26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466" y="5985040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4" name="27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914" y="4673238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5" name="28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626" y="4996796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26" name="33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466" y="531636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34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5914" y="5655012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8" name="35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626" y="6310721"/>
                <a:ext cx="306555" cy="306555"/>
              </a:xfrm>
              <a:prstGeom prst="rect">
                <a:avLst/>
              </a:prstGeom>
            </p:spPr>
          </p:pic>
        </p:grpSp>
        <p:pic>
          <p:nvPicPr>
            <p:cNvPr id="20" name="36 Imagen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5794155"/>
              <a:ext cx="304908" cy="304908"/>
            </a:xfrm>
            <a:prstGeom prst="rect">
              <a:avLst/>
            </a:prstGeom>
          </p:spPr>
        </p:pic>
        <p:pic>
          <p:nvPicPr>
            <p:cNvPr id="21" name="37 Imagen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488" y="6119166"/>
              <a:ext cx="304908" cy="304908"/>
            </a:xfrm>
            <a:prstGeom prst="rect">
              <a:avLst/>
            </a:prstGeom>
          </p:spPr>
        </p:pic>
        <p:pic>
          <p:nvPicPr>
            <p:cNvPr id="22" name="38 Imagen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956" y="6444837"/>
              <a:ext cx="305972" cy="305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15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529</Words>
  <Application>Microsoft Office PowerPoint</Application>
  <PresentationFormat>Presentación en pantalla (4:3)</PresentationFormat>
  <Paragraphs>267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Eras Medium ITC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Erica Gonzalez Hilario</dc:creator>
  <cp:lastModifiedBy>Alejandro Gomez Sanchez</cp:lastModifiedBy>
  <cp:revision>53</cp:revision>
  <dcterms:created xsi:type="dcterms:W3CDTF">2015-10-30T21:06:02Z</dcterms:created>
  <dcterms:modified xsi:type="dcterms:W3CDTF">2016-06-04T21:48:15Z</dcterms:modified>
</cp:coreProperties>
</file>