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379" r:id="rId2"/>
    <p:sldId id="380" r:id="rId3"/>
    <p:sldId id="381" r:id="rId4"/>
  </p:sldIdLst>
  <p:sldSz cx="9144000" cy="6858000" type="screen4x3"/>
  <p:notesSz cx="7010400" cy="92964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2828"/>
    <a:srgbClr val="E62E48"/>
    <a:srgbClr val="CB49AF"/>
    <a:srgbClr val="296BD7"/>
    <a:srgbClr val="74A098"/>
    <a:srgbClr val="F1E223"/>
    <a:srgbClr val="23ADAD"/>
    <a:srgbClr val="2CD2E8"/>
    <a:srgbClr val="93E52F"/>
    <a:srgbClr val="5F4A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711" autoAdjust="0"/>
  </p:normalViewPr>
  <p:slideViewPr>
    <p:cSldViewPr snapToGrid="0" snapToObjects="1">
      <p:cViewPr>
        <p:scale>
          <a:sx n="80" d="100"/>
          <a:sy n="80" d="100"/>
        </p:scale>
        <p:origin x="-85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theme" Target="theme/theme1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5138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56612B8C-D436-442C-AF8F-F0830C8620CD}" type="datetimeFigureOut">
              <a:rPr lang="es-MX" smtClean="0"/>
              <a:t>09/04/2015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0" tIns="45715" rIns="91430" bIns="45715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676" y="4416426"/>
            <a:ext cx="5607050" cy="4183063"/>
          </a:xfrm>
          <a:prstGeom prst="rect">
            <a:avLst/>
          </a:prstGeom>
        </p:spPr>
        <p:txBody>
          <a:bodyPr vert="horz" lIns="91430" tIns="45715" rIns="91430" bIns="45715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1" y="8829675"/>
            <a:ext cx="3038475" cy="465138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A5E2E5E9-F22E-4DBC-A2B7-BC078CAAEBB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2359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09/04/2015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873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09/04/2015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71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09/04/2015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8585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09/04/2015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575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09/04/2015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812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09/04/2015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6535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09/04/2015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668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09/04/2015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9846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09/04/2015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6218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09/04/2015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597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09/04/2015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427515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374428"/>
            <a:ext cx="8229600" cy="4751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625CF-D8F4-6941-B2C3-3F15474FDD83}" type="datetimeFigureOut">
              <a:rPr lang="es-ES" smtClean="0"/>
              <a:t>09/04/2015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CuadroTexto 6"/>
          <p:cNvSpPr txBox="1"/>
          <p:nvPr userDrawn="1"/>
        </p:nvSpPr>
        <p:spPr>
          <a:xfrm>
            <a:off x="1496093" y="321860"/>
            <a:ext cx="4105558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s-ES" sz="7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Balance General de la</a:t>
            </a:r>
            <a:r>
              <a:rPr lang="es-ES" sz="7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 </a:t>
            </a:r>
            <a:r>
              <a:rPr lang="es-ES" sz="700" b="1" dirty="0" smtClean="0">
                <a:solidFill>
                  <a:srgbClr val="008040"/>
                </a:solidFill>
                <a:latin typeface="Arial Narrow"/>
                <a:cs typeface="Arial Narrow"/>
              </a:rPr>
              <a:t>Administración Pública Federal </a:t>
            </a:r>
            <a:endParaRPr lang="es-ES" sz="700" b="1" dirty="0">
              <a:solidFill>
                <a:srgbClr val="008040"/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299619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1800" b="1" kern="1200">
          <a:solidFill>
            <a:srgbClr val="008040"/>
          </a:solidFill>
          <a:latin typeface="Arial Narrow"/>
          <a:ea typeface="+mj-ea"/>
          <a:cs typeface="Arial Narrow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•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–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•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–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»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.%20PRINCIPAL%20BALANCE%20GENERAL%20APF.pptx" TargetMode="External"/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.%20PRINCIPAL%20BALANCE%20GENERAL%20APF.pptx" TargetMode="External"/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.%20PRINCIPAL%20BALANCE%20GENERAL%20APF.ppt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465960"/>
              </p:ext>
            </p:extLst>
          </p:nvPr>
        </p:nvGraphicFramePr>
        <p:xfrm>
          <a:off x="204716" y="984718"/>
          <a:ext cx="8693625" cy="9906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265"/>
                <a:gridCol w="2396224"/>
                <a:gridCol w="5800136"/>
              </a:tblGrid>
              <a:tr h="140574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1211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Información General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524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99751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rgbClr val="C0000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rgbClr val="C0000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0" indent="0" algn="l">
                        <a:buClr>
                          <a:srgbClr val="C00000"/>
                        </a:buClr>
                        <a:buFont typeface="Arial" panose="020B0604020202020204" pitchFamily="34" charset="0"/>
                        <a:buNone/>
                      </a:pPr>
                      <a:endParaRPr lang="es-MX" sz="15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buClr>
                          <a:srgbClr val="C00000"/>
                        </a:buClr>
                        <a:buFont typeface="Arial" panose="020B0604020202020204" pitchFamily="34" charset="0"/>
                        <a:buNone/>
                      </a:pPr>
                      <a:endParaRPr lang="es-MX" sz="15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0" indent="0" algn="ctr">
                        <a:buClr>
                          <a:srgbClr val="C00000"/>
                        </a:buClr>
                        <a:buFont typeface="Arial" panose="020B0604020202020204" pitchFamily="34" charset="0"/>
                        <a:buNone/>
                      </a:pPr>
                      <a:endParaRPr lang="es-MX" sz="15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0" indent="0" algn="ctr">
                        <a:buClr>
                          <a:srgbClr val="C00000"/>
                        </a:buClr>
                        <a:buFont typeface="Arial" panose="020B0604020202020204" pitchFamily="34" charset="0"/>
                        <a:buNone/>
                      </a:pPr>
                      <a:endParaRPr lang="es-MX" sz="15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0" indent="0" algn="ctr">
                        <a:buClr>
                          <a:srgbClr val="C00000"/>
                        </a:buClr>
                        <a:buFont typeface="Arial" panose="020B0604020202020204" pitchFamily="34" charset="0"/>
                        <a:buNone/>
                      </a:pPr>
                      <a:endParaRPr lang="es-MX" sz="15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s-MX" sz="1800" b="1" kern="1200" dirty="0" smtClean="0">
                        <a:solidFill>
                          <a:srgbClr val="C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s-MX" sz="1800" b="1" kern="1200" dirty="0" smtClean="0">
                        <a:solidFill>
                          <a:srgbClr val="C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s-MX" sz="1800" b="1" kern="1200" dirty="0" smtClean="0">
                        <a:solidFill>
                          <a:srgbClr val="C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s-MX" sz="1800" b="1" kern="1200" dirty="0" smtClean="0">
                          <a:solidFill>
                            <a:srgbClr val="C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INFORMACIÓN </a:t>
                      </a:r>
                      <a:r>
                        <a:rPr lang="es-MX" sz="1800" b="1" kern="1200" dirty="0" smtClean="0">
                          <a:solidFill>
                            <a:srgbClr val="C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GENERAL</a:t>
                      </a:r>
                      <a:endParaRPr lang="es-MX" sz="1800" b="1" kern="1200" dirty="0" smtClean="0">
                        <a:solidFill>
                          <a:srgbClr val="C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endParaRPr lang="es-MX" sz="1800" kern="1200" dirty="0" smtClean="0">
                        <a:solidFill>
                          <a:srgbClr val="C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285750" indent="-285750" algn="ctr">
                        <a:buClr>
                          <a:srgbClr val="C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s-MX" sz="18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           obras concluidas</a:t>
                      </a:r>
                      <a:r>
                        <a:rPr lang="es-MX" sz="1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s-MX" sz="1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total con </a:t>
                      </a:r>
                    </a:p>
                    <a:p>
                      <a:pPr marL="0" indent="0" algn="ctr">
                        <a:buClr>
                          <a:srgbClr val="C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s-MX" sz="1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un monto de inversión de</a:t>
                      </a:r>
                      <a:r>
                        <a:rPr lang="es-MX" sz="18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                            </a:t>
                      </a:r>
                      <a:r>
                        <a:rPr lang="es-MX" sz="1800" b="1" kern="12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mdp</a:t>
                      </a:r>
                      <a:r>
                        <a:rPr lang="es-MX" sz="1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ejercido.</a:t>
                      </a:r>
                      <a:endParaRPr lang="es-MX" sz="18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99751">
                <a:tc gridSpan="3">
                  <a:txBody>
                    <a:bodyPr/>
                    <a:lstStyle/>
                    <a:p>
                      <a:pPr marL="0" indent="0" algn="ctr">
                        <a:buClr>
                          <a:srgbClr val="C00000"/>
                        </a:buClr>
                        <a:buFont typeface="Arial" panose="020B0604020202020204" pitchFamily="34" charset="0"/>
                        <a:buNone/>
                      </a:pPr>
                      <a:endParaRPr lang="es-MX" sz="18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3443844" y="777361"/>
            <a:ext cx="5397316" cy="1080120"/>
          </a:xfrm>
        </p:spPr>
        <p:txBody>
          <a:bodyPr>
            <a:noAutofit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sz="1400" dirty="0">
                <a:latin typeface="Arial Narrow" panose="020B0606020202030204" pitchFamily="34" charset="0"/>
                <a:ea typeface="Calibri"/>
                <a:cs typeface="Times New Roman"/>
              </a:rPr>
              <a:t>Obras </a:t>
            </a:r>
            <a:r>
              <a:rPr lang="es-MX" sz="1400" dirty="0" smtClean="0">
                <a:latin typeface="Arial Narrow" panose="020B0606020202030204" pitchFamily="34" charset="0"/>
                <a:ea typeface="Calibri"/>
                <a:cs typeface="Times New Roman"/>
              </a:rPr>
              <a:t>Concluidas</a:t>
            </a:r>
            <a:r>
              <a:rPr lang="es-MX" sz="1400" dirty="0">
                <a:latin typeface="Arial Narrow" panose="020B0606020202030204" pitchFamily="34" charset="0"/>
                <a:ea typeface="Calibri"/>
                <a:cs typeface="Times New Roman"/>
              </a:rPr>
              <a:t> </a:t>
            </a:r>
            <a:r>
              <a:rPr lang="es-MX" sz="1200" dirty="0" smtClean="0">
                <a:latin typeface="Arial Narrow" panose="020B0606020202030204" pitchFamily="34" charset="0"/>
                <a:ea typeface="Calibri"/>
                <a:cs typeface="Times New Roman"/>
              </a:rPr>
              <a:t/>
            </a:r>
            <a:br>
              <a:rPr lang="es-MX" sz="1200" dirty="0" smtClean="0">
                <a:latin typeface="Arial Narrow" panose="020B0606020202030204" pitchFamily="34" charset="0"/>
                <a:ea typeface="Calibri"/>
                <a:cs typeface="Times New Roman"/>
              </a:rPr>
            </a:br>
            <a:r>
              <a:rPr lang="es-MX" sz="1200" dirty="0" smtClean="0">
                <a:latin typeface="Arial Narrow" panose="020B0606020202030204" pitchFamily="34" charset="0"/>
                <a:ea typeface="Calibri"/>
                <a:cs typeface="Times New Roman"/>
              </a:rPr>
              <a:t>reportadas </a:t>
            </a:r>
            <a:r>
              <a:rPr lang="es-MX" sz="1200" dirty="0">
                <a:latin typeface="Arial Narrow" panose="020B0606020202030204" pitchFamily="34" charset="0"/>
                <a:ea typeface="Calibri"/>
                <a:cs typeface="Times New Roman"/>
              </a:rPr>
              <a:t>por las </a:t>
            </a:r>
            <a:r>
              <a:rPr lang="es-MX" sz="1200" dirty="0" smtClean="0">
                <a:latin typeface="Arial Narrow" panose="020B0606020202030204" pitchFamily="34" charset="0"/>
                <a:ea typeface="Calibri"/>
                <a:cs typeface="Times New Roman"/>
              </a:rPr>
              <a:t>Dependencias </a:t>
            </a:r>
            <a:r>
              <a:rPr lang="es-MX" sz="1200" dirty="0">
                <a:latin typeface="Arial Narrow" panose="020B0606020202030204" pitchFamily="34" charset="0"/>
                <a:ea typeface="Calibri"/>
                <a:cs typeface="Times New Roman"/>
              </a:rPr>
              <a:t>y Entidades </a:t>
            </a:r>
            <a:r>
              <a:rPr lang="es-MX" sz="1200" dirty="0" smtClean="0">
                <a:latin typeface="Arial Narrow" panose="020B0606020202030204" pitchFamily="34" charset="0"/>
                <a:ea typeface="Calibri"/>
                <a:cs typeface="Times New Roman"/>
              </a:rPr>
              <a:t>de </a:t>
            </a:r>
            <a:r>
              <a:rPr lang="es-MX" sz="1200" dirty="0">
                <a:latin typeface="Arial Narrow" panose="020B0606020202030204" pitchFamily="34" charset="0"/>
                <a:ea typeface="Calibri"/>
                <a:cs typeface="Times New Roman"/>
              </a:rPr>
              <a:t>la Administración Pública Federal</a:t>
            </a:r>
            <a:endParaRPr lang="es-MX" sz="1200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pic>
        <p:nvPicPr>
          <p:cNvPr id="12" name="11 Imagen">
            <a:hlinkClick r:id="rId2" action="ppaction://hlinkpres?slideindex=1&amp;slidetitle=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439" y="6420580"/>
            <a:ext cx="409908" cy="409908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2764457" y="4550733"/>
            <a:ext cx="940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t>12,271</a:t>
            </a:r>
            <a:endParaRPr lang="es-MX" sz="1400" b="1" dirty="0">
              <a:latin typeface="Arial Narrow" panose="020B0606020202030204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4433778" y="4835001"/>
            <a:ext cx="1337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t>$ 652,371.42</a:t>
            </a:r>
          </a:p>
        </p:txBody>
      </p:sp>
    </p:spTree>
    <p:extLst>
      <p:ext uri="{BB962C8B-B14F-4D97-AF65-F5344CB8AC3E}">
        <p14:creationId xmlns:p14="http://schemas.microsoft.com/office/powerpoint/2010/main" val="360646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548228"/>
              </p:ext>
            </p:extLst>
          </p:nvPr>
        </p:nvGraphicFramePr>
        <p:xfrm>
          <a:off x="204716" y="984718"/>
          <a:ext cx="8693625" cy="9906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265"/>
                <a:gridCol w="2396224"/>
                <a:gridCol w="5800136"/>
              </a:tblGrid>
              <a:tr h="140574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1211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Información General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524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99751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rgbClr val="C0000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rgbClr val="C0000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0" indent="0" algn="l">
                        <a:buClr>
                          <a:srgbClr val="C00000"/>
                        </a:buClr>
                        <a:buFont typeface="Arial" panose="020B0604020202020204" pitchFamily="34" charset="0"/>
                        <a:buNone/>
                      </a:pPr>
                      <a:endParaRPr lang="es-MX" sz="15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buClr>
                          <a:srgbClr val="C00000"/>
                        </a:buClr>
                        <a:buFont typeface="Arial" panose="020B0604020202020204" pitchFamily="34" charset="0"/>
                        <a:buNone/>
                      </a:pPr>
                      <a:endParaRPr lang="es-MX" sz="15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0" indent="0" algn="ctr">
                        <a:buClr>
                          <a:srgbClr val="C00000"/>
                        </a:buClr>
                        <a:buFont typeface="Arial" panose="020B0604020202020204" pitchFamily="34" charset="0"/>
                        <a:buNone/>
                      </a:pPr>
                      <a:endParaRPr lang="es-MX" sz="15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0" indent="0" algn="ctr">
                        <a:buClr>
                          <a:srgbClr val="C00000"/>
                        </a:buClr>
                        <a:buFont typeface="Arial" panose="020B0604020202020204" pitchFamily="34" charset="0"/>
                        <a:buNone/>
                      </a:pPr>
                      <a:endParaRPr lang="es-MX" sz="15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0" indent="0" algn="ctr">
                        <a:buClr>
                          <a:srgbClr val="C00000"/>
                        </a:buClr>
                        <a:buFont typeface="Arial" panose="020B0604020202020204" pitchFamily="34" charset="0"/>
                        <a:buNone/>
                      </a:pPr>
                      <a:endParaRPr lang="es-MX" sz="15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s-MX" sz="1800" b="1" kern="1200" dirty="0" smtClean="0">
                        <a:solidFill>
                          <a:srgbClr val="C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s-MX" sz="1800" b="1" kern="1200" dirty="0" smtClean="0">
                        <a:solidFill>
                          <a:srgbClr val="C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s-MX" sz="1800" b="1" kern="1200" dirty="0" smtClean="0">
                        <a:solidFill>
                          <a:srgbClr val="C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s-MX" sz="1800" b="1" kern="1200" dirty="0" smtClean="0">
                          <a:solidFill>
                            <a:srgbClr val="C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INFORMACIÓN GENERAL</a:t>
                      </a:r>
                    </a:p>
                    <a:p>
                      <a:endParaRPr lang="es-MX" sz="1800" kern="1200" dirty="0" smtClean="0">
                        <a:solidFill>
                          <a:srgbClr val="C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285750" indent="-285750" algn="ctr">
                        <a:buClr>
                          <a:srgbClr val="C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s-MX" sz="18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           obras en</a:t>
                      </a:r>
                      <a:r>
                        <a:rPr lang="es-MX" sz="1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proceso </a:t>
                      </a:r>
                      <a:r>
                        <a:rPr lang="es-MX" sz="18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s-MX" sz="1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total con </a:t>
                      </a:r>
                    </a:p>
                    <a:p>
                      <a:pPr marL="0" indent="0" algn="ctr">
                        <a:buClr>
                          <a:srgbClr val="C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s-MX" sz="1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un monto de inversión </a:t>
                      </a:r>
                      <a:r>
                        <a:rPr lang="es-MX" sz="1800" b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de</a:t>
                      </a:r>
                      <a:r>
                        <a:rPr lang="es-MX" sz="1800" b="0" kern="12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                              </a:t>
                      </a:r>
                      <a:r>
                        <a:rPr lang="es-MX" sz="1800" b="1" kern="12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mdp</a:t>
                      </a:r>
                      <a:r>
                        <a:rPr lang="es-MX" sz="1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ejercido.</a:t>
                      </a:r>
                      <a:endParaRPr lang="es-MX" sz="18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99751">
                <a:tc gridSpan="3">
                  <a:txBody>
                    <a:bodyPr/>
                    <a:lstStyle/>
                    <a:p>
                      <a:pPr marL="0" indent="0" algn="ctr">
                        <a:buClr>
                          <a:srgbClr val="C00000"/>
                        </a:buClr>
                        <a:buFont typeface="Arial" panose="020B0604020202020204" pitchFamily="34" charset="0"/>
                        <a:buNone/>
                      </a:pPr>
                      <a:endParaRPr lang="es-MX" sz="18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3443844" y="777361"/>
            <a:ext cx="5397316" cy="1080120"/>
          </a:xfrm>
        </p:spPr>
        <p:txBody>
          <a:bodyPr>
            <a:noAutofit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sz="1400" dirty="0">
                <a:latin typeface="Arial Narrow" panose="020B0606020202030204" pitchFamily="34" charset="0"/>
                <a:ea typeface="Calibri"/>
                <a:cs typeface="Times New Roman"/>
              </a:rPr>
              <a:t>Obras </a:t>
            </a:r>
            <a:r>
              <a:rPr lang="es-MX" sz="1400" dirty="0" smtClean="0">
                <a:latin typeface="Arial Narrow" panose="020B0606020202030204" pitchFamily="34" charset="0"/>
                <a:ea typeface="Calibri"/>
                <a:cs typeface="Times New Roman"/>
              </a:rPr>
              <a:t>en Proceso </a:t>
            </a:r>
            <a:r>
              <a:rPr lang="es-MX" sz="1200" dirty="0" smtClean="0">
                <a:latin typeface="Arial Narrow" panose="020B0606020202030204" pitchFamily="34" charset="0"/>
                <a:ea typeface="Calibri"/>
                <a:cs typeface="Times New Roman"/>
              </a:rPr>
              <a:t/>
            </a:r>
            <a:br>
              <a:rPr lang="es-MX" sz="1200" dirty="0" smtClean="0">
                <a:latin typeface="Arial Narrow" panose="020B0606020202030204" pitchFamily="34" charset="0"/>
                <a:ea typeface="Calibri"/>
                <a:cs typeface="Times New Roman"/>
              </a:rPr>
            </a:br>
            <a:r>
              <a:rPr lang="es-MX" sz="1200" dirty="0" smtClean="0">
                <a:latin typeface="Arial Narrow" panose="020B0606020202030204" pitchFamily="34" charset="0"/>
                <a:ea typeface="Calibri"/>
                <a:cs typeface="Times New Roman"/>
              </a:rPr>
              <a:t>reportadas </a:t>
            </a:r>
            <a:r>
              <a:rPr lang="es-MX" sz="1200" dirty="0">
                <a:latin typeface="Arial Narrow" panose="020B0606020202030204" pitchFamily="34" charset="0"/>
                <a:ea typeface="Calibri"/>
                <a:cs typeface="Times New Roman"/>
              </a:rPr>
              <a:t>por las </a:t>
            </a:r>
            <a:r>
              <a:rPr lang="es-MX" sz="1200" dirty="0" smtClean="0">
                <a:latin typeface="Arial Narrow" panose="020B0606020202030204" pitchFamily="34" charset="0"/>
                <a:ea typeface="Calibri"/>
                <a:cs typeface="Times New Roman"/>
              </a:rPr>
              <a:t>Dependencias </a:t>
            </a:r>
            <a:r>
              <a:rPr lang="es-MX" sz="1200" dirty="0">
                <a:latin typeface="Arial Narrow" panose="020B0606020202030204" pitchFamily="34" charset="0"/>
                <a:ea typeface="Calibri"/>
                <a:cs typeface="Times New Roman"/>
              </a:rPr>
              <a:t>y Entidades </a:t>
            </a:r>
            <a:r>
              <a:rPr lang="es-MX" sz="1200" dirty="0" smtClean="0">
                <a:latin typeface="Arial Narrow" panose="020B0606020202030204" pitchFamily="34" charset="0"/>
                <a:ea typeface="Calibri"/>
                <a:cs typeface="Times New Roman"/>
              </a:rPr>
              <a:t>de </a:t>
            </a:r>
            <a:r>
              <a:rPr lang="es-MX" sz="1200" dirty="0">
                <a:latin typeface="Arial Narrow" panose="020B0606020202030204" pitchFamily="34" charset="0"/>
                <a:ea typeface="Calibri"/>
                <a:cs typeface="Times New Roman"/>
              </a:rPr>
              <a:t>la Administración Pública Federal</a:t>
            </a:r>
            <a:endParaRPr lang="es-MX" sz="1200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pic>
        <p:nvPicPr>
          <p:cNvPr id="12" name="11 Imagen">
            <a:hlinkClick r:id="rId2" action="ppaction://hlinkpres?slideindex=1&amp;slidetitle=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439" y="6420580"/>
            <a:ext cx="409908" cy="409908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2764457" y="4550733"/>
            <a:ext cx="786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t>11,760</a:t>
            </a:r>
            <a:endParaRPr lang="es-MX" sz="1400" b="1" dirty="0">
              <a:latin typeface="Arial Narrow" panose="020B0606020202030204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4358244" y="4835001"/>
            <a:ext cx="1460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t>$ 2,197,079.05</a:t>
            </a:r>
            <a:endParaRPr lang="es-MX" sz="14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30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941746"/>
              </p:ext>
            </p:extLst>
          </p:nvPr>
        </p:nvGraphicFramePr>
        <p:xfrm>
          <a:off x="204716" y="984718"/>
          <a:ext cx="8693625" cy="9906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265"/>
                <a:gridCol w="2396224"/>
                <a:gridCol w="5800136"/>
              </a:tblGrid>
              <a:tr h="140574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61211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Información General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5240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99751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rgbClr val="C0000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rgbClr val="C0000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0" indent="0" algn="l">
                        <a:buClr>
                          <a:srgbClr val="C00000"/>
                        </a:buClr>
                        <a:buFont typeface="Arial" panose="020B0604020202020204" pitchFamily="34" charset="0"/>
                        <a:buNone/>
                      </a:pPr>
                      <a:endParaRPr lang="es-MX" sz="15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buClr>
                          <a:srgbClr val="C00000"/>
                        </a:buClr>
                        <a:buFont typeface="Arial" panose="020B0604020202020204" pitchFamily="34" charset="0"/>
                        <a:buNone/>
                      </a:pPr>
                      <a:endParaRPr lang="es-MX" sz="15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0" indent="0" algn="ctr">
                        <a:buClr>
                          <a:srgbClr val="C00000"/>
                        </a:buClr>
                        <a:buFont typeface="Arial" panose="020B0604020202020204" pitchFamily="34" charset="0"/>
                        <a:buNone/>
                      </a:pPr>
                      <a:endParaRPr lang="es-MX" sz="15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0" indent="0" algn="ctr">
                        <a:buClr>
                          <a:srgbClr val="C00000"/>
                        </a:buClr>
                        <a:buFont typeface="Arial" panose="020B0604020202020204" pitchFamily="34" charset="0"/>
                        <a:buNone/>
                      </a:pPr>
                      <a:endParaRPr lang="es-MX" sz="15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0" indent="0" algn="ctr">
                        <a:buClr>
                          <a:srgbClr val="C00000"/>
                        </a:buClr>
                        <a:buFont typeface="Arial" panose="020B0604020202020204" pitchFamily="34" charset="0"/>
                        <a:buNone/>
                      </a:pPr>
                      <a:endParaRPr lang="es-MX" sz="15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s-MX" sz="1800" b="1" kern="1200" dirty="0" smtClean="0">
                        <a:solidFill>
                          <a:srgbClr val="C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s-MX" sz="1800" b="1" kern="1200" dirty="0" smtClean="0">
                        <a:solidFill>
                          <a:srgbClr val="C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s-MX" sz="1800" b="1" kern="1200" dirty="0" smtClean="0">
                        <a:solidFill>
                          <a:srgbClr val="C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s-MX" sz="1800" b="1" kern="1200" dirty="0" smtClean="0">
                          <a:solidFill>
                            <a:srgbClr val="C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INFORMACIÓN GENERAL</a:t>
                      </a:r>
                    </a:p>
                    <a:p>
                      <a:endParaRPr lang="es-MX" sz="1800" kern="1200" dirty="0" smtClean="0">
                        <a:solidFill>
                          <a:srgbClr val="C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285750" indent="-285750" algn="ctr">
                        <a:buClr>
                          <a:srgbClr val="C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s-MX" sz="18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           obras proyectadas</a:t>
                      </a:r>
                      <a:r>
                        <a:rPr lang="es-MX" sz="1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s-MX" sz="1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total con </a:t>
                      </a:r>
                    </a:p>
                    <a:p>
                      <a:pPr marL="0" indent="0" algn="ctr">
                        <a:buClr>
                          <a:srgbClr val="C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s-MX" sz="18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un monto de inversión de</a:t>
                      </a:r>
                      <a:r>
                        <a:rPr lang="es-MX" sz="18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                                   </a:t>
                      </a:r>
                      <a:r>
                        <a:rPr lang="es-MX" sz="1800" b="1" kern="12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mdp</a:t>
                      </a:r>
                      <a:r>
                        <a:rPr lang="es-MX" sz="1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b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ejercido.</a:t>
                      </a:r>
                      <a:endParaRPr lang="es-MX" sz="18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99751">
                <a:tc gridSpan="3">
                  <a:txBody>
                    <a:bodyPr/>
                    <a:lstStyle/>
                    <a:p>
                      <a:pPr marL="0" indent="0" algn="ctr">
                        <a:buClr>
                          <a:srgbClr val="C00000"/>
                        </a:buClr>
                        <a:buFont typeface="Arial" panose="020B0604020202020204" pitchFamily="34" charset="0"/>
                        <a:buNone/>
                      </a:pPr>
                      <a:endParaRPr lang="es-MX" sz="18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3443844" y="777361"/>
            <a:ext cx="5397316" cy="1080120"/>
          </a:xfrm>
        </p:spPr>
        <p:txBody>
          <a:bodyPr>
            <a:noAutofit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sz="1400" dirty="0" smtClean="0">
                <a:latin typeface="Arial Narrow" panose="020B0606020202030204" pitchFamily="34" charset="0"/>
                <a:ea typeface="Calibri"/>
                <a:cs typeface="Times New Roman"/>
              </a:rPr>
              <a:t>Obras Proyectadas</a:t>
            </a:r>
            <a:r>
              <a:rPr lang="es-MX" sz="1200" dirty="0" smtClean="0">
                <a:latin typeface="Arial Narrow" panose="020B0606020202030204" pitchFamily="34" charset="0"/>
                <a:ea typeface="Calibri"/>
                <a:cs typeface="Times New Roman"/>
              </a:rPr>
              <a:t/>
            </a:r>
            <a:br>
              <a:rPr lang="es-MX" sz="1200" dirty="0" smtClean="0">
                <a:latin typeface="Arial Narrow" panose="020B0606020202030204" pitchFamily="34" charset="0"/>
                <a:ea typeface="Calibri"/>
                <a:cs typeface="Times New Roman"/>
              </a:rPr>
            </a:br>
            <a:r>
              <a:rPr lang="es-MX" sz="1200" dirty="0" smtClean="0">
                <a:latin typeface="Arial Narrow" panose="020B0606020202030204" pitchFamily="34" charset="0"/>
                <a:ea typeface="Calibri"/>
                <a:cs typeface="Times New Roman"/>
              </a:rPr>
              <a:t>reportadas </a:t>
            </a:r>
            <a:r>
              <a:rPr lang="es-MX" sz="1200" dirty="0">
                <a:latin typeface="Arial Narrow" panose="020B0606020202030204" pitchFamily="34" charset="0"/>
                <a:ea typeface="Calibri"/>
                <a:cs typeface="Times New Roman"/>
              </a:rPr>
              <a:t>por las </a:t>
            </a:r>
            <a:r>
              <a:rPr lang="es-MX" sz="1200" dirty="0" smtClean="0">
                <a:latin typeface="Arial Narrow" panose="020B0606020202030204" pitchFamily="34" charset="0"/>
                <a:ea typeface="Calibri"/>
                <a:cs typeface="Times New Roman"/>
              </a:rPr>
              <a:t>Dependencias </a:t>
            </a:r>
            <a:r>
              <a:rPr lang="es-MX" sz="1200" dirty="0">
                <a:latin typeface="Arial Narrow" panose="020B0606020202030204" pitchFamily="34" charset="0"/>
                <a:ea typeface="Calibri"/>
                <a:cs typeface="Times New Roman"/>
              </a:rPr>
              <a:t>y Entidades </a:t>
            </a:r>
            <a:r>
              <a:rPr lang="es-MX" sz="1200" dirty="0" smtClean="0">
                <a:latin typeface="Arial Narrow" panose="020B0606020202030204" pitchFamily="34" charset="0"/>
                <a:ea typeface="Calibri"/>
                <a:cs typeface="Times New Roman"/>
              </a:rPr>
              <a:t>de </a:t>
            </a:r>
            <a:r>
              <a:rPr lang="es-MX" sz="1200" dirty="0">
                <a:latin typeface="Arial Narrow" panose="020B0606020202030204" pitchFamily="34" charset="0"/>
                <a:ea typeface="Calibri"/>
                <a:cs typeface="Times New Roman"/>
              </a:rPr>
              <a:t>la Administración Pública Federal</a:t>
            </a:r>
            <a:endParaRPr lang="es-MX" sz="1200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pic>
        <p:nvPicPr>
          <p:cNvPr id="12" name="11 Imagen">
            <a:hlinkClick r:id="rId2" action="ppaction://hlinkpres?slideindex=1&amp;slidetitle=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439" y="6420580"/>
            <a:ext cx="409908" cy="409908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2764457" y="4550733"/>
            <a:ext cx="786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t>1,770</a:t>
            </a:r>
            <a:endParaRPr lang="es-MX" sz="1400" b="1" dirty="0">
              <a:latin typeface="Arial Narrow" panose="020B0606020202030204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4180114" y="4835001"/>
            <a:ext cx="1745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t>$ 2,435,661.21</a:t>
            </a:r>
            <a:endParaRPr lang="es-MX" sz="14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30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Personalizado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F3F3F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5581</TotalTime>
  <Words>68</Words>
  <Application>Microsoft Office PowerPoint</Application>
  <PresentationFormat>Presentación en pantalla (4:3)</PresentationFormat>
  <Paragraphs>54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Obras Concluidas  reportadas por las Dependencias y Entidades de la Administración Pública Federal</vt:lpstr>
      <vt:lpstr>Obras en Proceso  reportadas por las Dependencias y Entidades de la Administración Pública Federal</vt:lpstr>
      <vt:lpstr>Obras Proyectadas reportadas por las Dependencias y Entidades de la Administración Pública Federal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Balance General de la Administración Pública Federal</dc:title>
  <dc:creator>Erica Gonzalez Hilario</dc:creator>
  <cp:lastModifiedBy>db2</cp:lastModifiedBy>
  <cp:revision>242</cp:revision>
  <cp:lastPrinted>2014-07-04T23:29:33Z</cp:lastPrinted>
  <dcterms:created xsi:type="dcterms:W3CDTF">2014-05-28T18:11:44Z</dcterms:created>
  <dcterms:modified xsi:type="dcterms:W3CDTF">2015-04-09T07:39:54Z</dcterms:modified>
</cp:coreProperties>
</file>