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302" r:id="rId4"/>
    <p:sldId id="260" r:id="rId5"/>
    <p:sldId id="262" r:id="rId6"/>
    <p:sldId id="263" r:id="rId7"/>
    <p:sldId id="265" r:id="rId8"/>
    <p:sldId id="266" r:id="rId9"/>
    <p:sldId id="303" r:id="rId10"/>
    <p:sldId id="271" r:id="rId11"/>
    <p:sldId id="272" r:id="rId12"/>
    <p:sldId id="273" r:id="rId13"/>
    <p:sldId id="274" r:id="rId14"/>
    <p:sldId id="275" r:id="rId15"/>
    <p:sldId id="277" r:id="rId16"/>
    <p:sldId id="278" r:id="rId17"/>
    <p:sldId id="279" r:id="rId18"/>
    <p:sldId id="280" r:id="rId19"/>
    <p:sldId id="282" r:id="rId20"/>
    <p:sldId id="283" r:id="rId21"/>
    <p:sldId id="290" r:id="rId22"/>
    <p:sldId id="291" r:id="rId23"/>
    <p:sldId id="292" r:id="rId24"/>
    <p:sldId id="293" r:id="rId25"/>
    <p:sldId id="294" r:id="rId26"/>
    <p:sldId id="295" r:id="rId27"/>
    <p:sldId id="297" r:id="rId28"/>
    <p:sldId id="298" r:id="rId29"/>
    <p:sldId id="300" r:id="rId30"/>
    <p:sldId id="301" r:id="rId31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C92D9C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02" autoAdjust="0"/>
    <p:restoredTop sz="94671" autoAdjust="0"/>
  </p:normalViewPr>
  <p:slideViewPr>
    <p:cSldViewPr snapToGrid="0" snapToObjects="1">
      <p:cViewPr>
        <p:scale>
          <a:sx n="80" d="100"/>
          <a:sy n="80" d="100"/>
        </p:scale>
        <p:origin x="-360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4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-2880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35" Type="http://schemas.openxmlformats.org/officeDocument/2006/relationships/viewProps" Target="viewProps.xml"/><Relationship Id="rId12" Type="http://schemas.openxmlformats.org/officeDocument/2006/relationships/slide" Target="slides/slide11.xml"/><Relationship Id="rId3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30" Type="http://schemas.openxmlformats.org/officeDocument/2006/relationships/slide" Target="slides/slide29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5" Type="http://schemas.openxmlformats.org/officeDocument/2006/relationships/slide" Target="slides/slide14.xml"/><Relationship Id="rId13" Type="http://schemas.openxmlformats.org/officeDocument/2006/relationships/slide" Target="slides/slide12.xml"/><Relationship Id="rId34" Type="http://schemas.openxmlformats.org/officeDocument/2006/relationships/presProps" Target="presProps.xml"/><Relationship Id="rId11" Type="http://schemas.openxmlformats.org/officeDocument/2006/relationships/slide" Target="slides/slide10.xml"/><Relationship Id="rId36" Type="http://schemas.openxmlformats.org/officeDocument/2006/relationships/theme" Target="theme/theme1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33" Type="http://schemas.openxmlformats.org/officeDocument/2006/relationships/handoutMaster" Target="handoutMasters/handoutMaster1.xml"/><Relationship Id="rId32" Type="http://schemas.openxmlformats.org/officeDocument/2006/relationships/notesMaster" Target="notesMasters/notes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1FD12-FCAF-46CC-93B5-870B0BF31F6F}" type="datetimeFigureOut">
              <a:rPr lang="es-MX" smtClean="0"/>
              <a:t>22/07/2015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CD68A-746E-40BA-A338-2252E8C588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6140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9" y="0"/>
            <a:ext cx="3038475" cy="46513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56612B8C-D436-442C-AF8F-F0830C8620CD}" type="datetimeFigureOut">
              <a:rPr lang="es-MX" smtClean="0"/>
              <a:t>22/07/2015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6" y="4416426"/>
            <a:ext cx="5607051" cy="4183063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2" y="8829676"/>
            <a:ext cx="3038475" cy="465138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9" y="8829676"/>
            <a:ext cx="3038475" cy="465138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A5E2E5E9-F22E-4DBC-A2B7-BC078CAAEBB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235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188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217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069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047675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87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858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575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812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653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668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984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621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597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42751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4428"/>
            <a:ext cx="8229600" cy="475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496093" y="321860"/>
            <a:ext cx="410555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" sz="7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Balance General de la</a:t>
            </a:r>
            <a:r>
              <a:rPr lang="es-ES" sz="7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700" b="1" dirty="0" smtClean="0">
                <a:solidFill>
                  <a:srgbClr val="008040"/>
                </a:solidFill>
                <a:latin typeface="Arial Narrow"/>
                <a:cs typeface="Arial Narrow"/>
              </a:rPr>
              <a:t>Administración Pública Federal </a:t>
            </a:r>
            <a:endParaRPr lang="es-ES" sz="700" b="1" dirty="0">
              <a:solidFill>
                <a:srgbClr val="008040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9961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1800" b="1" kern="1200">
          <a:solidFill>
            <a:srgbClr val="008040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»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511709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Gobernación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398725"/>
              </p:ext>
            </p:extLst>
          </p:nvPr>
        </p:nvGraphicFramePr>
        <p:xfrm>
          <a:off x="1524000" y="3279963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3 Marcador de conteni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09" y="1584301"/>
            <a:ext cx="347901" cy="382770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3806456" y="3613822"/>
            <a:ext cx="15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4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007394" y="3600706"/>
            <a:ext cx="161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$ 135.60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806456" y="3993788"/>
            <a:ext cx="15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41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007394" y="3981913"/>
            <a:ext cx="161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$ 18,672.44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806456" y="4791296"/>
            <a:ext cx="15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18</a:t>
            </a:r>
            <a:endParaRPr lang="es-MX" sz="1600" b="1" dirty="0">
              <a:latin typeface="Arial Narrow" panose="020B0606020202030204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007394" y="4791296"/>
            <a:ext cx="161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$ 17,732.14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4379136"/>
            <a:ext cx="15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19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007394" y="4389770"/>
            <a:ext cx="161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$ 804.70</a:t>
            </a:r>
            <a:endParaRPr lang="es-MX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6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063966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Comunicaciones y Transportes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99" y="1574586"/>
            <a:ext cx="353971" cy="374663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4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938721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Educación Pública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081234"/>
              </p:ext>
            </p:extLst>
          </p:nvPr>
        </p:nvGraphicFramePr>
        <p:xfrm>
          <a:off x="1524000" y="3386293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6" y="1565715"/>
            <a:ext cx="372110" cy="399415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73257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278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71945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$ 1,777.36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11253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857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10066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$ 7,576.76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488629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501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488629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$ 5,149.07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49788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78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50852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$ 650.33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22206"/>
              </p:ext>
            </p:extLst>
          </p:nvPr>
        </p:nvGraphicFramePr>
        <p:xfrm>
          <a:off x="232013" y="1222053"/>
          <a:ext cx="8707272" cy="5375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3082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2922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Educación Pública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9468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0305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2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24" y="140193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30545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Salud 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159080"/>
              </p:ext>
            </p:extLst>
          </p:nvPr>
        </p:nvGraphicFramePr>
        <p:xfrm>
          <a:off x="1524000" y="3184266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31" y="1582643"/>
            <a:ext cx="325735" cy="349945"/>
          </a:xfrm>
          <a:prstGeom prst="rect">
            <a:avLst/>
          </a:prstGeom>
        </p:spPr>
      </p:pic>
      <p:pic>
        <p:nvPicPr>
          <p:cNvPr id="8" name="7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806456" y="353069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54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007394" y="3517581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$ 3,437.28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806456" y="391066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250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007394" y="3898788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$ 21,193.73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806456" y="468442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162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019268" y="468442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$ 16,349.20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806456" y="429601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34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007394" y="4306645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$ 1,407.25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5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342689"/>
              </p:ext>
            </p:extLst>
          </p:nvPr>
        </p:nvGraphicFramePr>
        <p:xfrm>
          <a:off x="232013" y="1307805"/>
          <a:ext cx="8707272" cy="5243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85060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Salud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32" y="1476312"/>
            <a:ext cx="325735" cy="349945"/>
          </a:xfrm>
          <a:prstGeom prst="rect">
            <a:avLst/>
          </a:prstGeom>
        </p:spPr>
      </p:pic>
      <p:pic>
        <p:nvPicPr>
          <p:cNvPr id="8" name="7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97073"/>
              </p:ext>
            </p:extLst>
          </p:nvPr>
        </p:nvGraphicFramePr>
        <p:xfrm>
          <a:off x="272955" y="1394275"/>
          <a:ext cx="8707272" cy="3873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Desarrollo Agrario, Territorial y Urbano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037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693420"/>
              </p:ext>
            </p:extLst>
          </p:nvPr>
        </p:nvGraphicFramePr>
        <p:xfrm>
          <a:off x="1524000" y="3184266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baseline="30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2" y="1629710"/>
            <a:ext cx="278166" cy="298833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53069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3,624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517581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$ 2,161.71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391066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9,274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3898788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$ 3,364.00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467254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5,650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467254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$ 1,202.29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29601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306645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47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148704"/>
              </p:ext>
            </p:extLst>
          </p:nvPr>
        </p:nvGraphicFramePr>
        <p:xfrm>
          <a:off x="558001" y="1266658"/>
          <a:ext cx="8027999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92"/>
                <a:gridCol w="2212757"/>
                <a:gridCol w="5356050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Desarrollo Agrario, Territorial y Urbano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2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0" y="1528109"/>
            <a:ext cx="278166" cy="298833"/>
          </a:xfrm>
          <a:prstGeom prst="rect">
            <a:avLst/>
          </a:prstGeom>
        </p:spPr>
      </p:pic>
      <p:pic>
        <p:nvPicPr>
          <p:cNvPr id="6" name="5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0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139958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Turismo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68721"/>
              </p:ext>
            </p:extLst>
          </p:nvPr>
        </p:nvGraphicFramePr>
        <p:xfrm>
          <a:off x="1524000" y="3365027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 b="14213"/>
          <a:stretch/>
        </p:blipFill>
        <p:spPr>
          <a:xfrm>
            <a:off x="354366" y="1570046"/>
            <a:ext cx="360036" cy="395532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69694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115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683831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$ 1,164.77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07691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160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065038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$ 3,025.37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486254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43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486254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$ 1,568.10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46226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2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472895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$ 292.50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4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651764"/>
              </p:ext>
            </p:extLst>
          </p:nvPr>
        </p:nvGraphicFramePr>
        <p:xfrm>
          <a:off x="232013" y="1212112"/>
          <a:ext cx="8707272" cy="524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16958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Turismo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 b="14213"/>
          <a:stretch/>
        </p:blipFill>
        <p:spPr>
          <a:xfrm>
            <a:off x="313422" y="1392300"/>
            <a:ext cx="360036" cy="395532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2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214649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Petróleos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Mexicanos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80752"/>
              </p:ext>
            </p:extLst>
          </p:nvPr>
        </p:nvGraphicFramePr>
        <p:xfrm>
          <a:off x="1523999" y="3205532"/>
          <a:ext cx="6088084" cy="1853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558"/>
                <a:gridCol w="1799164"/>
                <a:gridCol w="2029362"/>
              </a:tblGrid>
              <a:tr h="357065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 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1891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891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71891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891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6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82" y="158304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54257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44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3" y="3529456"/>
            <a:ext cx="160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$ 15,922.65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392253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343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3910663"/>
            <a:ext cx="160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$ 522,028.63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47081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263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4708171"/>
            <a:ext cx="159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$ 490,601.01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30788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36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318520"/>
            <a:ext cx="160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$ 15,504.97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81887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Gobernación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3 Marcador de conteni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6" y="1589268"/>
            <a:ext cx="347901" cy="382770"/>
          </a:xfrm>
          <a:prstGeom prst="rect">
            <a:avLst/>
          </a:prstGeom>
          <a:solidFill>
            <a:srgbClr val="C00000"/>
          </a:solidFill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4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480603"/>
              </p:ext>
            </p:extLst>
          </p:nvPr>
        </p:nvGraphicFramePr>
        <p:xfrm>
          <a:off x="232013" y="1222053"/>
          <a:ext cx="8707272" cy="5926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7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7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0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Petróleos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Mexicanos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1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1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3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1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1" y="140562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7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92775"/>
              </p:ext>
            </p:extLst>
          </p:nvPr>
        </p:nvGraphicFramePr>
        <p:xfrm>
          <a:off x="272955" y="1216851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CFE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52811"/>
              </p:ext>
            </p:extLst>
          </p:nvPr>
        </p:nvGraphicFramePr>
        <p:xfrm>
          <a:off x="1326819" y="3368129"/>
          <a:ext cx="647415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8052"/>
                <a:gridCol w="2077729"/>
                <a:gridCol w="2238375"/>
              </a:tblGrid>
              <a:tr h="272201"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220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220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27220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220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7" y="1401630"/>
            <a:ext cx="367665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69694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37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3" y="3683831"/>
            <a:ext cx="179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$ 6,655.86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07691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136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19268" y="4065038"/>
            <a:ext cx="178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$ 33,665.46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48506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97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4850671"/>
            <a:ext cx="178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$ 26,901.00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46226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2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3" y="4472895"/>
            <a:ext cx="179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$ 108.60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661848"/>
              </p:ext>
            </p:extLst>
          </p:nvPr>
        </p:nvGraphicFramePr>
        <p:xfrm>
          <a:off x="322500" y="1310461"/>
          <a:ext cx="8498999" cy="5593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133"/>
                <a:gridCol w="2497840"/>
                <a:gridCol w="5515026"/>
              </a:tblGrid>
              <a:tr h="136192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46834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CFE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51498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65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" y="1468612"/>
            <a:ext cx="367665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71216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IMSS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72324"/>
              </p:ext>
            </p:extLst>
          </p:nvPr>
        </p:nvGraphicFramePr>
        <p:xfrm>
          <a:off x="1524000" y="3620219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8" y="1564698"/>
            <a:ext cx="371658" cy="399282"/>
          </a:xfrm>
          <a:prstGeom prst="rect">
            <a:avLst/>
          </a:prstGeom>
        </p:spPr>
      </p:pic>
      <p:pic>
        <p:nvPicPr>
          <p:cNvPr id="6" name="5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97007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47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007394" y="395695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$ 78.83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35003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70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33816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$ 3,352.52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12379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15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512379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$ 3,208.28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73538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8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74602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$ 65.41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5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357120"/>
              </p:ext>
            </p:extLst>
          </p:nvPr>
        </p:nvGraphicFramePr>
        <p:xfrm>
          <a:off x="232013" y="1222053"/>
          <a:ext cx="8707272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IMSS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19" y="1414571"/>
            <a:ext cx="371658" cy="399282"/>
          </a:xfrm>
          <a:prstGeom prst="rect">
            <a:avLst/>
          </a:prstGeom>
        </p:spPr>
      </p:pic>
      <p:pic>
        <p:nvPicPr>
          <p:cNvPr id="7" name="6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40696"/>
              </p:ext>
            </p:extLst>
          </p:nvPr>
        </p:nvGraphicFramePr>
        <p:xfrm>
          <a:off x="273050" y="1393825"/>
          <a:ext cx="8707438" cy="5280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55"/>
                <a:gridCol w="2400031"/>
                <a:gridCol w="5809352"/>
              </a:tblGrid>
              <a:tr h="139865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noFill/>
                  </a:tcPr>
                </a:tc>
              </a:tr>
              <a:tr h="45888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de Seguridad</a:t>
                      </a: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y Servicios Sociales de los Trabajadores del Estado</a:t>
                      </a:r>
                      <a:endParaRPr lang="es-MX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71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564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1" marR="68581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33683"/>
              </p:ext>
            </p:extLst>
          </p:nvPr>
        </p:nvGraphicFramePr>
        <p:xfrm>
          <a:off x="1524000" y="3486998"/>
          <a:ext cx="6096000" cy="1881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5135"/>
                <a:gridCol w="2002465"/>
                <a:gridCol w="2438400"/>
              </a:tblGrid>
              <a:tr h="397508"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103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03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noFill/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noFill/>
                  </a:tcPr>
                </a:tc>
              </a:tr>
              <a:tr h="37103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03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/>
                </a:tc>
              </a:tr>
            </a:tbl>
          </a:graphicData>
        </a:graphic>
      </p:graphicFrame>
      <p:pic>
        <p:nvPicPr>
          <p:cNvPr id="7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28" y="1580257"/>
            <a:ext cx="372110" cy="399415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426456" y="38513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30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627394" y="383820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$ 582.07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426456" y="42312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82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627394" y="421941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$ 4,774.35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426456" y="501692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44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5639268" y="501692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$ 2,754.19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426456" y="46166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8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5627394" y="462727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$ 1,438.09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3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500617"/>
              </p:ext>
            </p:extLst>
          </p:nvPr>
        </p:nvGraphicFramePr>
        <p:xfrm>
          <a:off x="231775" y="1246188"/>
          <a:ext cx="8707438" cy="5614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55"/>
                <a:gridCol w="2400031"/>
                <a:gridCol w="5809352"/>
              </a:tblGrid>
              <a:tr h="140907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noFill/>
                  </a:tcPr>
                </a:tc>
              </a:tr>
              <a:tr h="46230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de Seguridad</a:t>
                      </a: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y Servicios Sociales de los Trabajadores del Estado</a:t>
                      </a:r>
                      <a:endParaRPr lang="es-MX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49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6287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5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1" marR="68581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5" y="1430132"/>
            <a:ext cx="372110" cy="399415"/>
          </a:xfrm>
          <a:prstGeom prst="rect">
            <a:avLst/>
          </a:prstGeom>
        </p:spPr>
      </p:pic>
      <p:pic>
        <p:nvPicPr>
          <p:cNvPr id="5" name="4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6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701902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Nacional del Agua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    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73872"/>
              </p:ext>
            </p:extLst>
          </p:nvPr>
        </p:nvGraphicFramePr>
        <p:xfrm>
          <a:off x="1524000" y="3471357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7" y="1564682"/>
            <a:ext cx="385999" cy="414677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81569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3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802581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$ 422.25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19566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183788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$ 12,632.95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496942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9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496942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$ 12,192.00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58101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2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591645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$ 18.70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792650"/>
              </p:ext>
            </p:extLst>
          </p:nvPr>
        </p:nvGraphicFramePr>
        <p:xfrm>
          <a:off x="199685" y="1392495"/>
          <a:ext cx="8739971" cy="5178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16"/>
                <a:gridCol w="2408998"/>
                <a:gridCol w="5831057"/>
              </a:tblGrid>
              <a:tr h="114293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2388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Nacional del Agua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99093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3809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7810">
                <a:tc gridSpan="3">
                  <a:txBody>
                    <a:bodyPr/>
                    <a:lstStyle/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0" y="1583460"/>
            <a:ext cx="385999" cy="414677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0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453992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6039232"/>
                <a:gridCol w="2169994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Nacional para el Desarrollo de los Pueblos Indígenas.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878524"/>
              </p:ext>
            </p:extLst>
          </p:nvPr>
        </p:nvGraphicFramePr>
        <p:xfrm>
          <a:off x="1524000" y="3492623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46" y="1581317"/>
            <a:ext cx="335970" cy="401652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8513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83820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$ 195.67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2312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959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21941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$ 6,364.52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49931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571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30452" y="4993171"/>
            <a:ext cx="158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$ 4,286.41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6166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371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62727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$ 1,882.44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823286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Desarrollo Social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55333"/>
              </p:ext>
            </p:extLst>
          </p:nvPr>
        </p:nvGraphicFramePr>
        <p:xfrm>
          <a:off x="1524000" y="3407535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74" y="1577223"/>
            <a:ext cx="360036" cy="360036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806456" y="37563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2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74320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$ 174.10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806456" y="41362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6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007394" y="412441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$ 324.90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806456" y="491004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019268" y="491004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$ 130.00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806456" y="45216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3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007394" y="453227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$ 20.80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363792"/>
              </p:ext>
            </p:extLst>
          </p:nvPr>
        </p:nvGraphicFramePr>
        <p:xfrm>
          <a:off x="232013" y="1222053"/>
          <a:ext cx="8707272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6080174"/>
                <a:gridCol w="2129052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Nacional para el Desarrollo de los Pueblos Indígenas.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3" y="1403896"/>
            <a:ext cx="335970" cy="401652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37971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Desarrollo Social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8" y="1577223"/>
            <a:ext cx="360036" cy="360036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86275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73311"/>
              </p:ext>
            </p:extLst>
          </p:nvPr>
        </p:nvGraphicFramePr>
        <p:xfrm>
          <a:off x="272955" y="1394275"/>
          <a:ext cx="8707272" cy="5335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2618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2859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Medio Ambiente y Recursos Naturales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784578"/>
              </p:ext>
            </p:extLst>
          </p:nvPr>
        </p:nvGraphicFramePr>
        <p:xfrm>
          <a:off x="1524000" y="3471357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73" y="1553613"/>
            <a:ext cx="338288" cy="383114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806456" y="38038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007394" y="379070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$ 38.17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806456" y="41837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29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007394" y="417191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$ 790.17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806456" y="496942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25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019268" y="496942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$ 752.00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806456" y="45691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007394" y="457977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46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905024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Medio Ambiente y Recursos Naturales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9" y="1567261"/>
            <a:ext cx="338288" cy="383114"/>
          </a:xfrm>
          <a:prstGeom prst="rect">
            <a:avLst/>
          </a:prstGeom>
        </p:spPr>
      </p:pic>
      <p:pic>
        <p:nvPicPr>
          <p:cNvPr id="7" name="6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107134"/>
              </p:ext>
            </p:extLst>
          </p:nvPr>
        </p:nvGraphicFramePr>
        <p:xfrm>
          <a:off x="272955" y="1394275"/>
          <a:ext cx="8707272" cy="542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603018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Agricultura, Ganadería, Desarrollo Rural, Pesca y Alimentación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85988"/>
              </p:ext>
            </p:extLst>
          </p:nvPr>
        </p:nvGraphicFramePr>
        <p:xfrm>
          <a:off x="1524000" y="3556421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67" y="1566123"/>
            <a:ext cx="326153" cy="381338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92257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392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90945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$ 270.21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30253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716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29066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$ 1,053.89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0406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324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504067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$ 783.68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68788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69852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4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87112"/>
              </p:ext>
            </p:extLst>
          </p:nvPr>
        </p:nvGraphicFramePr>
        <p:xfrm>
          <a:off x="232013" y="1222053"/>
          <a:ext cx="8707272" cy="6732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980704"/>
                <a:gridCol w="5228522"/>
              </a:tblGrid>
              <a:tr h="77808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1371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Agricultura, Ganadería, Desarrollo Rural, Pesca y Alimentación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942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8883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31200">
                <a:tc gridSpan="3">
                  <a:txBody>
                    <a:bodyPr/>
                    <a:lstStyle/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9" y="1402347"/>
            <a:ext cx="326153" cy="381338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35965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Comunicaciones y Transportes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883558"/>
              </p:ext>
            </p:extLst>
          </p:nvPr>
        </p:nvGraphicFramePr>
        <p:xfrm>
          <a:off x="1524000" y="3396926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43" y="1560938"/>
            <a:ext cx="353971" cy="374663"/>
          </a:xfrm>
          <a:prstGeom prst="rect">
            <a:avLst/>
          </a:prstGeom>
        </p:spPr>
      </p:pic>
      <p:pic>
        <p:nvPicPr>
          <p:cNvPr id="8" name="7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794581" y="37563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126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995518" y="3743206"/>
            <a:ext cx="162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$ 38,320.12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794581" y="41362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615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995519" y="4124413"/>
            <a:ext cx="162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$ 155,571.11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794581" y="48981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284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07393" y="4898171"/>
            <a:ext cx="161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$ 97,856.92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794581" y="45216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205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5995519" y="4532270"/>
            <a:ext cx="162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$ 19,394.07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6613</TotalTime>
  <Words>595</Words>
  <Application>Microsoft Office PowerPoint</Application>
  <PresentationFormat>Presentación en pantalla (4:3)</PresentationFormat>
  <Paragraphs>271</Paragraphs>
  <Slides>30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Tema de Office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 General de la Administración Pública Federal</dc:title>
  <dc:creator>Erica Gonzalez Hilario</dc:creator>
  <cp:lastModifiedBy>db2</cp:lastModifiedBy>
  <cp:revision>263</cp:revision>
  <cp:lastPrinted>2014-06-27T17:37:09Z</cp:lastPrinted>
  <dcterms:created xsi:type="dcterms:W3CDTF">2014-05-28T18:11:44Z</dcterms:created>
  <dcterms:modified xsi:type="dcterms:W3CDTF">2015-07-22T15:02:32Z</dcterms:modified>
</cp:coreProperties>
</file>