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38B1855-1B75-4FBE-930C-398BA8C253C6}" styleName="Estilo temático 2 - Énfasis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FECB4D8-DB02-4DC6-A0A2-4F2EBAE1DC90}" styleName="Estilo medio 1 - Énfasis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4591" autoAdjust="0"/>
    <p:restoredTop sz="86475" autoAdjust="0"/>
  </p:normalViewPr>
  <p:slideViewPr>
    <p:cSldViewPr>
      <p:cViewPr varScale="1">
        <p:scale>
          <a:sx n="71" d="100"/>
          <a:sy n="71" d="100"/>
        </p:scale>
        <p:origin x="1104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0" d="100"/>
          <a:sy n="70" d="100"/>
        </p:scale>
        <p:origin x="-3294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2F159B-2BA9-4A4C-8F37-6A12CA4521B5}" type="datetimeFigureOut">
              <a:rPr lang="es-MX" smtClean="0"/>
              <a:t>26/10/2015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483D9D-BF1E-4EE0-9CA9-15515C2F027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092954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25DF0C-0434-4166-AFB2-E9FB5C8C5747}" type="datetimeFigureOut">
              <a:rPr lang="es-MX" smtClean="0"/>
              <a:t>26/10/2015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2C919C-6F3A-4BD1-A987-70045E4C4A6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65884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4C741E7-0659-46B3-91BB-B8C3B98C4B5D}" type="datetimeFigureOut">
              <a:rPr lang="es-MX" smtClean="0"/>
              <a:t>26/10/2015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723795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4C741E7-0659-46B3-91BB-B8C3B98C4B5D}" type="datetimeFigureOut">
              <a:rPr lang="es-MX" smtClean="0"/>
              <a:t>26/10/2015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21269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4C741E7-0659-46B3-91BB-B8C3B98C4B5D}" type="datetimeFigureOut">
              <a:rPr lang="es-MX" smtClean="0"/>
              <a:t>26/10/2015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69602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4C741E7-0659-46B3-91BB-B8C3B98C4B5D}" type="datetimeFigureOut">
              <a:rPr lang="es-MX" smtClean="0"/>
              <a:t>26/10/2015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82912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4C741E7-0659-46B3-91BB-B8C3B98C4B5D}" type="datetimeFigureOut">
              <a:rPr lang="es-MX" smtClean="0"/>
              <a:t>26/10/2015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37186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4C741E7-0659-46B3-91BB-B8C3B98C4B5D}" type="datetimeFigureOut">
              <a:rPr lang="es-MX" smtClean="0"/>
              <a:t>26/10/2015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93988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4C741E7-0659-46B3-91BB-B8C3B98C4B5D}" type="datetimeFigureOut">
              <a:rPr lang="es-MX" smtClean="0"/>
              <a:t>26/10/2015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73616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4C741E7-0659-46B3-91BB-B8C3B98C4B5D}" type="datetimeFigureOut">
              <a:rPr lang="es-MX" smtClean="0"/>
              <a:t>26/10/2015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99513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4C741E7-0659-46B3-91BB-B8C3B98C4B5D}" type="datetimeFigureOut">
              <a:rPr lang="es-MX" smtClean="0"/>
              <a:t>26/10/2015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93656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4C741E7-0659-46B3-91BB-B8C3B98C4B5D}" type="datetimeFigureOut">
              <a:rPr lang="es-MX" smtClean="0"/>
              <a:t>26/10/2015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39208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4C741E7-0659-46B3-91BB-B8C3B98C4B5D}" type="datetimeFigureOut">
              <a:rPr lang="es-MX" smtClean="0"/>
              <a:t>26/10/2015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33040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848" y="-27384"/>
            <a:ext cx="9162847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1 CuadroTexto"/>
          <p:cNvSpPr txBox="1"/>
          <p:nvPr userDrawn="1"/>
        </p:nvSpPr>
        <p:spPr>
          <a:xfrm>
            <a:off x="5004048" y="188640"/>
            <a:ext cx="38884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000" b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Sistema de Seguimiento a Entidades Federativas</a:t>
            </a:r>
          </a:p>
          <a:p>
            <a:pPr algn="r"/>
            <a:r>
              <a:rPr lang="es-MX" sz="10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SISEF – Reporte</a:t>
            </a:r>
            <a:r>
              <a:rPr lang="es-MX" sz="1000" b="1" baseline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por entidad federativa</a:t>
            </a:r>
            <a:endParaRPr lang="es-MX" sz="10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6890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6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5952311"/>
              </p:ext>
            </p:extLst>
          </p:nvPr>
        </p:nvGraphicFramePr>
        <p:xfrm>
          <a:off x="251105" y="1971383"/>
          <a:ext cx="8614794" cy="18444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76479"/>
                <a:gridCol w="432048"/>
                <a:gridCol w="504056"/>
                <a:gridCol w="576064"/>
                <a:gridCol w="504056"/>
                <a:gridCol w="504056"/>
                <a:gridCol w="504056"/>
                <a:gridCol w="504056"/>
                <a:gridCol w="504056"/>
                <a:gridCol w="504056"/>
                <a:gridCol w="504056"/>
                <a:gridCol w="504056"/>
                <a:gridCol w="504056"/>
                <a:gridCol w="504056"/>
                <a:gridCol w="576064"/>
                <a:gridCol w="432048"/>
                <a:gridCol w="477475"/>
              </a:tblGrid>
              <a:tr h="303808"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800" dirty="0" smtClean="0">
                          <a:latin typeface="Arial Narrow" panose="020B060602020203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SEGOB</a:t>
                      </a:r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s-MX" sz="800" dirty="0" smtClean="0">
                          <a:latin typeface="Arial Narrow" panose="020B060602020203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SEDESOL</a:t>
                      </a:r>
                      <a:endParaRPr lang="es-MX" sz="800" dirty="0">
                        <a:latin typeface="Arial Narrow" panose="020B060602020203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s-MX" sz="800" dirty="0" smtClean="0">
                          <a:latin typeface="Arial Narrow" panose="020B060602020203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SEMARNAT</a:t>
                      </a:r>
                      <a:endParaRPr lang="es-MX" sz="800" dirty="0">
                        <a:latin typeface="Arial Narrow" panose="020B060602020203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800" dirty="0" smtClean="0">
                          <a:latin typeface="Arial Narrow" panose="020B060602020203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SAGARPA</a:t>
                      </a:r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800" dirty="0" smtClean="0">
                          <a:latin typeface="Arial Narrow" panose="020B060602020203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SCT</a:t>
                      </a:r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800" dirty="0" smtClean="0">
                          <a:latin typeface="Arial Narrow" panose="020B060602020203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SEP</a:t>
                      </a:r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800" dirty="0" smtClean="0">
                          <a:latin typeface="Arial Narrow" panose="020B060602020203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SS</a:t>
                      </a:r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800" dirty="0" smtClean="0">
                          <a:latin typeface="Arial Narrow" panose="020B060602020203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SEDATU</a:t>
                      </a:r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800" dirty="0" smtClean="0">
                          <a:latin typeface="Arial Narrow" panose="020B060602020203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SECTUR</a:t>
                      </a:r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800" dirty="0" smtClean="0">
                          <a:latin typeface="Arial Narrow" panose="020B060602020203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PEMEX</a:t>
                      </a:r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800" dirty="0" smtClean="0">
                          <a:latin typeface="Arial Narrow" panose="020B060602020203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CFE</a:t>
                      </a:r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800" dirty="0" smtClean="0">
                          <a:latin typeface="Arial Narrow" panose="020B060602020203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IMSS</a:t>
                      </a:r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800" dirty="0" smtClean="0">
                          <a:latin typeface="Arial Narrow" panose="020B060602020203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ISSSTE</a:t>
                      </a:r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800" dirty="0" smtClean="0">
                          <a:latin typeface="Arial Narrow" panose="020B060602020203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CONAGUA</a:t>
                      </a:r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800" dirty="0" smtClean="0">
                          <a:latin typeface="Arial Narrow" panose="020B060602020203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CDI</a:t>
                      </a:r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800" dirty="0" smtClean="0">
                          <a:latin typeface="Arial Narrow" panose="020B060602020203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TOTAL</a:t>
                      </a:r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/>
                </a:tc>
              </a:tr>
              <a:tr h="272256">
                <a:tc>
                  <a:txBody>
                    <a:bodyPr/>
                    <a:lstStyle/>
                    <a:p>
                      <a:r>
                        <a:rPr lang="es-MX" sz="800" dirty="0" smtClean="0">
                          <a:latin typeface="Arial Narrow" panose="020B060602020203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Funcionarios Federales</a:t>
                      </a:r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/>
                </a:tc>
              </a:tr>
              <a:tr h="244448">
                <a:tc>
                  <a:txBody>
                    <a:bodyPr/>
                    <a:lstStyle/>
                    <a:p>
                      <a:r>
                        <a:rPr lang="es-MX" sz="800" dirty="0" smtClean="0">
                          <a:latin typeface="Arial Narrow" panose="020B060602020203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No. de Visitas</a:t>
                      </a:r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>
                        <a:latin typeface="Arial Narrow" panose="020B060602020203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>
                        <a:latin typeface="Arial Narrow" panose="020B060602020203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/>
                </a:tc>
              </a:tr>
              <a:tr h="288032">
                <a:tc>
                  <a:txBody>
                    <a:bodyPr/>
                    <a:lstStyle/>
                    <a:p>
                      <a:r>
                        <a:rPr lang="es-MX" sz="800" dirty="0" smtClean="0">
                          <a:latin typeface="Arial Narrow" panose="020B060602020203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No. de Actividades</a:t>
                      </a:r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>
                        <a:latin typeface="Arial Narrow" panose="020B060602020203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>
                        <a:latin typeface="Arial Narrow" panose="020B060602020203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/>
                </a:tc>
              </a:tr>
              <a:tr h="277232">
                <a:tc>
                  <a:txBody>
                    <a:bodyPr/>
                    <a:lstStyle/>
                    <a:p>
                      <a:r>
                        <a:rPr lang="es-MX" sz="800" dirty="0" smtClean="0">
                          <a:latin typeface="Arial Narrow" panose="020B060602020203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Municipios</a:t>
                      </a:r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>
                        <a:latin typeface="Arial Narrow" panose="020B060602020203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>
                        <a:latin typeface="Arial Narrow" panose="020B060602020203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/>
                </a:tc>
              </a:tr>
              <a:tr h="271640">
                <a:tc>
                  <a:txBody>
                    <a:bodyPr/>
                    <a:lstStyle/>
                    <a:p>
                      <a:r>
                        <a:rPr lang="es-MX" sz="800" dirty="0" smtClean="0">
                          <a:latin typeface="Arial Narrow" panose="020B060602020203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Participantes Locales</a:t>
                      </a:r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/>
                </a:tc>
              </a:tr>
            </a:tbl>
          </a:graphicData>
        </a:graphic>
      </p:graphicFrame>
      <p:graphicFrame>
        <p:nvGraphicFramePr>
          <p:cNvPr id="6" name="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8989865"/>
              </p:ext>
            </p:extLst>
          </p:nvPr>
        </p:nvGraphicFramePr>
        <p:xfrm>
          <a:off x="294705" y="4046315"/>
          <a:ext cx="3868889" cy="161493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56521"/>
                <a:gridCol w="504056"/>
                <a:gridCol w="504056"/>
                <a:gridCol w="576064"/>
                <a:gridCol w="576064"/>
                <a:gridCol w="576064"/>
                <a:gridCol w="576064"/>
              </a:tblGrid>
              <a:tr h="288032"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800" dirty="0" smtClean="0">
                          <a:latin typeface="Arial Narrow" panose="020B060602020203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Entrevista</a:t>
                      </a:r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800" dirty="0" smtClean="0">
                          <a:latin typeface="Arial Narrow" panose="020B060602020203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Spot</a:t>
                      </a:r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800" dirty="0" smtClean="0">
                          <a:latin typeface="Arial Narrow" panose="020B060602020203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Inserción</a:t>
                      </a:r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800" dirty="0" smtClean="0">
                          <a:latin typeface="Arial Narrow" panose="020B060602020203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Artículo</a:t>
                      </a:r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800" dirty="0" smtClean="0">
                          <a:latin typeface="Arial Narrow" panose="020B060602020203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Columna</a:t>
                      </a:r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800" dirty="0" smtClean="0">
                          <a:latin typeface="Arial Narrow" panose="020B060602020203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TOTAL</a:t>
                      </a:r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</a:tr>
              <a:tr h="246781">
                <a:tc>
                  <a:txBody>
                    <a:bodyPr/>
                    <a:lstStyle/>
                    <a:p>
                      <a:r>
                        <a:rPr lang="es-MX" sz="800" dirty="0" smtClean="0">
                          <a:latin typeface="Arial Narrow" panose="020B060602020203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T.V.</a:t>
                      </a:r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</a:tr>
              <a:tr h="216024">
                <a:tc>
                  <a:txBody>
                    <a:bodyPr/>
                    <a:lstStyle/>
                    <a:p>
                      <a:r>
                        <a:rPr lang="es-MX" sz="800" dirty="0" smtClean="0">
                          <a:latin typeface="Arial Narrow" panose="020B060602020203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Radio</a:t>
                      </a:r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</a:tr>
              <a:tr h="216024">
                <a:tc>
                  <a:txBody>
                    <a:bodyPr/>
                    <a:lstStyle/>
                    <a:p>
                      <a:r>
                        <a:rPr lang="es-MX" sz="800" dirty="0" smtClean="0">
                          <a:latin typeface="Arial Narrow" panose="020B060602020203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Internet</a:t>
                      </a:r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</a:tr>
              <a:tr h="216024">
                <a:tc>
                  <a:txBody>
                    <a:bodyPr/>
                    <a:lstStyle/>
                    <a:p>
                      <a:r>
                        <a:rPr lang="es-MX" sz="800" dirty="0" smtClean="0">
                          <a:latin typeface="Arial Narrow" panose="020B060602020203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Periódico</a:t>
                      </a:r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</a:tr>
              <a:tr h="216024">
                <a:tc>
                  <a:txBody>
                    <a:bodyPr/>
                    <a:lstStyle/>
                    <a:p>
                      <a:r>
                        <a:rPr lang="es-MX" sz="800" dirty="0" smtClean="0">
                          <a:latin typeface="Arial Narrow" panose="020B060602020203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Revistas</a:t>
                      </a:r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</a:tr>
              <a:tr h="216024">
                <a:tc>
                  <a:txBody>
                    <a:bodyPr/>
                    <a:lstStyle/>
                    <a:p>
                      <a:r>
                        <a:rPr lang="es-MX" sz="800" b="1" dirty="0" smtClean="0">
                          <a:latin typeface="Arial Narrow" panose="020B060602020203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TOTAL</a:t>
                      </a:r>
                      <a:endParaRPr lang="es-MX" sz="800" b="1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</a:tr>
            </a:tbl>
          </a:graphicData>
        </a:graphic>
      </p:graphicFrame>
      <p:graphicFrame>
        <p:nvGraphicFramePr>
          <p:cNvPr id="8" name="7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3625371"/>
              </p:ext>
            </p:extLst>
          </p:nvPr>
        </p:nvGraphicFramePr>
        <p:xfrm>
          <a:off x="4413434" y="4208398"/>
          <a:ext cx="1363549" cy="110731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78646"/>
                <a:gridCol w="484903"/>
              </a:tblGrid>
              <a:tr h="288729">
                <a:tc>
                  <a:txBody>
                    <a:bodyPr/>
                    <a:lstStyle/>
                    <a:p>
                      <a:pPr algn="ctr"/>
                      <a:r>
                        <a:rPr lang="es-MX" sz="800" dirty="0" smtClean="0">
                          <a:latin typeface="Arial Narrow" panose="020B060602020203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DEPENDENCIA</a:t>
                      </a:r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800" dirty="0" smtClean="0">
                          <a:latin typeface="Arial Narrow" panose="020B060602020203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TOTAL</a:t>
                      </a:r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</a:tr>
              <a:tr h="289878"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</a:tr>
              <a:tr h="239974"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</a:tr>
              <a:tr h="288729"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</a:tr>
            </a:tbl>
          </a:graphicData>
        </a:graphic>
      </p:graphicFrame>
      <p:graphicFrame>
        <p:nvGraphicFramePr>
          <p:cNvPr id="102" name="10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3531172"/>
              </p:ext>
            </p:extLst>
          </p:nvPr>
        </p:nvGraphicFramePr>
        <p:xfrm>
          <a:off x="4395915" y="5586997"/>
          <a:ext cx="1378311" cy="112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80046"/>
                <a:gridCol w="498265"/>
              </a:tblGrid>
              <a:tr h="260104">
                <a:tc>
                  <a:txBody>
                    <a:bodyPr/>
                    <a:lstStyle/>
                    <a:p>
                      <a:pPr algn="ctr"/>
                      <a:r>
                        <a:rPr lang="es-MX" sz="800" dirty="0" smtClean="0">
                          <a:latin typeface="Arial Narrow" panose="020B060602020203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DEPENDENCIA</a:t>
                      </a:r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800" dirty="0" smtClean="0">
                          <a:latin typeface="Arial Narrow" panose="020B060602020203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TOTAL</a:t>
                      </a:r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</a:tr>
              <a:tr h="288032"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</a:tr>
              <a:tr h="288032"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</a:tr>
              <a:tr h="288032"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</a:tr>
            </a:tbl>
          </a:graphicData>
        </a:graphic>
      </p:graphicFrame>
      <p:sp>
        <p:nvSpPr>
          <p:cNvPr id="28" name="27 CuadroTexto"/>
          <p:cNvSpPr txBox="1"/>
          <p:nvPr/>
        </p:nvSpPr>
        <p:spPr>
          <a:xfrm>
            <a:off x="772171" y="1043610"/>
            <a:ext cx="1476000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s-MX" sz="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</a:t>
            </a:r>
            <a:endParaRPr lang="es-MX" sz="8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2" name="31 CuadroTexto"/>
          <p:cNvSpPr txBox="1"/>
          <p:nvPr/>
        </p:nvSpPr>
        <p:spPr>
          <a:xfrm>
            <a:off x="1290584" y="1351925"/>
            <a:ext cx="1476000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s-MX" sz="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</a:t>
            </a:r>
          </a:p>
        </p:txBody>
      </p:sp>
      <p:sp>
        <p:nvSpPr>
          <p:cNvPr id="30" name="29 CuadroTexto"/>
          <p:cNvSpPr txBox="1"/>
          <p:nvPr/>
        </p:nvSpPr>
        <p:spPr>
          <a:xfrm>
            <a:off x="3581973" y="1043610"/>
            <a:ext cx="1476000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s-MX" sz="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</a:t>
            </a:r>
            <a:endParaRPr lang="es-MX" sz="8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1" name="30 CuadroTexto"/>
          <p:cNvSpPr txBox="1"/>
          <p:nvPr/>
        </p:nvSpPr>
        <p:spPr>
          <a:xfrm>
            <a:off x="6689153" y="1043610"/>
            <a:ext cx="1476000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s-MX" sz="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</a:t>
            </a:r>
          </a:p>
        </p:txBody>
      </p:sp>
      <p:sp>
        <p:nvSpPr>
          <p:cNvPr id="34" name="33 CuadroTexto"/>
          <p:cNvSpPr txBox="1"/>
          <p:nvPr/>
        </p:nvSpPr>
        <p:spPr>
          <a:xfrm>
            <a:off x="6494116" y="1343969"/>
            <a:ext cx="1476000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s-MX" sz="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</a:t>
            </a:r>
          </a:p>
        </p:txBody>
      </p:sp>
      <p:sp>
        <p:nvSpPr>
          <p:cNvPr id="2" name="1 Rectángulo"/>
          <p:cNvSpPr/>
          <p:nvPr/>
        </p:nvSpPr>
        <p:spPr>
          <a:xfrm>
            <a:off x="206091" y="836712"/>
            <a:ext cx="8712968" cy="82185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" name="2 Rectángulo"/>
          <p:cNvSpPr/>
          <p:nvPr/>
        </p:nvSpPr>
        <p:spPr>
          <a:xfrm>
            <a:off x="203935" y="1727552"/>
            <a:ext cx="8715123" cy="214829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26 CuadroTexto"/>
          <p:cNvSpPr txBox="1"/>
          <p:nvPr/>
        </p:nvSpPr>
        <p:spPr>
          <a:xfrm>
            <a:off x="3635896" y="836712"/>
            <a:ext cx="18722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1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Información General</a:t>
            </a:r>
            <a:endParaRPr lang="es-MX" sz="11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3359421"/>
              </p:ext>
            </p:extLst>
          </p:nvPr>
        </p:nvGraphicFramePr>
        <p:xfrm>
          <a:off x="323528" y="1027976"/>
          <a:ext cx="8542371" cy="6008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7457"/>
                <a:gridCol w="2847457"/>
                <a:gridCol w="2847457"/>
              </a:tblGrid>
              <a:tr h="300412">
                <a:tc>
                  <a:txBody>
                    <a:bodyPr/>
                    <a:lstStyle/>
                    <a:p>
                      <a:r>
                        <a:rPr lang="es-MX" sz="800" b="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Fecha:</a:t>
                      </a:r>
                      <a:endParaRPr lang="es-MX" sz="800" b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MX" sz="800" b="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Estado:</a:t>
                      </a:r>
                      <a:endParaRPr lang="es-MX" sz="800" b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MX" sz="800" b="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Municipios:</a:t>
                      </a:r>
                      <a:endParaRPr lang="es-MX" sz="800" b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>
                    <a:noFill/>
                  </a:tcPr>
                </a:tc>
              </a:tr>
              <a:tr h="300412">
                <a:tc>
                  <a:txBody>
                    <a:bodyPr/>
                    <a:lstStyle/>
                    <a:p>
                      <a:r>
                        <a:rPr lang="es-MX" sz="800" dirty="0" err="1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Dttos</a:t>
                      </a:r>
                      <a:r>
                        <a:rPr lang="es-MX" sz="8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. Electorales:</a:t>
                      </a:r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MX" sz="8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Región:</a:t>
                      </a:r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>
                    <a:noFill/>
                  </a:tcPr>
                </a:tc>
              </a:tr>
            </a:tbl>
          </a:graphicData>
        </a:graphic>
      </p:graphicFrame>
      <p:sp>
        <p:nvSpPr>
          <p:cNvPr id="29" name="28 CuadroTexto"/>
          <p:cNvSpPr txBox="1"/>
          <p:nvPr/>
        </p:nvSpPr>
        <p:spPr>
          <a:xfrm>
            <a:off x="3590353" y="1702177"/>
            <a:ext cx="18722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1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Resumen de Visitas</a:t>
            </a:r>
            <a:endParaRPr lang="es-MX" sz="11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3" name="92 Rectángulo"/>
          <p:cNvSpPr/>
          <p:nvPr/>
        </p:nvSpPr>
        <p:spPr>
          <a:xfrm>
            <a:off x="4361512" y="3968852"/>
            <a:ext cx="4557546" cy="277827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4" name="93 CuadroTexto"/>
          <p:cNvSpPr txBox="1"/>
          <p:nvPr/>
        </p:nvSpPr>
        <p:spPr>
          <a:xfrm>
            <a:off x="4394538" y="3968852"/>
            <a:ext cx="1395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Mayor Capitalización</a:t>
            </a:r>
            <a:endParaRPr lang="es-MX" sz="8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1" name="100 CuadroTexto"/>
          <p:cNvSpPr txBox="1"/>
          <p:nvPr/>
        </p:nvSpPr>
        <p:spPr>
          <a:xfrm>
            <a:off x="4365925" y="5340486"/>
            <a:ext cx="142720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Menor Capitalización</a:t>
            </a:r>
            <a:endParaRPr lang="es-MX" sz="8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89" name="92 Rectángulo"/>
          <p:cNvSpPr/>
          <p:nvPr/>
        </p:nvSpPr>
        <p:spPr>
          <a:xfrm>
            <a:off x="203936" y="3968853"/>
            <a:ext cx="4079750" cy="176440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1" name="93 CuadroTexto"/>
          <p:cNvSpPr txBox="1"/>
          <p:nvPr/>
        </p:nvSpPr>
        <p:spPr>
          <a:xfrm>
            <a:off x="6769346" y="4011953"/>
            <a:ext cx="1395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Actividades</a:t>
            </a:r>
            <a:endParaRPr lang="es-MX" sz="8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2" name="93 CuadroTexto"/>
          <p:cNvSpPr txBox="1"/>
          <p:nvPr/>
        </p:nvSpPr>
        <p:spPr>
          <a:xfrm>
            <a:off x="152225" y="5794278"/>
            <a:ext cx="40542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Problemática Sociopolítica</a:t>
            </a:r>
            <a:endParaRPr lang="es-MX" sz="8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3" name="93 CuadroTexto"/>
          <p:cNvSpPr txBox="1"/>
          <p:nvPr/>
        </p:nvSpPr>
        <p:spPr>
          <a:xfrm>
            <a:off x="115814" y="6021288"/>
            <a:ext cx="40542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buFont typeface="Wingdings" panose="05000000000000000000" pitchFamily="2" charset="2"/>
              <a:buChar char="q"/>
            </a:pPr>
            <a:endParaRPr lang="es-MX" sz="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71450" indent="-171450" algn="just">
              <a:buFont typeface="Wingdings" panose="05000000000000000000" pitchFamily="2" charset="2"/>
              <a:buChar char="q"/>
            </a:pPr>
            <a:endParaRPr lang="es-MX" sz="8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71450" indent="-171450" algn="just">
              <a:buFont typeface="Wingdings" panose="05000000000000000000" pitchFamily="2" charset="2"/>
              <a:buChar char="q"/>
            </a:pPr>
            <a:endParaRPr lang="es-MX" sz="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71450" indent="-171450" algn="just">
              <a:buFont typeface="Wingdings" panose="05000000000000000000" pitchFamily="2" charset="2"/>
              <a:buChar char="q"/>
            </a:pPr>
            <a:endParaRPr lang="es-MX" sz="8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71450" indent="-171450" algn="just">
              <a:buFont typeface="Wingdings" panose="05000000000000000000" pitchFamily="2" charset="2"/>
              <a:buChar char="q"/>
            </a:pPr>
            <a:endParaRPr lang="es-MX" sz="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493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1067</TotalTime>
  <Words>75</Words>
  <Application>Microsoft Office PowerPoint</Application>
  <PresentationFormat>Presentación en pantalla (4:3)</PresentationFormat>
  <Paragraphs>56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7" baseType="lpstr">
      <vt:lpstr>Arial</vt:lpstr>
      <vt:lpstr>Arial Narrow</vt:lpstr>
      <vt:lpstr>Calibri</vt:lpstr>
      <vt:lpstr>Verdana</vt:lpstr>
      <vt:lpstr>Wingdings</vt:lpstr>
      <vt:lpstr>Tema de Office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Leonardo</dc:creator>
  <cp:lastModifiedBy>dds</cp:lastModifiedBy>
  <cp:revision>85</cp:revision>
  <dcterms:created xsi:type="dcterms:W3CDTF">2014-10-19T04:59:10Z</dcterms:created>
  <dcterms:modified xsi:type="dcterms:W3CDTF">2015-10-26T23:08:15Z</dcterms:modified>
</cp:coreProperties>
</file>