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25"/>
  </p:notesMasterIdLst>
  <p:sldIdLst>
    <p:sldId id="264" r:id="rId2"/>
    <p:sldId id="270" r:id="rId3"/>
    <p:sldId id="265" r:id="rId4"/>
    <p:sldId id="266" r:id="rId5"/>
    <p:sldId id="267" r:id="rId6"/>
    <p:sldId id="269" r:id="rId7"/>
    <p:sldId id="284" r:id="rId8"/>
    <p:sldId id="287" r:id="rId9"/>
    <p:sldId id="268" r:id="rId10"/>
    <p:sldId id="288" r:id="rId11"/>
    <p:sldId id="290" r:id="rId12"/>
    <p:sldId id="272" r:id="rId13"/>
    <p:sldId id="271" r:id="rId14"/>
    <p:sldId id="274" r:id="rId15"/>
    <p:sldId id="273" r:id="rId16"/>
    <p:sldId id="276" r:id="rId17"/>
    <p:sldId id="291" r:id="rId18"/>
    <p:sldId id="277" r:id="rId19"/>
    <p:sldId id="278" r:id="rId20"/>
    <p:sldId id="279" r:id="rId21"/>
    <p:sldId id="280" r:id="rId22"/>
    <p:sldId id="281" r:id="rId23"/>
    <p:sldId id="282"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819" autoAdjust="0"/>
  </p:normalViewPr>
  <p:slideViewPr>
    <p:cSldViewPr snapToGrid="0">
      <p:cViewPr varScale="1">
        <p:scale>
          <a:sx n="61" d="100"/>
          <a:sy n="61" d="100"/>
        </p:scale>
        <p:origin x="305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842107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aseline="0" dirty="0" smtClean="0"/>
              <a:t>The </a:t>
            </a:r>
            <a:r>
              <a:rPr lang="en-US" baseline="0" dirty="0" smtClean="0"/>
              <a:t>idea behind this session is to address some of the values and practices that are baked into the work that takes place in the DRC. This space is predicated on a belief that we, as researchers and librarians, should be adhering to good practice around open </a:t>
            </a:r>
            <a:r>
              <a:rPr lang="en-US" baseline="0" dirty="0" smtClean="0"/>
              <a:t>scholarship, </a:t>
            </a:r>
            <a:r>
              <a:rPr lang="en-US" baseline="0" dirty="0" err="1" smtClean="0"/>
              <a:t>i.e</a:t>
            </a:r>
            <a:r>
              <a:rPr lang="en-US" baseline="0" dirty="0" smtClean="0"/>
              <a:t>, </a:t>
            </a:r>
            <a:r>
              <a:rPr lang="en-US" baseline="0" dirty="0" smtClean="0"/>
              <a:t>whenever possible, using open source tools and software (rather that propriety </a:t>
            </a:r>
            <a:r>
              <a:rPr lang="en-US" baseline="0" dirty="0" smtClean="0"/>
              <a:t>versions, sharing </a:t>
            </a:r>
            <a:r>
              <a:rPr lang="en-US" baseline="0" dirty="0" smtClean="0"/>
              <a:t>our work at all stages of the process (whenever feasible and desirable), </a:t>
            </a:r>
            <a:r>
              <a:rPr lang="en-US" baseline="0" dirty="0" smtClean="0"/>
              <a:t>and, </a:t>
            </a:r>
            <a:r>
              <a:rPr lang="en-US" baseline="0" dirty="0" smtClean="0"/>
              <a:t>once a project or a phase of a project is complete, </a:t>
            </a:r>
            <a:r>
              <a:rPr lang="en-US" baseline="0" dirty="0" smtClean="0"/>
              <a:t>reporting out </a:t>
            </a:r>
            <a:r>
              <a:rPr lang="en-US" baseline="0" dirty="0" smtClean="0"/>
              <a:t>in a public way not only our findings and “finished products” but also our methods, our code, our process</a:t>
            </a:r>
            <a:r>
              <a:rPr lang="en-US" baseline="0" dirty="0" smtClean="0"/>
              <a:t>, etc., </a:t>
            </a:r>
            <a:r>
              <a:rPr lang="en-US" baseline="0" dirty="0" smtClean="0"/>
              <a:t>so that as many </a:t>
            </a:r>
            <a:r>
              <a:rPr lang="en-US" baseline="0" dirty="0" smtClean="0"/>
              <a:t>people as possible </a:t>
            </a:r>
            <a:r>
              <a:rPr lang="en-US" baseline="0" dirty="0" smtClean="0"/>
              <a:t>can benefit and build on </a:t>
            </a:r>
            <a:r>
              <a:rPr lang="en-US" baseline="0" dirty="0" smtClean="0"/>
              <a:t>our labor.</a:t>
            </a:r>
            <a:endParaRPr lang="en-US" baseline="0" dirty="0" smtClean="0"/>
          </a:p>
        </p:txBody>
      </p:sp>
    </p:spTree>
    <p:extLst>
      <p:ext uri="{BB962C8B-B14F-4D97-AF65-F5344CB8AC3E}">
        <p14:creationId xmlns:p14="http://schemas.microsoft.com/office/powerpoint/2010/main" val="1110867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By</a:t>
            </a:r>
            <a:r>
              <a:rPr lang="en-US" baseline="0" dirty="0" smtClean="0"/>
              <a:t> s</a:t>
            </a:r>
            <a:r>
              <a:rPr lang="en-US" dirty="0" smtClean="0"/>
              <a:t>igning a contract like this, without</a:t>
            </a:r>
            <a:r>
              <a:rPr lang="en-US" baseline="0" dirty="0" smtClean="0"/>
              <a:t> any negotiation, you</a:t>
            </a:r>
            <a:r>
              <a:rPr lang="en-US" dirty="0" smtClean="0"/>
              <a:t> severely</a:t>
            </a:r>
            <a:r>
              <a:rPr lang="en-US" baseline="0" dirty="0" smtClean="0"/>
              <a:t> limit your ability to exercise your rights over your research.</a:t>
            </a:r>
            <a:endParaRPr lang="en-US" dirty="0" smtClean="0"/>
          </a:p>
          <a:p>
            <a:endParaRPr lang="en-US" dirty="0" smtClean="0"/>
          </a:p>
          <a:p>
            <a:r>
              <a:rPr lang="en-US" dirty="0" smtClean="0"/>
              <a:t>If we go back to the original list of rights you have under Copyright Law</a:t>
            </a:r>
            <a:r>
              <a:rPr lang="en-US" baseline="0" dirty="0" smtClean="0"/>
              <a:t> and compare them to what rights you are left with after signing such an agreement, we see how little control we’re left with.</a:t>
            </a:r>
            <a:endParaRPr lang="en-US" dirty="0" smtClean="0"/>
          </a:p>
        </p:txBody>
      </p:sp>
    </p:spTree>
    <p:extLst>
      <p:ext uri="{BB962C8B-B14F-4D97-AF65-F5344CB8AC3E}">
        <p14:creationId xmlns:p14="http://schemas.microsoft.com/office/powerpoint/2010/main" val="26513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And if we go back to the advantages page, we see how all this translates.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broader picture</a:t>
            </a:r>
            <a:r>
              <a:rPr lang="en-US" baseline="0" dirty="0" smtClean="0"/>
              <a:t> here?</a:t>
            </a:r>
            <a:r>
              <a:rPr lang="en-US" dirty="0" smtClean="0"/>
              <a:t> Basically, what Elsevier and </a:t>
            </a:r>
            <a:r>
              <a:rPr lang="en-US" baseline="0" dirty="0" smtClean="0"/>
              <a:t>other </a:t>
            </a:r>
            <a:r>
              <a:rPr lang="en-US" baseline="0" dirty="0" smtClean="0"/>
              <a:t>major publishers</a:t>
            </a:r>
            <a:r>
              <a:rPr lang="en-US" dirty="0" smtClean="0"/>
              <a:t> are doing</a:t>
            </a:r>
            <a:r>
              <a:rPr lang="en-US" baseline="0" dirty="0" smtClean="0"/>
              <a:t> is</a:t>
            </a:r>
            <a:r>
              <a:rPr lang="en-US" dirty="0" smtClean="0"/>
              <a:t> controlling</a:t>
            </a:r>
            <a:r>
              <a:rPr lang="en-US" baseline="0" dirty="0" smtClean="0"/>
              <a:t> researchers’ publishing and sharing expectations. They are investing in “end-to-end solutions” for researchers – they are building proprietary tools and platforms and academic social networking sites that make the researcher’s publishing experience as seamless and convenient as possible. They’re willing to make these big investments because if we get comfortable using their tools and their peer review systems and their sharing networks, then we’ll continue publishing with them and we’ll continue giving them huge market shares of research that we produced without compensation and feel forced to hand the rights to it over to them for free. These policies and copyright transfer agreements are the heart of their business model, and as we continually agree to them they’re able to extract monetary gain our of our intellectual property, which we then have </a:t>
            </a:r>
            <a:r>
              <a:rPr lang="en-US" baseline="0" dirty="0" smtClean="0"/>
              <a:t>limited control </a:t>
            </a:r>
            <a:r>
              <a:rPr lang="en-US" baseline="0" dirty="0" smtClean="0"/>
              <a:t>over</a:t>
            </a:r>
            <a:r>
              <a:rPr lang="en-US" baseline="0" dirty="0" smtClean="0"/>
              <a:t>.</a:t>
            </a:r>
            <a:endParaRPr lang="en-US" baseline="0" dirty="0" smtClean="0"/>
          </a:p>
        </p:txBody>
      </p:sp>
    </p:spTree>
    <p:extLst>
      <p:ext uri="{BB962C8B-B14F-4D97-AF65-F5344CB8AC3E}">
        <p14:creationId xmlns:p14="http://schemas.microsoft.com/office/powerpoint/2010/main" val="1603327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How do we </a:t>
            </a:r>
            <a:r>
              <a:rPr lang="en-US" dirty="0" smtClean="0"/>
              <a:t>disrupt the system?</a:t>
            </a:r>
            <a:endParaRPr lang="en-US" dirty="0" smtClean="0"/>
          </a:p>
          <a:p>
            <a:endParaRPr lang="en-US" dirty="0" smtClean="0"/>
          </a:p>
          <a:p>
            <a:r>
              <a:rPr lang="en-US" dirty="0" smtClean="0"/>
              <a:t>First, for existing publications we can</a:t>
            </a:r>
            <a:r>
              <a:rPr lang="en-US" baseline="0" dirty="0" smtClean="0"/>
              <a:t> use a handy tool called </a:t>
            </a:r>
            <a:r>
              <a:rPr lang="en-US" baseline="0" dirty="0" smtClean="0"/>
              <a:t>Sherpa/Romeo</a:t>
            </a:r>
            <a:r>
              <a:rPr lang="en-US" baseline="0" dirty="0" smtClean="0"/>
              <a:t>. Who has used this before?</a:t>
            </a:r>
          </a:p>
          <a:p>
            <a:endParaRPr lang="en-US" baseline="0" dirty="0" smtClean="0"/>
          </a:p>
          <a:p>
            <a:r>
              <a:rPr lang="en-US" baseline="0" dirty="0" smtClean="0"/>
              <a:t>Sherpa/Romeo is a public database that collects and maintains the copyright and OA policies of journals from around the English-speaking world.</a:t>
            </a:r>
            <a:endParaRPr lang="en-US" dirty="0" smtClean="0"/>
          </a:p>
          <a:p>
            <a:endParaRPr lang="en-US" dirty="0" smtClean="0"/>
          </a:p>
          <a:p>
            <a:r>
              <a:rPr lang="en-US" dirty="0" smtClean="0"/>
              <a:t>Navigate to this URL and type in the name of the last journal you published with, or a recent journal. And let’s talk about what you find.</a:t>
            </a:r>
          </a:p>
          <a:p>
            <a:pPr marL="171450" indent="-171450">
              <a:buFontTx/>
              <a:buChar char="-"/>
            </a:pPr>
            <a:r>
              <a:rPr lang="en-US" dirty="0" smtClean="0"/>
              <a:t>Color</a:t>
            </a:r>
          </a:p>
          <a:p>
            <a:pPr marL="171450" indent="-171450">
              <a:buFontTx/>
              <a:buChar char="-"/>
            </a:pPr>
            <a:r>
              <a:rPr lang="en-US" dirty="0" smtClean="0"/>
              <a:t>Pre-print</a:t>
            </a:r>
          </a:p>
          <a:p>
            <a:pPr marL="171450" indent="-171450">
              <a:buFontTx/>
              <a:buChar char="-"/>
            </a:pPr>
            <a:r>
              <a:rPr lang="en-US" dirty="0" smtClean="0"/>
              <a:t>Post-print</a:t>
            </a:r>
          </a:p>
          <a:p>
            <a:pPr marL="171450" indent="-171450">
              <a:buFontTx/>
              <a:buChar char="-"/>
            </a:pPr>
            <a:r>
              <a:rPr lang="en-US" dirty="0" smtClean="0"/>
              <a:t>Embargos</a:t>
            </a:r>
          </a:p>
          <a:p>
            <a:pPr marL="171450" indent="-171450">
              <a:buFontTx/>
              <a:buChar char="-"/>
            </a:pPr>
            <a:r>
              <a:rPr lang="en-US" dirty="0" smtClean="0"/>
              <a:t>Other terms and</a:t>
            </a:r>
            <a:r>
              <a:rPr lang="en-US" baseline="0" dirty="0" smtClean="0"/>
              <a:t> conditions</a:t>
            </a:r>
            <a:endParaRPr lang="en-US" dirty="0" smtClean="0"/>
          </a:p>
          <a:p>
            <a:endParaRPr lang="en-US" dirty="0" smtClean="0"/>
          </a:p>
          <a:p>
            <a:r>
              <a:rPr lang="en-US" dirty="0" smtClean="0"/>
              <a:t>81% of all publishers</a:t>
            </a:r>
            <a:r>
              <a:rPr lang="en-US" baseline="0" dirty="0" smtClean="0"/>
              <a:t> collected in Sherpa allow for some version of an article to appear online publically. About 33% allow for a post-print (or peer-reviewed version) to appear online. </a:t>
            </a:r>
          </a:p>
        </p:txBody>
      </p:sp>
    </p:spTree>
    <p:extLst>
      <p:ext uri="{BB962C8B-B14F-4D97-AF65-F5344CB8AC3E}">
        <p14:creationId xmlns:p14="http://schemas.microsoft.com/office/powerpoint/2010/main" val="362291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a:r>
              <a:rPr lang="en-US" dirty="0" smtClean="0"/>
              <a:t>You</a:t>
            </a:r>
            <a:r>
              <a:rPr lang="en-US" baseline="0" dirty="0" smtClean="0"/>
              <a:t> can consult Sherpa about most journals that publish in English. Key to pay attention to 1) version that you can make available and 2) embargo policy, which tells you when you can make that version available.</a:t>
            </a:r>
          </a:p>
          <a:p>
            <a:pPr rtl="0"/>
            <a:endParaRPr lang="en-US" baseline="0" dirty="0" smtClean="0"/>
          </a:p>
          <a:p>
            <a:pPr rtl="0"/>
            <a:endParaRPr lang="en-US" baseline="0" dirty="0" smtClean="0"/>
          </a:p>
        </p:txBody>
      </p:sp>
    </p:spTree>
    <p:extLst>
      <p:ext uri="{BB962C8B-B14F-4D97-AF65-F5344CB8AC3E}">
        <p14:creationId xmlns:p14="http://schemas.microsoft.com/office/powerpoint/2010/main" val="252632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Handy graphic that illustrates what is meant by “pre-print” and</a:t>
            </a:r>
            <a:r>
              <a:rPr lang="en-US" baseline="0" dirty="0" smtClean="0"/>
              <a:t> “post-print” and “version of record”</a:t>
            </a:r>
            <a:endParaRPr lang="en-US" dirty="0" smtClean="0"/>
          </a:p>
          <a:p>
            <a:endParaRPr lang="en-US" dirty="0" smtClean="0"/>
          </a:p>
          <a:p>
            <a:r>
              <a:rPr lang="en-US" dirty="0" smtClean="0"/>
              <a:t>Discuss workflows:</a:t>
            </a:r>
          </a:p>
          <a:p>
            <a:endParaRPr lang="en-US" baseline="0" dirty="0" smtClean="0"/>
          </a:p>
          <a:p>
            <a:r>
              <a:rPr lang="en-US" baseline="0" dirty="0" smtClean="0"/>
              <a:t>Keeping all this in mind, what challenges do you see in making your existing journal publications available OA? And what practices could you adopt that would help overcome those barriers?</a:t>
            </a:r>
          </a:p>
          <a:p>
            <a:endParaRPr lang="en-US" baseline="0" dirty="0" smtClean="0"/>
          </a:p>
          <a:p>
            <a:r>
              <a:rPr lang="en-US" dirty="0" smtClean="0"/>
              <a:t>One practice I can</a:t>
            </a:r>
            <a:r>
              <a:rPr lang="en-US" baseline="0" dirty="0" smtClean="0"/>
              <a:t> think of is to k</a:t>
            </a:r>
            <a:r>
              <a:rPr lang="en-US" dirty="0" smtClean="0"/>
              <a:t>eep track of</a:t>
            </a:r>
            <a:r>
              <a:rPr lang="en-US" baseline="0" dirty="0" smtClean="0"/>
              <a:t> your versions of publications so you can easily find them when the time comes to make it available. Record keeping and tracking when new papers, if they’re </a:t>
            </a:r>
            <a:r>
              <a:rPr lang="en-US" baseline="0" dirty="0" err="1" smtClean="0"/>
              <a:t>paywalled</a:t>
            </a:r>
            <a:r>
              <a:rPr lang="en-US" baseline="0" dirty="0" smtClean="0"/>
              <a:t>, are eligible to be released publicly.</a:t>
            </a:r>
          </a:p>
          <a:p>
            <a:endParaRPr lang="en-US" baseline="0" dirty="0" smtClean="0"/>
          </a:p>
          <a:p>
            <a:r>
              <a:rPr lang="en-US" baseline="0" dirty="0" smtClean="0"/>
              <a:t>(Are you required to use publisher portal for peer review? Do you have access to those earlier versions?)</a:t>
            </a:r>
          </a:p>
        </p:txBody>
      </p:sp>
    </p:spTree>
    <p:extLst>
      <p:ext uri="{BB962C8B-B14F-4D97-AF65-F5344CB8AC3E}">
        <p14:creationId xmlns:p14="http://schemas.microsoft.com/office/powerpoint/2010/main" val="107015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a:r>
              <a:rPr lang="en-US" sz="1100" b="0" i="0" u="none" strike="noStrike" kern="1200" dirty="0" smtClean="0">
                <a:solidFill>
                  <a:schemeClr val="tx1"/>
                </a:solidFill>
                <a:effectLst/>
                <a:latin typeface="+mn-lt"/>
                <a:ea typeface="+mn-ea"/>
                <a:cs typeface="+mn-cs"/>
              </a:rPr>
              <a:t>Counterpoints:</a:t>
            </a:r>
            <a:endParaRPr lang="en-US" sz="1100" b="0" i="0" u="none" strike="noStrike" kern="1200" dirty="0" smtClean="0">
              <a:solidFill>
                <a:schemeClr val="tx1"/>
              </a:solidFill>
              <a:effectLst/>
              <a:latin typeface="+mn-lt"/>
              <a:ea typeface="+mn-ea"/>
              <a:cs typeface="+mn-cs"/>
            </a:endParaRPr>
          </a:p>
          <a:p>
            <a:pPr rtl="0"/>
            <a:endParaRPr lang="en-US" sz="1100" b="0" i="0" u="none" strike="noStrike" kern="1200" dirty="0" smtClean="0">
              <a:solidFill>
                <a:schemeClr val="tx1"/>
              </a:solidFill>
              <a:effectLst/>
              <a:latin typeface="+mn-lt"/>
              <a:ea typeface="+mn-ea"/>
              <a:cs typeface="+mn-cs"/>
            </a:endParaRPr>
          </a:p>
          <a:p>
            <a:pPr marL="228600" indent="-228600" rtl="0">
              <a:buAutoNum type="arabicPeriod"/>
            </a:pPr>
            <a:r>
              <a:rPr lang="en-US" sz="1100" b="0" i="0" u="none" strike="noStrike" kern="1200" dirty="0" smtClean="0">
                <a:solidFill>
                  <a:schemeClr val="tx1"/>
                </a:solidFill>
                <a:effectLst/>
                <a:latin typeface="+mn-lt"/>
                <a:ea typeface="+mn-ea"/>
                <a:cs typeface="+mn-cs"/>
              </a:rPr>
              <a:t>Check a tool called “Directory of Open Access Journals”</a:t>
            </a:r>
            <a:r>
              <a:rPr lang="en-US" sz="1100" b="0" i="0" u="none" strike="noStrike" kern="1200" baseline="0" dirty="0" smtClean="0">
                <a:solidFill>
                  <a:schemeClr val="tx1"/>
                </a:solidFill>
                <a:effectLst/>
                <a:latin typeface="+mn-lt"/>
                <a:ea typeface="+mn-ea"/>
                <a:cs typeface="+mn-cs"/>
              </a:rPr>
              <a:t> for OA journals in any discipline, including the humanities. There are top-ranked journals in the majority of fields that are OA.</a:t>
            </a:r>
          </a:p>
          <a:p>
            <a:pPr marL="228600" indent="-228600" rtl="0">
              <a:buAutoNum type="arabicPeriod"/>
            </a:pPr>
            <a:r>
              <a:rPr lang="en-US" sz="1100" b="0" i="0" u="none" strike="noStrike" kern="1200" baseline="0" dirty="0" smtClean="0">
                <a:solidFill>
                  <a:schemeClr val="tx1"/>
                </a:solidFill>
                <a:effectLst/>
                <a:latin typeface="+mn-lt"/>
                <a:ea typeface="+mn-ea"/>
                <a:cs typeface="+mn-cs"/>
              </a:rPr>
              <a:t>Predatory </a:t>
            </a:r>
            <a:r>
              <a:rPr lang="en-US" sz="1100" b="0" i="0" u="none" strike="noStrike" kern="1200" baseline="0" dirty="0" smtClean="0">
                <a:solidFill>
                  <a:schemeClr val="tx1"/>
                </a:solidFill>
                <a:effectLst/>
                <a:latin typeface="+mn-lt"/>
                <a:ea typeface="+mn-ea"/>
                <a:cs typeface="+mn-cs"/>
              </a:rPr>
              <a:t>pub discussion and vetting OA pubs. </a:t>
            </a:r>
          </a:p>
          <a:p>
            <a:pPr marL="228600" indent="-228600" rtl="0">
              <a:buAutoNum type="arabicPeriod"/>
            </a:pPr>
            <a:r>
              <a:rPr lang="en-US" sz="1100" b="0" i="0" u="none" strike="noStrike" kern="1200" baseline="0" dirty="0" smtClean="0">
                <a:solidFill>
                  <a:schemeClr val="tx1"/>
                </a:solidFill>
                <a:effectLst/>
                <a:latin typeface="+mn-lt"/>
                <a:ea typeface="+mn-ea"/>
                <a:cs typeface="+mn-cs"/>
              </a:rPr>
              <a:t>Harder </a:t>
            </a:r>
            <a:r>
              <a:rPr lang="en-US" sz="1100" b="0" i="0" u="none" strike="noStrike" kern="1200" dirty="0" smtClean="0">
                <a:solidFill>
                  <a:schemeClr val="tx1"/>
                </a:solidFill>
                <a:effectLst/>
                <a:latin typeface="+mn-lt"/>
                <a:ea typeface="+mn-ea"/>
                <a:cs typeface="+mn-cs"/>
              </a:rPr>
              <a:t>to </a:t>
            </a:r>
            <a:r>
              <a:rPr lang="en-US" sz="1100" b="0" i="0" u="none" strike="noStrike" kern="1200" dirty="0" smtClean="0">
                <a:solidFill>
                  <a:schemeClr val="tx1"/>
                </a:solidFill>
                <a:effectLst/>
                <a:latin typeface="+mn-lt"/>
                <a:ea typeface="+mn-ea"/>
                <a:cs typeface="+mn-cs"/>
              </a:rPr>
              <a:t>convince T&amp;P </a:t>
            </a:r>
            <a:r>
              <a:rPr lang="en-US" sz="1100" b="0" i="0" u="none" strike="noStrike" kern="1200" dirty="0" smtClean="0">
                <a:solidFill>
                  <a:schemeClr val="tx1"/>
                </a:solidFill>
                <a:effectLst/>
                <a:latin typeface="+mn-lt"/>
                <a:ea typeface="+mn-ea"/>
                <a:cs typeface="+mn-cs"/>
              </a:rPr>
              <a:t>committees (or</a:t>
            </a:r>
            <a:r>
              <a:rPr lang="en-US" sz="1100" b="0" i="0" u="none" strike="noStrike" kern="1200" baseline="0" dirty="0" smtClean="0">
                <a:solidFill>
                  <a:schemeClr val="tx1"/>
                </a:solidFill>
                <a:effectLst/>
                <a:latin typeface="+mn-lt"/>
                <a:ea typeface="+mn-ea"/>
                <a:cs typeface="+mn-cs"/>
              </a:rPr>
              <a:t> hiring committees, if you’re trying to break into academia)</a:t>
            </a:r>
            <a:r>
              <a:rPr lang="en-US" sz="1100" b="0" i="0" u="none" strike="noStrike"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of the prestige of OA publications because they have no proof of prestige: they have not heard of these journals, they might not even know what OA is. In other words, to them, OA publishing possesses none of the intangible prestige that makes humanities publishing work. This is a generational challenge.</a:t>
            </a:r>
          </a:p>
          <a:p>
            <a:pPr marL="228600" indent="-228600" rtl="0">
              <a:buAutoNum type="arabicPeriod"/>
            </a:pPr>
            <a:r>
              <a:rPr lang="en-US" sz="1100" b="0" i="0" u="none" strike="noStrike" kern="1200" dirty="0" smtClean="0">
                <a:solidFill>
                  <a:schemeClr val="tx1"/>
                </a:solidFill>
                <a:effectLst/>
                <a:latin typeface="+mn-lt"/>
                <a:ea typeface="+mn-ea"/>
                <a:cs typeface="+mn-cs"/>
              </a:rPr>
              <a:t>Less</a:t>
            </a:r>
            <a:r>
              <a:rPr lang="en-US" sz="1100" b="0" i="0" u="none" strike="noStrike" kern="1200" baseline="0" dirty="0" smtClean="0">
                <a:solidFill>
                  <a:schemeClr val="tx1"/>
                </a:solidFill>
                <a:effectLst/>
                <a:latin typeface="+mn-lt"/>
                <a:ea typeface="+mn-ea"/>
                <a:cs typeface="+mn-cs"/>
              </a:rPr>
              <a:t> prestigious – see </a:t>
            </a:r>
            <a:r>
              <a:rPr lang="en-US" sz="1100" b="0" i="0" u="none" strike="noStrike" kern="1200" baseline="0" dirty="0" smtClean="0">
                <a:solidFill>
                  <a:schemeClr val="tx1"/>
                </a:solidFill>
                <a:effectLst/>
                <a:latin typeface="+mn-lt"/>
                <a:ea typeface="+mn-ea"/>
                <a:cs typeface="+mn-cs"/>
              </a:rPr>
              <a:t>DOAJ, </a:t>
            </a:r>
            <a:r>
              <a:rPr lang="en-US" sz="1100" b="0" i="0" u="none" strike="noStrike" kern="1200" baseline="0" dirty="0" err="1" smtClean="0">
                <a:solidFill>
                  <a:schemeClr val="tx1"/>
                </a:solidFill>
                <a:effectLst/>
                <a:latin typeface="+mn-lt"/>
                <a:ea typeface="+mn-ea"/>
                <a:cs typeface="+mn-cs"/>
              </a:rPr>
              <a:t>etc</a:t>
            </a:r>
            <a:r>
              <a:rPr lang="en-US" sz="1100" b="0" i="0" u="none" strike="noStrike" kern="1200" baseline="0" dirty="0" smtClean="0">
                <a:solidFill>
                  <a:schemeClr val="tx1"/>
                </a:solidFill>
                <a:effectLst/>
                <a:latin typeface="+mn-lt"/>
                <a:ea typeface="+mn-ea"/>
                <a:cs typeface="+mn-cs"/>
              </a:rPr>
              <a:t>, for comparative metrics</a:t>
            </a:r>
            <a:endParaRPr lang="en-US" sz="1100" b="0" i="0" u="none" strike="noStrike" kern="1200" baseline="0" dirty="0">
              <a:solidFill>
                <a:schemeClr val="tx1"/>
              </a:solidFill>
              <a:effectLst/>
              <a:latin typeface="+mn-lt"/>
              <a:ea typeface="+mn-ea"/>
              <a:cs typeface="+mn-cs"/>
            </a:endParaRPr>
          </a:p>
          <a:p>
            <a:pPr marL="228600" indent="-228600" rtl="0">
              <a:buAutoNum type="arabicPeriod"/>
            </a:pPr>
            <a:r>
              <a:rPr lang="en-US" sz="1100" b="0" i="0" u="none" strike="noStrike" kern="1200" baseline="0" dirty="0" smtClean="0">
                <a:solidFill>
                  <a:schemeClr val="tx1"/>
                </a:solidFill>
                <a:effectLst/>
                <a:latin typeface="+mn-lt"/>
                <a:ea typeface="+mn-ea"/>
                <a:cs typeface="+mn-cs"/>
              </a:rPr>
              <a:t>APC </a:t>
            </a:r>
            <a:r>
              <a:rPr lang="en-US" sz="1100" b="0" i="0" u="none" strike="noStrike" kern="1200" baseline="0" dirty="0" smtClean="0">
                <a:solidFill>
                  <a:schemeClr val="tx1"/>
                </a:solidFill>
                <a:effectLst/>
                <a:latin typeface="+mn-lt"/>
                <a:ea typeface="+mn-ea"/>
                <a:cs typeface="+mn-cs"/>
              </a:rPr>
              <a:t>– if it’s not covered by university or by your home department or by a grant, it’s out of pocket</a:t>
            </a:r>
          </a:p>
          <a:p>
            <a:pPr marL="228600" indent="-228600" rtl="0">
              <a:buAutoNum type="arabicPeriod"/>
            </a:pPr>
            <a:r>
              <a:rPr lang="en-US" sz="1100" b="0" i="0" u="none" strike="noStrike" kern="1200" baseline="0" dirty="0" smtClean="0">
                <a:solidFill>
                  <a:schemeClr val="tx1"/>
                </a:solidFill>
                <a:effectLst/>
                <a:latin typeface="+mn-lt"/>
                <a:ea typeface="+mn-ea"/>
                <a:cs typeface="+mn-cs"/>
              </a:rPr>
              <a:t>They are, which is why their timetable and standards around peer review should be made transparent on their journal websites</a:t>
            </a:r>
          </a:p>
        </p:txBody>
      </p:sp>
    </p:spTree>
    <p:extLst>
      <p:ext uri="{BB962C8B-B14F-4D97-AF65-F5344CB8AC3E}">
        <p14:creationId xmlns:p14="http://schemas.microsoft.com/office/powerpoint/2010/main" val="2089144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Supposing we don’t find a suitable OA journal or</a:t>
            </a:r>
            <a:r>
              <a:rPr lang="en-US" baseline="0" dirty="0" smtClean="0"/>
              <a:t> we can’t afford the APC. What can we do</a:t>
            </a:r>
            <a:r>
              <a:rPr lang="en-US" baseline="0" dirty="0" smtClean="0"/>
              <a:t>?</a:t>
            </a:r>
            <a:endParaRPr lang="en-US" dirty="0" smtClean="0"/>
          </a:p>
        </p:txBody>
      </p:sp>
    </p:spTree>
    <p:extLst>
      <p:ext uri="{BB962C8B-B14F-4D97-AF65-F5344CB8AC3E}">
        <p14:creationId xmlns:p14="http://schemas.microsoft.com/office/powerpoint/2010/main" val="374589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76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This clause states…</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Process for submitting addendum</a:t>
            </a:r>
            <a:r>
              <a:rPr lang="en-US" sz="1100" kern="1200" baseline="0" dirty="0" smtClean="0">
                <a:solidFill>
                  <a:schemeClr val="tx1"/>
                </a:solidFill>
                <a:effectLst/>
                <a:latin typeface="+mn-lt"/>
                <a:ea typeface="+mn-ea"/>
                <a:cs typeface="+mn-cs"/>
              </a:rPr>
              <a:t> to a publisher</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06575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1"/>
                </a:solidFill>
                <a:effectLst/>
                <a:latin typeface="+mn-lt"/>
                <a:ea typeface="+mn-ea"/>
                <a:cs typeface="+mn-cs"/>
              </a:rPr>
              <a:t>Also on your handout is a link to the Scholar’s Copyright Addendum Engine, which walks you through the process of creating your own, customized addendum. This is more STEM-oriented,</a:t>
            </a:r>
            <a:r>
              <a:rPr lang="en-US" sz="1100" b="0" kern="1200" baseline="0" dirty="0" smtClean="0">
                <a:solidFill>
                  <a:schemeClr val="tx1"/>
                </a:solidFill>
                <a:effectLst/>
                <a:latin typeface="+mn-lt"/>
                <a:ea typeface="+mn-ea"/>
                <a:cs typeface="+mn-cs"/>
              </a:rPr>
              <a:t> but it’s good to get a sense for a range of addenda that are out there.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smtClean="0">
                <a:solidFill>
                  <a:schemeClr val="tx1"/>
                </a:solidFill>
                <a:effectLst/>
                <a:latin typeface="+mn-lt"/>
                <a:ea typeface="+mn-ea"/>
                <a:cs typeface="+mn-cs"/>
              </a:rPr>
              <a:t>MIT, Harvard, and others have also created their own recommended addenda for their researchers to use, that’s customized to their particular institutional policies around OA. If/when UH passes OA policy or guidelines for its researchers, we’ll draft one of these as well.</a:t>
            </a:r>
            <a:endParaRPr lang="en-US" sz="1100" b="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59982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979088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can and</a:t>
            </a:r>
            <a:r>
              <a:rPr lang="en-US" baseline="0" dirty="0" smtClean="0"/>
              <a:t> should be a back and forth discussion. </a:t>
            </a:r>
          </a:p>
          <a:p>
            <a:endParaRPr lang="en-US" baseline="0" dirty="0" smtClean="0"/>
          </a:p>
          <a:p>
            <a:r>
              <a:rPr lang="en-US" baseline="0" dirty="0" smtClean="0"/>
              <a:t>Remember that they’ve made an investment in you and your work. They want to publish it. They’ve devoted resources around peer review and editors’ time.</a:t>
            </a:r>
            <a:endParaRPr lang="en-US" dirty="0"/>
          </a:p>
        </p:txBody>
      </p:sp>
    </p:spTree>
    <p:extLst>
      <p:ext uri="{BB962C8B-B14F-4D97-AF65-F5344CB8AC3E}">
        <p14:creationId xmlns:p14="http://schemas.microsoft.com/office/powerpoint/2010/main" val="111347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2135515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1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do we as researchers strive toward this ideal of open scholarship?</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projects hosted and funded</a:t>
            </a:r>
            <a:r>
              <a:rPr lang="en-US" baseline="0" dirty="0" smtClean="0"/>
              <a:t> by the </a:t>
            </a:r>
            <a:r>
              <a:rPr lang="en-US" baseline="0" dirty="0" smtClean="0"/>
              <a:t>DRC, </a:t>
            </a:r>
            <a:r>
              <a:rPr lang="en-US" baseline="0" dirty="0" smtClean="0"/>
              <a:t>we </a:t>
            </a:r>
            <a:r>
              <a:rPr lang="en-US" baseline="0" dirty="0" smtClean="0"/>
              <a:t>have adapted our </a:t>
            </a:r>
            <a:r>
              <a:rPr lang="en-US" baseline="0" dirty="0" smtClean="0"/>
              <a:t>expectations </a:t>
            </a:r>
            <a:r>
              <a:rPr lang="en-US" baseline="0" dirty="0" smtClean="0"/>
              <a:t>from those </a:t>
            </a:r>
            <a:r>
              <a:rPr lang="en-US" baseline="0" dirty="0" smtClean="0"/>
              <a:t>laid out by the National Endowment for the Humanities. </a:t>
            </a:r>
            <a:r>
              <a:rPr lang="en-US" dirty="0" smtClean="0"/>
              <a:t>NEH is a leader in</a:t>
            </a:r>
            <a:r>
              <a:rPr lang="en-US" baseline="0" dirty="0" smtClean="0"/>
              <a:t> promoting open scholarly practices so I thought we could start with this quote from their Office of Digital Humanities.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a:t>
            </a:r>
            <a:r>
              <a:rPr lang="en-US" dirty="0" smtClean="0"/>
              <a:t>rom NEH Digital Project’s FAQ webpage: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 taxpayer-supported federal agency, NEH endeavors to make the products of its awards available to the broadest possible audience (including a project’s technologies, platforms, or approaches).</a:t>
            </a:r>
            <a:r>
              <a:rPr lang="en-US" baseline="0" dirty="0" smtClean="0"/>
              <a:t> </a:t>
            </a:r>
            <a:r>
              <a:rPr lang="en-US" dirty="0" smtClean="0"/>
              <a:t>Our goal is for scholars, educators, students, and the American public to have ready and easy access to the wide range of NEH award products.”</a:t>
            </a:r>
          </a:p>
          <a:p>
            <a:endParaRPr lang="en-US" dirty="0" smtClean="0"/>
          </a:p>
          <a:p>
            <a:r>
              <a:rPr lang="en-US" dirty="0" smtClean="0"/>
              <a:t>Not only </a:t>
            </a:r>
            <a:r>
              <a:rPr lang="en-US" dirty="0" smtClean="0"/>
              <a:t>should the finished products be made publicly</a:t>
            </a:r>
            <a:r>
              <a:rPr lang="en-US" baseline="0" dirty="0" smtClean="0"/>
              <a:t> available but also, to the extent possible, the code, methods, tools, and processes – all the fun stuff! – that were necessary components of making that product. All things being equal, NEH prefers to fund projects that use open source tools and platforms (as do we in the DRC). So if you build a new corpus for a text mining project that’s funded by the NEH, you make not only your findings accessible but also the corpus itself (to the extent that copyright allows) as well as the methods you used to arrive at your findings. All this then gives more value to the corpus and methods you built because it allows others out in the world to reproduce your findings and set new parameters on the corpus to run new mining experiments and produce yet more interesting outputs.</a:t>
            </a:r>
          </a:p>
          <a:p>
            <a:endParaRPr lang="en-US" baseline="0" dirty="0" smtClean="0"/>
          </a:p>
          <a:p>
            <a:r>
              <a:rPr lang="en-US" baseline="0" dirty="0" smtClean="0"/>
              <a:t>These practices and requirements all build toward a more inclusive, open, collaborative, and global scholarly environment.</a:t>
            </a:r>
            <a:endParaRPr lang="en-US" dirty="0"/>
          </a:p>
        </p:txBody>
      </p:sp>
    </p:spTree>
    <p:extLst>
      <p:ext uri="{BB962C8B-B14F-4D97-AF65-F5344CB8AC3E}">
        <p14:creationId xmlns:p14="http://schemas.microsoft.com/office/powerpoint/2010/main" val="178449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NEH and other funders have </a:t>
            </a:r>
            <a:r>
              <a:rPr lang="en-US" dirty="0" smtClean="0"/>
              <a:t>guidelines</a:t>
            </a:r>
            <a:r>
              <a:rPr lang="en-US" baseline="0" dirty="0" smtClean="0"/>
              <a:t> </a:t>
            </a:r>
            <a:r>
              <a:rPr lang="en-US" baseline="0" dirty="0" smtClean="0"/>
              <a:t>for </a:t>
            </a:r>
            <a:r>
              <a:rPr lang="en-US" baseline="0" dirty="0" smtClean="0"/>
              <a:t>authors/grantees that help meet </a:t>
            </a:r>
            <a:r>
              <a:rPr lang="en-US" baseline="0" dirty="0" smtClean="0"/>
              <a:t>their recommendations.</a:t>
            </a:r>
          </a:p>
          <a:p>
            <a:endParaRPr lang="en-US" baseline="0" dirty="0" smtClean="0"/>
          </a:p>
          <a:p>
            <a:r>
              <a:rPr lang="en-US" baseline="0" dirty="0" smtClean="0"/>
              <a:t>But many of us don’t have funding from NEH (or NSF or the Gates Foundation). We’re on our own. Maybe we have a list of publications that are behind paywalls, or maybe we’re just getting started in our careers and want to maximize the impact our future publications will have. So let’s talk about these finished products – our publications – that aren’t funded by one of these organizations.</a:t>
            </a:r>
          </a:p>
          <a:p>
            <a:endParaRPr lang="en-US" baseline="0" dirty="0" smtClean="0"/>
          </a:p>
          <a:p>
            <a:r>
              <a:rPr lang="en-US" dirty="0" smtClean="0"/>
              <a:t>So</a:t>
            </a:r>
            <a:r>
              <a:rPr lang="en-US" baseline="0" dirty="0" smtClean="0"/>
              <a:t> what are the advantages? And when we say “Openly Available” we’re talking about making our research products available online, with no paywall, for anybody who has an Internet connection to </a:t>
            </a:r>
            <a:r>
              <a:rPr lang="en-US" baseline="0" dirty="0" smtClean="0"/>
              <a:t>discover, access, and use according to an attached license. </a:t>
            </a:r>
            <a:r>
              <a:rPr lang="en-US" baseline="0" dirty="0" smtClean="0"/>
              <a:t>We can do this 1) by publishing with an Open Access journal or monograph publisher, or 2) by advocating for retention of our rights to make our research available online on our own through an OA online repository like Humanities Commons or the UH Institutional Repository. The first option – publishing with an OA journal – generally requires we pay an article processing fee, which can be quite expensive and might not be covered by a grant or by our academic department or university. The second option requires our time. Either way, we enjoy these same benefits.</a:t>
            </a:r>
          </a:p>
          <a:p>
            <a:endParaRPr lang="en-US" baseline="0" dirty="0" smtClean="0"/>
          </a:p>
          <a:p>
            <a:r>
              <a:rPr lang="en-US" baseline="0" dirty="0" smtClean="0"/>
              <a:t>Impact: several large-scale studies conducted over the past few years show increased citation and visibility impact when papers are made publicly available. Across nearly all disciplines, some at higher rates than others. Humanities: citation counts from articles published in OA journals roughly equal those of articles published in </a:t>
            </a:r>
            <a:r>
              <a:rPr lang="en-US" baseline="0" dirty="0" err="1" smtClean="0"/>
              <a:t>paywalled</a:t>
            </a:r>
            <a:r>
              <a:rPr lang="en-US" baseline="0" dirty="0" smtClean="0"/>
              <a:t> journals. But articles posted in OA repositories like Humanities Commons see a 165% increase in </a:t>
            </a:r>
            <a:r>
              <a:rPr lang="en-US" baseline="0" dirty="0" smtClean="0"/>
              <a:t>citations (see </a:t>
            </a:r>
            <a:r>
              <a:rPr lang="en-US" baseline="0" dirty="0" smtClean="0"/>
              <a:t>handout for full chart for </a:t>
            </a:r>
            <a:r>
              <a:rPr lang="en-US" baseline="0" dirty="0" smtClean="0"/>
              <a:t>details and citation).</a:t>
            </a:r>
            <a:endParaRPr lang="en-US" baseline="0" dirty="0" smtClean="0"/>
          </a:p>
          <a:p>
            <a:endParaRPr lang="en-US" baseline="0" dirty="0" smtClean="0"/>
          </a:p>
          <a:p>
            <a:r>
              <a:rPr lang="en-US" baseline="0" dirty="0" smtClean="0"/>
              <a:t>Global reach: a lot of our research can have an impact in sectors outside of academia. Making our work available online, without that paywall restriction, allows that research to cross into other fields of study and reach readerships around the world.</a:t>
            </a:r>
          </a:p>
          <a:p>
            <a:endParaRPr lang="en-US" baseline="0" dirty="0" smtClean="0"/>
          </a:p>
          <a:p>
            <a:r>
              <a:rPr lang="en-US" baseline="0" dirty="0" smtClean="0"/>
              <a:t>Speed: especially important for graduate students who are hitting the job market and might need X number of publications in order to compete for an academic position. </a:t>
            </a:r>
            <a:r>
              <a:rPr lang="en-US" baseline="0" dirty="0" smtClean="0"/>
              <a:t>Around </a:t>
            </a:r>
            <a:r>
              <a:rPr lang="en-US" baseline="0" dirty="0" smtClean="0"/>
              <a:t>80% of traditional journals allow for an early version of the manuscript or the peer-reviewed version of a paper to made available online, but there is usually an embargo on this right (as we’ll see later). A growing few allow for the peer-reviewed version of a paper to be posted online prior to publication of the final version, which is another way we can make our work immediately visible, without having to pay a fee – but typically the publisher states that early versions cannot appear online for anywhere from 6-48 months *after* publication.</a:t>
            </a:r>
          </a:p>
          <a:p>
            <a:endParaRPr lang="en-US" baseline="0" dirty="0" smtClean="0"/>
          </a:p>
          <a:p>
            <a:r>
              <a:rPr lang="en-US" baseline="0" dirty="0" smtClean="0"/>
              <a:t>Feedback: open peer review is a growing trend in the humanities and elsewhere. This is when researchers make early versions of their manuscripts available online for open comment and feedback prior to submission with a publisher</a:t>
            </a:r>
            <a:r>
              <a:rPr lang="en-US" baseline="0" dirty="0" smtClean="0"/>
              <a:t>. Good way</a:t>
            </a:r>
            <a:r>
              <a:rPr lang="en-US" baseline="0" dirty="0" smtClean="0"/>
              <a:t>, </a:t>
            </a:r>
            <a:r>
              <a:rPr lang="en-US" baseline="0" dirty="0" err="1" smtClean="0"/>
              <a:t>esp</a:t>
            </a:r>
            <a:r>
              <a:rPr lang="en-US" baseline="0" dirty="0" smtClean="0"/>
              <a:t> for early-career folks, to get their work out there, connect with others working in their intellectual arena, improve their work, gain some experience with the review process and integrating feedback, and bring some transparency to the review process.</a:t>
            </a:r>
          </a:p>
          <a:p>
            <a:endParaRPr lang="en-US" baseline="0" dirty="0" smtClean="0"/>
          </a:p>
          <a:p>
            <a:r>
              <a:rPr lang="en-US" baseline="0" dirty="0" smtClean="0"/>
              <a:t>Equity and Utility both go back to Brett </a:t>
            </a:r>
            <a:r>
              <a:rPr lang="en-US" baseline="0" dirty="0" err="1" smtClean="0"/>
              <a:t>Bobley’s</a:t>
            </a:r>
            <a:r>
              <a:rPr lang="en-US" baseline="0" dirty="0" smtClean="0"/>
              <a:t> quote. Even at the wealthiest institutions in the world, libraries aren’t able to offer sufficient subscription access to the world’s research. Much less those libraries at less well-off institutions. OA helps bridge a growing global access-to-research divide and accelerates knowledge production because we’re opening up more of the tools that go into producing research to more people worldwide.</a:t>
            </a:r>
          </a:p>
        </p:txBody>
      </p:sp>
    </p:spTree>
    <p:extLst>
      <p:ext uri="{BB962C8B-B14F-4D97-AF65-F5344CB8AC3E}">
        <p14:creationId xmlns:p14="http://schemas.microsoft.com/office/powerpoint/2010/main" val="3898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t>
            </a:r>
            <a:r>
              <a:rPr lang="en-US" dirty="0" smtClean="0"/>
              <a:t>I don’t have rights to my work.” </a:t>
            </a:r>
            <a:r>
              <a:rPr lang="en-US" dirty="0" smtClean="0"/>
              <a:t>–Copyright </a:t>
            </a:r>
            <a:r>
              <a:rPr lang="en-US" dirty="0" smtClean="0"/>
              <a:t>to a piece of research has been signed away to a publisher so there’s nothing I can do. I don’t have control over </a:t>
            </a:r>
            <a:r>
              <a:rPr lang="en-US" dirty="0" smtClean="0"/>
              <a:t>it</a:t>
            </a:r>
            <a:r>
              <a:rPr lang="en-US" baseline="0" dirty="0" smtClean="0"/>
              <a:t>. We’ll revisit this predicament </a:t>
            </a:r>
            <a:r>
              <a:rPr lang="en-US" baseline="0" dirty="0" smtClean="0"/>
              <a:t>a bit later.</a:t>
            </a:r>
          </a:p>
          <a:p>
            <a:endParaRPr lang="en-US" baseline="0" dirty="0" smtClean="0"/>
          </a:p>
          <a:p>
            <a:r>
              <a:rPr lang="en-US" baseline="0" dirty="0" smtClean="0"/>
              <a:t>“I don’t want to give away my copyright.” </a:t>
            </a:r>
            <a:r>
              <a:rPr lang="en-US" baseline="0" dirty="0" smtClean="0"/>
              <a:t>–When </a:t>
            </a:r>
            <a:r>
              <a:rPr lang="en-US" baseline="0" dirty="0" smtClean="0"/>
              <a:t>we’re talking about making your work available OA, at no time will you be asked to give away copyright. OA is about copyright retention and recovery, not giving it away.</a:t>
            </a:r>
          </a:p>
          <a:p>
            <a:endParaRPr lang="en-US" baseline="0" dirty="0" smtClean="0"/>
          </a:p>
          <a:p>
            <a:r>
              <a:rPr lang="en-US" baseline="0" dirty="0" smtClean="0"/>
              <a:t>“Professors” – </a:t>
            </a:r>
            <a:r>
              <a:rPr lang="en-US" baseline="0" dirty="0" smtClean="0"/>
              <a:t>OA as a </a:t>
            </a:r>
            <a:r>
              <a:rPr lang="en-US" baseline="0" dirty="0" smtClean="0"/>
              <a:t>generational push. Publisher policies and funder policies around OA have changed dramatically over the past 10-15 years, as the Internet has evolved to become a powerful agent of change in how scholarship is shared and disseminated. If you’re a student or early-career professional, you’re limiting yourself if you’re following the practices of an older generation.</a:t>
            </a:r>
          </a:p>
          <a:p>
            <a:endParaRPr lang="en-US" baseline="0" dirty="0" smtClean="0"/>
          </a:p>
          <a:p>
            <a:r>
              <a:rPr lang="en-US" dirty="0" smtClean="0"/>
              <a:t>“Nobody will publish…” – I hear</a:t>
            </a:r>
            <a:r>
              <a:rPr lang="en-US" baseline="0" dirty="0" smtClean="0"/>
              <a:t> this from students, especially, who are concerned that we’re going to make their dissertation openly available when they want to publish it as a monograph. This is </a:t>
            </a:r>
            <a:r>
              <a:rPr lang="en-US" baseline="0" dirty="0" smtClean="0"/>
              <a:t>a misconception </a:t>
            </a:r>
            <a:r>
              <a:rPr lang="en-US" baseline="0" dirty="0" smtClean="0"/>
              <a:t>about the publishing process. Making early versions of your work available is a net positive due to the visibility it gives you and your work. I’ve never heard of a publisher that has published a dissertation without significant structural and conceptual reworking. They want you to write to a specific audience. And I’ve never heard about a case where a publisher refused a manuscript because an earlier version of it was online. In any case, in the exceedingly rare case that a publisher raises this as an issue, you can simply remove earlier versions of your work from the web.</a:t>
            </a:r>
          </a:p>
          <a:p>
            <a:endParaRPr lang="en-US" baseline="0" dirty="0" smtClean="0"/>
          </a:p>
          <a:p>
            <a:r>
              <a:rPr lang="en-US" dirty="0" smtClean="0"/>
              <a:t>“Repositories…” – </a:t>
            </a:r>
            <a:r>
              <a:rPr lang="en-US" baseline="0" dirty="0" smtClean="0"/>
              <a:t>“</a:t>
            </a:r>
            <a:r>
              <a:rPr lang="en-US" baseline="0" dirty="0" smtClean="0"/>
              <a:t>Repositories” are a misnomer. F</a:t>
            </a:r>
            <a:r>
              <a:rPr lang="en-US" dirty="0" smtClean="0"/>
              <a:t>ind the right one for your field,</a:t>
            </a:r>
            <a:r>
              <a:rPr lang="en-US" baseline="0" dirty="0" smtClean="0"/>
              <a:t> where people are active and reading and reviewing and discussing each other’s work. These are some of the most lively scholarly commons out </a:t>
            </a:r>
            <a:r>
              <a:rPr lang="en-US" baseline="0" dirty="0" smtClean="0"/>
              <a:t>there (Humanities Commons, etc.)</a:t>
            </a:r>
            <a:endParaRPr lang="en-US" baseline="0" dirty="0" smtClean="0"/>
          </a:p>
          <a:p>
            <a:endParaRPr lang="en-US" baseline="0" dirty="0" smtClean="0"/>
          </a:p>
          <a:p>
            <a:r>
              <a:rPr lang="en-US" dirty="0" smtClean="0"/>
              <a:t>“People</a:t>
            </a:r>
            <a:r>
              <a:rPr lang="en-US" baseline="0" dirty="0" smtClean="0"/>
              <a:t> can get…” – </a:t>
            </a:r>
            <a:r>
              <a:rPr lang="en-US" baseline="0" dirty="0" smtClean="0"/>
              <a:t>We’ve </a:t>
            </a:r>
            <a:r>
              <a:rPr lang="en-US" baseline="0" dirty="0" smtClean="0"/>
              <a:t>addressed this one already.</a:t>
            </a:r>
          </a:p>
          <a:p>
            <a:endParaRPr lang="en-US" baseline="0" dirty="0" smtClean="0"/>
          </a:p>
          <a:p>
            <a:r>
              <a:rPr lang="en-US" baseline="0" dirty="0" smtClean="0"/>
              <a:t>“</a:t>
            </a:r>
            <a:r>
              <a:rPr lang="en-US" baseline="0" dirty="0" err="1" smtClean="0"/>
              <a:t>ResearchGate</a:t>
            </a:r>
            <a:r>
              <a:rPr lang="en-US" baseline="0" dirty="0" smtClean="0"/>
              <a:t>” </a:t>
            </a:r>
            <a:r>
              <a:rPr lang="en-US" baseline="0" dirty="0" smtClean="0"/>
              <a:t>– When </a:t>
            </a:r>
            <a:r>
              <a:rPr lang="en-US" baseline="0" dirty="0" smtClean="0"/>
              <a:t>scholars use </a:t>
            </a:r>
            <a:r>
              <a:rPr lang="en-US" baseline="0" dirty="0" err="1" smtClean="0"/>
              <a:t>ResearchGate</a:t>
            </a:r>
            <a:r>
              <a:rPr lang="en-US" baseline="0" dirty="0" smtClean="0"/>
              <a:t> or academia.edu, they are providing their data to a for-profit venture capital backed company who reserves the right to create derivatives of their intellectual property and leaves the researcher vulnerable to copyright violations and publisher takedown notices. Both sites need to turn a profit for their investors, and they’re doing it by selling information about you and leveraging your intellectual outputs. Further, these sites are not search engine optimized, nor do they comply with funder open access mandates; your work will be more visible and secure when it is deposited in a repository. In short, if you care about discoverability and retaining control over your research, social networking sites are not open access solutions.</a:t>
            </a:r>
          </a:p>
          <a:p>
            <a:endParaRPr lang="en-US" baseline="0" dirty="0" smtClean="0"/>
          </a:p>
          <a:p>
            <a:r>
              <a:rPr lang="en-US" dirty="0" smtClean="0"/>
              <a:t>“People</a:t>
            </a:r>
            <a:r>
              <a:rPr lang="en-US" baseline="0" dirty="0" smtClean="0"/>
              <a:t> will steal my stuff</a:t>
            </a:r>
            <a:r>
              <a:rPr lang="en-US" baseline="0" dirty="0" smtClean="0"/>
              <a:t>” – Prompt digital age discussion.</a:t>
            </a:r>
          </a:p>
          <a:p>
            <a:endParaRPr lang="en-US" baseline="0" dirty="0" smtClean="0"/>
          </a:p>
          <a:p>
            <a:r>
              <a:rPr lang="en-US" baseline="0" dirty="0" smtClean="0"/>
              <a:t>“It’s too expensive!” </a:t>
            </a:r>
            <a:r>
              <a:rPr lang="en-US" baseline="0" dirty="0" smtClean="0"/>
              <a:t>– Making </a:t>
            </a:r>
            <a:r>
              <a:rPr lang="en-US" baseline="0" dirty="0" smtClean="0"/>
              <a:t>your work OA is free UNLESS you choose to publish with an OA journal that requires a fee.</a:t>
            </a:r>
            <a:endParaRPr lang="en-US" dirty="0" smtClean="0"/>
          </a:p>
        </p:txBody>
      </p:sp>
    </p:spTree>
    <p:extLst>
      <p:ext uri="{BB962C8B-B14F-4D97-AF65-F5344CB8AC3E}">
        <p14:creationId xmlns:p14="http://schemas.microsoft.com/office/powerpoint/2010/main" val="191312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Some objections boil down to fairly simple foundations of </a:t>
            </a:r>
            <a:r>
              <a:rPr lang="en-US" dirty="0" smtClean="0"/>
              <a:t>Copyright Law </a:t>
            </a:r>
            <a:r>
              <a:rPr lang="en-US" dirty="0" smtClean="0"/>
              <a:t>as it pertains to scholarly works.</a:t>
            </a:r>
          </a:p>
          <a:p>
            <a:endParaRPr lang="en-US" dirty="0" smtClean="0"/>
          </a:p>
          <a:p>
            <a:r>
              <a:rPr lang="en-US" dirty="0" smtClean="0"/>
              <a:t>You control</a:t>
            </a:r>
            <a:r>
              <a:rPr lang="en-US" baseline="0" dirty="0" smtClean="0"/>
              <a:t> all aspects of a work and how it gets used and shared out in the world until such a time that you designate some or all of your rights over a work to someone else.</a:t>
            </a:r>
          </a:p>
          <a:p>
            <a:endParaRPr lang="en-US" baseline="0" dirty="0" smtClean="0"/>
          </a:p>
          <a:p>
            <a:r>
              <a:rPr lang="en-US" baseline="0" dirty="0" smtClean="0"/>
              <a:t>As a creator, you have the right to reproduce, distribute, transform, perform, display, reuse, and post your work wherever and however you’d like. You also have the right to license your work (declare how it may be legally used by others).</a:t>
            </a:r>
          </a:p>
          <a:p>
            <a:endParaRPr lang="en-US" baseline="0" dirty="0" smtClean="0"/>
          </a:p>
          <a:p>
            <a:r>
              <a:rPr lang="en-US" dirty="0" smtClean="0"/>
              <a:t>So I</a:t>
            </a:r>
            <a:r>
              <a:rPr lang="en-US" baseline="0" dirty="0" smtClean="0"/>
              <a:t> </a:t>
            </a:r>
            <a:r>
              <a:rPr lang="en-US" baseline="0" dirty="0" smtClean="0"/>
              <a:t>encourage </a:t>
            </a:r>
            <a:r>
              <a:rPr lang="en-US" baseline="0" dirty="0" smtClean="0"/>
              <a:t>people to keep this in mind from the beginning of their writing process. Be aware of all these things you can do with your work before you get to the publishing stage. And be aware, as you think about selecting a publisher, what that publisher’s rights policies are. Know which of these rights you want to retain…</a:t>
            </a:r>
            <a:endParaRPr lang="en-US" dirty="0"/>
          </a:p>
        </p:txBody>
      </p:sp>
    </p:spTree>
    <p:extLst>
      <p:ext uri="{BB962C8B-B14F-4D97-AF65-F5344CB8AC3E}">
        <p14:creationId xmlns:p14="http://schemas.microsoft.com/office/powerpoint/2010/main" val="36479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Retaining these rights is a big reason to consider publishing in an OA journal if you have the means to do so. But for the most part you can retain these rights by choosing</a:t>
            </a:r>
            <a:r>
              <a:rPr lang="en-US" baseline="0" dirty="0" smtClean="0"/>
              <a:t> a publisher that has copyright policies that align with your priorities and/or by negotiating with the publisher for a favorable rights retention packages.</a:t>
            </a:r>
            <a:endParaRPr lang="en-US" dirty="0" smtClean="0"/>
          </a:p>
          <a:p>
            <a:endParaRPr lang="en-US" dirty="0" smtClean="0"/>
          </a:p>
          <a:p>
            <a:r>
              <a:rPr lang="en-US" dirty="0" smtClean="0"/>
              <a:t>The</a:t>
            </a:r>
            <a:r>
              <a:rPr lang="en-US" baseline="0" dirty="0" smtClean="0"/>
              <a:t> big question to my mind is: what life do you want your work to lead once it’s published? Do you want to be able to do some or all of the things listed here? What’s going to lead to the greatest impact for your work?</a:t>
            </a:r>
          </a:p>
          <a:p>
            <a:endParaRPr lang="en-US" baseline="0" dirty="0" smtClean="0"/>
          </a:p>
          <a:p>
            <a:r>
              <a:rPr lang="en-US" dirty="0" smtClean="0"/>
              <a:t>The answer to this question will inform the decisions you make around where to publish, your self-advocacy</a:t>
            </a:r>
            <a:r>
              <a:rPr lang="en-US" baseline="0" dirty="0" smtClean="0"/>
              <a:t> and </a:t>
            </a:r>
            <a:r>
              <a:rPr lang="en-US" dirty="0" smtClean="0"/>
              <a:t>negotiation plan.</a:t>
            </a:r>
          </a:p>
          <a:p>
            <a:endParaRPr lang="en-US" dirty="0" smtClean="0"/>
          </a:p>
          <a:p>
            <a:r>
              <a:rPr lang="en-US" dirty="0" smtClean="0"/>
              <a:t>So this is the question at the heart of open scholarly</a:t>
            </a:r>
            <a:r>
              <a:rPr lang="en-US" baseline="0" dirty="0" smtClean="0"/>
              <a:t> practice. What can this work that I’ve created do? How can it impact my area of study and the world at large, and how do I help it realize that impact?</a:t>
            </a:r>
            <a:endParaRPr lang="en-US" dirty="0"/>
          </a:p>
        </p:txBody>
      </p:sp>
    </p:spTree>
    <p:extLst>
      <p:ext uri="{BB962C8B-B14F-4D97-AF65-F5344CB8AC3E}">
        <p14:creationId xmlns:p14="http://schemas.microsoft.com/office/powerpoint/2010/main" val="26465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an example of a</a:t>
            </a:r>
            <a:r>
              <a:rPr lang="en-US" baseline="0" dirty="0" smtClean="0"/>
              <a:t> copyright right agreement with an OA publication. In this case PLOS. It grants the author full retention of copyright and asks for only a non-exclusive license to publish the work openly. The license is legally binding and protects against acts of plagiarism or theft by others AND requires proper citation whenever someone uses your work in any way. So built into Open Access and open scholarship are these legally binding licenses that directly address those concerns around theft and unauthorized digital reproduction, etc.</a:t>
            </a:r>
          </a:p>
          <a:p>
            <a:endParaRPr lang="en-US" baseline="0" dirty="0" smtClean="0"/>
          </a:p>
          <a:p>
            <a:r>
              <a:rPr lang="en-US" baseline="0" dirty="0" smtClean="0"/>
              <a:t>You retain full rights over not only your finished product, but your data, figures, and any other byproducts you might have developed along the way. All the underlying stuff.</a:t>
            </a:r>
          </a:p>
          <a:p>
            <a:endParaRPr lang="en-US" baseline="0" dirty="0" smtClean="0"/>
          </a:p>
          <a:p>
            <a:r>
              <a:rPr lang="en-US" baseline="0" dirty="0" smtClean="0"/>
              <a:t>I think it’s helpful to see the legalese that OA is built upon. This language addresses in a really simple, elegant way those common objections we looked a few minutes ago.</a:t>
            </a:r>
            <a:endParaRPr lang="en-US" dirty="0"/>
          </a:p>
        </p:txBody>
      </p:sp>
    </p:spTree>
    <p:extLst>
      <p:ext uri="{BB962C8B-B14F-4D97-AF65-F5344CB8AC3E}">
        <p14:creationId xmlns:p14="http://schemas.microsoft.com/office/powerpoint/2010/main" val="314375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By contrast, this with the boilerplate copyright policy from Elsevier, which holds by far the world’s largest market share of research and scholarship.</a:t>
            </a:r>
          </a:p>
          <a:p>
            <a:endParaRPr lang="en-US" baseline="0" dirty="0" smtClean="0"/>
          </a:p>
          <a:p>
            <a:r>
              <a:rPr lang="en-US" baseline="0" dirty="0" smtClean="0"/>
              <a:t>Here the journal asks you to assign the full copyright of the article to Elsevier plus rights over your supplemental materials (figures, data, code, etc.) for the full copyright term (your lifetime + 70 years).</a:t>
            </a:r>
            <a:endParaRPr lang="en-US" dirty="0" smtClean="0"/>
          </a:p>
        </p:txBody>
      </p:sp>
    </p:spTree>
    <p:extLst>
      <p:ext uri="{BB962C8B-B14F-4D97-AF65-F5344CB8AC3E}">
        <p14:creationId xmlns:p14="http://schemas.microsoft.com/office/powerpoint/2010/main" val="4030788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28600" y="274650"/>
            <a:ext cx="8686800" cy="11430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sldNum" idx="12"/>
          </p:nvPr>
        </p:nvSpPr>
        <p:spPr>
          <a:xfrm>
            <a:off x="8501025" y="6477002"/>
            <a:ext cx="548699" cy="3810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9" name="Shape 29"/>
          <p:cNvPicPr preferRelativeResize="0"/>
          <p:nvPr/>
        </p:nvPicPr>
        <p:blipFill>
          <a:blip r:embed="rId2">
            <a:alphaModFix/>
            <a:extLst>
              <a:ext uri="{28A0092B-C50C-407E-A947-70E740481C1C}">
                <a14:useLocalDpi xmlns:a14="http://schemas.microsoft.com/office/drawing/2010/main" val="0"/>
              </a:ext>
            </a:extLst>
          </a:blip>
          <a:stretch>
            <a:fillRect/>
          </a:stretch>
        </p:blipFill>
        <p:spPr>
          <a:xfrm>
            <a:off x="0" y="6477000"/>
            <a:ext cx="9144000" cy="381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32" name="Shape 32"/>
          <p:cNvSpPr txBox="1">
            <a:spLocks noGrp="1"/>
          </p:cNvSpPr>
          <p:nvPr>
            <p:ph type="sldNum" idx="12"/>
          </p:nvPr>
        </p:nvSpPr>
        <p:spPr>
          <a:xfrm>
            <a:off x="8501025" y="6477002"/>
            <a:ext cx="548699" cy="3810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33" name="Shape 33"/>
          <p:cNvPicPr preferRelativeResize="0"/>
          <p:nvPr/>
        </p:nvPicPr>
        <p:blipFill>
          <a:blip r:embed="rId2">
            <a:alphaModFix/>
            <a:extLst>
              <a:ext uri="{28A0092B-C50C-407E-A947-70E740481C1C}">
                <a14:useLocalDpi xmlns:a14="http://schemas.microsoft.com/office/drawing/2010/main" val="0"/>
              </a:ext>
            </a:extLst>
          </a:blip>
          <a:stretch>
            <a:fillRect/>
          </a:stretch>
        </p:blipFill>
        <p:spPr>
          <a:xfrm>
            <a:off x="0" y="6477000"/>
            <a:ext cx="9144000" cy="381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8501025" y="6477002"/>
            <a:ext cx="548699" cy="3810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36" name="Shape 36"/>
          <p:cNvPicPr preferRelativeResize="0"/>
          <p:nvPr/>
        </p:nvPicPr>
        <p:blipFill>
          <a:blip r:embed="rId2">
            <a:alphaModFix/>
            <a:extLst>
              <a:ext uri="{28A0092B-C50C-407E-A947-70E740481C1C}">
                <a14:useLocalDpi xmlns:a14="http://schemas.microsoft.com/office/drawing/2010/main" val="0"/>
              </a:ext>
            </a:extLst>
          </a:blip>
          <a:stretch>
            <a:fillRect/>
          </a:stretch>
        </p:blipFill>
        <p:spPr>
          <a:xfrm>
            <a:off x="0" y="6477000"/>
            <a:ext cx="9144000" cy="381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28600" y="274650"/>
            <a:ext cx="8686800" cy="1143000"/>
          </a:xfrm>
          <a:prstGeom prst="rect">
            <a:avLst/>
          </a:prstGeom>
          <a:noFill/>
          <a:ln>
            <a:noFill/>
          </a:ln>
        </p:spPr>
        <p:txBody>
          <a:bodyPr lIns="91425" tIns="91425" rIns="91425" bIns="91425" anchor="ctr"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228600" y="1600200"/>
            <a:ext cx="8686800" cy="4691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pic>
        <p:nvPicPr>
          <p:cNvPr id="8" name="Shape 8"/>
          <p:cNvPicPr preferRelativeResize="0"/>
          <p:nvPr/>
        </p:nvPicPr>
        <p:blipFill>
          <a:blip r:embed="rId5">
            <a:alphaModFix/>
            <a:extLst>
              <a:ext uri="{28A0092B-C50C-407E-A947-70E740481C1C}">
                <a14:useLocalDpi xmlns:a14="http://schemas.microsoft.com/office/drawing/2010/main" val="0"/>
              </a:ext>
            </a:extLst>
          </a:blip>
          <a:stretch>
            <a:fillRect/>
          </a:stretch>
        </p:blipFill>
        <p:spPr>
          <a:xfrm>
            <a:off x="0" y="6477000"/>
            <a:ext cx="9144000" cy="381000"/>
          </a:xfrm>
          <a:prstGeom prst="rect">
            <a:avLst/>
          </a:prstGeom>
          <a:noFill/>
          <a:ln>
            <a:noFill/>
          </a:ln>
        </p:spPr>
      </p:pic>
      <p:sp>
        <p:nvSpPr>
          <p:cNvPr id="9" name="Shape 9"/>
          <p:cNvSpPr txBox="1">
            <a:spLocks noGrp="1"/>
          </p:cNvSpPr>
          <p:nvPr>
            <p:ph type="sldNum" idx="12"/>
          </p:nvPr>
        </p:nvSpPr>
        <p:spPr>
          <a:xfrm>
            <a:off x="8501025" y="6477002"/>
            <a:ext cx="548699" cy="3810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a:solidFill>
                  <a:srgbClr val="FFFFFF"/>
                </a:solidFill>
              </a:rPr>
              <a:t>‹#›</a:t>
            </a:fld>
            <a:endParaRPr lang="en" sz="1200">
              <a:solidFill>
                <a:srgbClr val="FFFFFF"/>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extLst>
              <a:ext uri="{28A0092B-C50C-407E-A947-70E740481C1C}">
                <a14:useLocalDpi xmlns:a14="http://schemas.microsoft.com/office/drawing/2010/main" val="0"/>
              </a:ext>
            </a:extLst>
          </a:blip>
          <a:srcRect/>
          <a:stretch>
            <a:fillRect/>
          </a:stretch>
        </a:blip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078461" y="1203640"/>
            <a:ext cx="7094654" cy="4035334"/>
          </a:xfrm>
          <a:prstGeom prst="rect">
            <a:avLst/>
          </a:prstGeom>
          <a:solidFill>
            <a:schemeClr val="lt1">
              <a:alpha val="53000"/>
            </a:schemeClr>
          </a:solidFill>
        </p:spPr>
        <p:txBody>
          <a:bodyPr lIns="91425" tIns="91425" rIns="91425" bIns="91425" anchor="ctr" anchorCtr="0">
            <a:noAutofit/>
          </a:bodyPr>
          <a:lstStyle/>
          <a:p>
            <a:pPr lvl="0" algn="ctr">
              <a:spcAft>
                <a:spcPts val="600"/>
              </a:spcAft>
            </a:pPr>
            <a:r>
              <a:rPr lang="en-US" dirty="0" smtClean="0">
                <a:latin typeface="Century Gothic" panose="020B0502020202020204" pitchFamily="34" charset="0"/>
                <a:cs typeface="Arial" panose="020B0604020202020204" pitchFamily="34" charset="0"/>
              </a:rPr>
              <a:t>Open Scholarship Workshop</a:t>
            </a:r>
            <a:br>
              <a:rPr lang="en-US" dirty="0" smtClean="0">
                <a:latin typeface="Century Gothic" panose="020B0502020202020204" pitchFamily="34" charset="0"/>
                <a:cs typeface="Arial" panose="020B0604020202020204" pitchFamily="34" charset="0"/>
              </a:rPr>
            </a:br>
            <a:r>
              <a:rPr lang="en-US" dirty="0">
                <a:latin typeface="Century Gothic" panose="020B0502020202020204" pitchFamily="34" charset="0"/>
                <a:cs typeface="Arial" panose="020B0604020202020204" pitchFamily="34" charset="0"/>
              </a:rPr>
              <a:t/>
            </a:r>
            <a:br>
              <a:rPr lang="en-US" dirty="0">
                <a:latin typeface="Century Gothic" panose="020B0502020202020204" pitchFamily="34" charset="0"/>
                <a:cs typeface="Arial" panose="020B0604020202020204" pitchFamily="34" charset="0"/>
              </a:rPr>
            </a:br>
            <a:r>
              <a:rPr lang="en-US" sz="2400" kern="100" dirty="0" smtClean="0">
                <a:latin typeface="Century Gothic" panose="020B0502020202020204" pitchFamily="34" charset="0"/>
                <a:cs typeface="Arial" panose="020B0604020202020204" pitchFamily="34" charset="0"/>
              </a:rPr>
              <a:t>Taylor Davis-Van Atta</a:t>
            </a:r>
            <a:r>
              <a:rPr lang="en-US" sz="2000" b="0" kern="100" dirty="0" smtClean="0">
                <a:latin typeface="Century Gothic" panose="020B0502020202020204" pitchFamily="34" charset="0"/>
                <a:cs typeface="Arial" panose="020B0604020202020204" pitchFamily="34" charset="0"/>
              </a:rPr>
              <a:t/>
            </a:r>
            <a:br>
              <a:rPr lang="en-US" sz="2000" b="0" kern="100" dirty="0" smtClean="0">
                <a:latin typeface="Century Gothic" panose="020B0502020202020204" pitchFamily="34" charset="0"/>
                <a:cs typeface="Arial" panose="020B0604020202020204" pitchFamily="34" charset="0"/>
              </a:rPr>
            </a:br>
            <a:r>
              <a:rPr lang="en-US" sz="1800" b="0" kern="100" dirty="0" smtClean="0">
                <a:latin typeface="Century Gothic" panose="020B0502020202020204" pitchFamily="34" charset="0"/>
                <a:cs typeface="Arial" panose="020B0604020202020204" pitchFamily="34" charset="0"/>
              </a:rPr>
              <a:t>Digital Scholarship Coordinator, UH Libraries</a:t>
            </a:r>
            <a:br>
              <a:rPr lang="en-US" sz="1800" b="0" kern="100" dirty="0" smtClean="0">
                <a:latin typeface="Century Gothic" panose="020B0502020202020204" pitchFamily="34" charset="0"/>
                <a:cs typeface="Arial" panose="020B0604020202020204" pitchFamily="34" charset="0"/>
              </a:rPr>
            </a:br>
            <a:r>
              <a:rPr lang="en-US" sz="1800" b="0" kern="100" dirty="0" smtClean="0">
                <a:latin typeface="Century Gothic" panose="020B0502020202020204" pitchFamily="34" charset="0"/>
                <a:cs typeface="Arial" panose="020B0604020202020204" pitchFamily="34" charset="0"/>
              </a:rPr>
              <a:t>Publisher, </a:t>
            </a:r>
            <a:r>
              <a:rPr lang="en-US" sz="1800" b="0" i="1" kern="100" dirty="0" smtClean="0">
                <a:latin typeface="Century Gothic" panose="020B0502020202020204" pitchFamily="34" charset="0"/>
                <a:cs typeface="Arial" panose="020B0604020202020204" pitchFamily="34" charset="0"/>
              </a:rPr>
              <a:t>Music &amp; Literature: an arts and humanities journal</a:t>
            </a:r>
            <a:br>
              <a:rPr lang="en-US" sz="1800" b="0" i="1" kern="100" dirty="0" smtClean="0">
                <a:latin typeface="Century Gothic" panose="020B0502020202020204" pitchFamily="34" charset="0"/>
                <a:cs typeface="Arial" panose="020B0604020202020204" pitchFamily="34" charset="0"/>
              </a:rPr>
            </a:br>
            <a:r>
              <a:rPr lang="en-US" sz="1800" b="0" i="1" kern="100" dirty="0" smtClean="0">
                <a:latin typeface="Century Gothic" panose="020B0502020202020204" pitchFamily="34" charset="0"/>
                <a:cs typeface="Arial" panose="020B0604020202020204" pitchFamily="34" charset="0"/>
              </a:rPr>
              <a:t/>
            </a:r>
            <a:br>
              <a:rPr lang="en-US" sz="1800" b="0" i="1" kern="100" dirty="0" smtClean="0">
                <a:latin typeface="Century Gothic" panose="020B0502020202020204" pitchFamily="34" charset="0"/>
                <a:cs typeface="Arial" panose="020B0604020202020204" pitchFamily="34" charset="0"/>
              </a:rPr>
            </a:br>
            <a:r>
              <a:rPr lang="en-US" sz="1800" kern="100" dirty="0" smtClean="0">
                <a:latin typeface="Century Gothic" panose="020B0502020202020204" pitchFamily="34" charset="0"/>
                <a:cs typeface="Arial" panose="020B0604020202020204" pitchFamily="34" charset="0"/>
              </a:rPr>
              <a:t>tgdavisv@central.uh.edu</a:t>
            </a:r>
            <a:r>
              <a:rPr lang="en-US" sz="2000" b="0" dirty="0" smtClean="0">
                <a:latin typeface="Century Gothic" panose="020B0502020202020204" pitchFamily="34" charset="0"/>
                <a:cs typeface="Arial" panose="020B0604020202020204" pitchFamily="34" charset="0"/>
              </a:rPr>
              <a:t/>
            </a:r>
            <a:br>
              <a:rPr lang="en-US" sz="2000" b="0" dirty="0" smtClean="0">
                <a:latin typeface="Century Gothic" panose="020B0502020202020204" pitchFamily="34" charset="0"/>
                <a:cs typeface="Arial" panose="020B0604020202020204" pitchFamily="34" charset="0"/>
              </a:rPr>
            </a:br>
            <a:r>
              <a:rPr lang="en-US" sz="2000" b="0" dirty="0" smtClean="0">
                <a:latin typeface="Century Gothic" panose="020B0502020202020204" pitchFamily="34" charset="0"/>
                <a:cs typeface="Arial" panose="020B0604020202020204" pitchFamily="34" charset="0"/>
              </a:rPr>
              <a:t/>
            </a:r>
            <a:br>
              <a:rPr lang="en-US" sz="2000" b="0" dirty="0" smtClean="0">
                <a:latin typeface="Century Gothic" panose="020B0502020202020204" pitchFamily="34" charset="0"/>
                <a:cs typeface="Arial" panose="020B0604020202020204" pitchFamily="34" charset="0"/>
              </a:rPr>
            </a:br>
            <a:r>
              <a:rPr lang="en-US" sz="2000" b="0" dirty="0" smtClean="0">
                <a:latin typeface="Century Gothic" panose="020B0502020202020204" pitchFamily="34" charset="0"/>
                <a:cs typeface="Arial" panose="020B0604020202020204" pitchFamily="34" charset="0"/>
              </a:rPr>
              <a:t>November 16, 2018|Digital Research Commons</a:t>
            </a:r>
            <a:endParaRPr lang="en" dirty="0">
              <a:latin typeface="Century Gothic" panose="020B0502020202020204" pitchFamily="34" charset="0"/>
              <a:cs typeface="Arial" panose="020B0604020202020204" pitchFamily="34" charset="0"/>
            </a:endParaRPr>
          </a:p>
        </p:txBody>
      </p:sp>
      <p:sp>
        <p:nvSpPr>
          <p:cNvPr id="69" name="Shape 69"/>
          <p:cNvSpPr txBox="1">
            <a:spLocks noGrp="1"/>
          </p:cNvSpPr>
          <p:nvPr>
            <p:ph type="sldNum" idx="12"/>
          </p:nvPr>
        </p:nvSpPr>
        <p:spPr>
          <a:xfrm>
            <a:off x="8501025" y="6477002"/>
            <a:ext cx="548700" cy="3810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1</a:t>
            </a:fld>
            <a:endParaRPr lang="en" dirty="0"/>
          </a:p>
        </p:txBody>
      </p:sp>
      <p:pic>
        <p:nvPicPr>
          <p:cNvPr id="71" name="Shape 71" descr="uhl-logo.png"/>
          <p:cNvPicPr preferRelativeResize="0"/>
          <p:nvPr/>
        </p:nvPicPr>
        <p:blipFill>
          <a:blip r:embed="rId4">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Tree>
    <p:extLst>
      <p:ext uri="{BB962C8B-B14F-4D97-AF65-F5344CB8AC3E}">
        <p14:creationId xmlns:p14="http://schemas.microsoft.com/office/powerpoint/2010/main" val="648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964" y="1414185"/>
            <a:ext cx="8229600" cy="4146003"/>
          </a:xfrm>
        </p:spPr>
        <p:txBody>
          <a:bodyPr/>
          <a:lstStyle/>
          <a:p>
            <a:pPr marL="285750" lvl="0" indent="-285750" algn="l">
              <a:buFont typeface="Arial" panose="020B0604020202020204" pitchFamily="34" charset="0"/>
              <a:buChar char="•"/>
            </a:pPr>
            <a:r>
              <a:rPr lang="en-US" dirty="0">
                <a:latin typeface="Century Gothic" panose="020B0502020202020204" pitchFamily="34" charset="0"/>
              </a:rPr>
              <a:t>Reproduce your work in physical form? </a:t>
            </a:r>
            <a:r>
              <a:rPr lang="en-US" dirty="0">
                <a:solidFill>
                  <a:srgbClr val="FF0000"/>
                </a:solidFill>
                <a:latin typeface="Century Gothic" panose="020B0502020202020204" pitchFamily="34" charset="0"/>
              </a:rPr>
              <a:t>Options </a:t>
            </a:r>
            <a:r>
              <a:rPr lang="en-US" dirty="0" smtClean="0">
                <a:solidFill>
                  <a:srgbClr val="FF0000"/>
                </a:solidFill>
                <a:latin typeface="Century Gothic" panose="020B0502020202020204" pitchFamily="34" charset="0"/>
              </a:rPr>
              <a:t>restricted to classroom </a:t>
            </a:r>
            <a:r>
              <a:rPr lang="en-US" dirty="0" smtClean="0">
                <a:solidFill>
                  <a:srgbClr val="FF0000"/>
                </a:solidFill>
                <a:latin typeface="Century Gothic" panose="020B0502020202020204" pitchFamily="34" charset="0"/>
              </a:rPr>
              <a:t>use</a:t>
            </a:r>
            <a:endParaRPr lang="en-US" dirty="0">
              <a:latin typeface="Century Gothic" panose="020B0502020202020204" pitchFamily="34" charset="0"/>
            </a:endParaRPr>
          </a:p>
          <a:p>
            <a:pPr marL="285750" lvl="0" indent="-285750" algn="l">
              <a:buFont typeface="Arial" panose="020B0604020202020204" pitchFamily="34" charset="0"/>
              <a:buChar char="•"/>
            </a:pPr>
            <a:r>
              <a:rPr lang="en-US" dirty="0">
                <a:latin typeface="Century Gothic" panose="020B0502020202020204" pitchFamily="34" charset="0"/>
              </a:rPr>
              <a:t>Distribute those copies? </a:t>
            </a:r>
            <a:r>
              <a:rPr lang="en-US" dirty="0" smtClean="0">
                <a:solidFill>
                  <a:srgbClr val="FF0000"/>
                </a:solidFill>
                <a:latin typeface="Century Gothic" panose="020B0502020202020204" pitchFamily="34" charset="0"/>
              </a:rPr>
              <a:t>Restricted to 50 or fewer copies to share with colleagues</a:t>
            </a:r>
            <a:endParaRPr lang="en-US" dirty="0">
              <a:solidFill>
                <a:srgbClr val="FF0000"/>
              </a:solidFill>
              <a:latin typeface="Century Gothic" panose="020B0502020202020204" pitchFamily="34" charset="0"/>
            </a:endParaRPr>
          </a:p>
          <a:p>
            <a:pPr marL="285750" lvl="0" indent="-285750" algn="l">
              <a:buFont typeface="Arial" panose="020B0604020202020204" pitchFamily="34" charset="0"/>
              <a:buChar char="•"/>
            </a:pPr>
            <a:r>
              <a:rPr lang="en-US" dirty="0">
                <a:latin typeface="Century Gothic" panose="020B0502020202020204" pitchFamily="34" charset="0"/>
              </a:rPr>
              <a:t>Prepare transformative or other derivative works (e.g. translations)? </a:t>
            </a:r>
            <a:r>
              <a:rPr lang="en-US" dirty="0">
                <a:solidFill>
                  <a:srgbClr val="FF0000"/>
                </a:solidFill>
                <a:latin typeface="Century Gothic" panose="020B0502020202020204" pitchFamily="34" charset="0"/>
              </a:rPr>
              <a:t>Not without Elsevier’s permission</a:t>
            </a:r>
            <a:endParaRPr lang="en-US" dirty="0">
              <a:latin typeface="Century Gothic" panose="020B0502020202020204" pitchFamily="34" charset="0"/>
            </a:endParaRPr>
          </a:p>
          <a:p>
            <a:pPr marL="285750" indent="-285750" algn="l">
              <a:buFont typeface="Arial" panose="020B0604020202020204" pitchFamily="34" charset="0"/>
              <a:buChar char="•"/>
            </a:pPr>
            <a:r>
              <a:rPr lang="en-US" dirty="0">
                <a:latin typeface="Century Gothic" panose="020B0502020202020204" pitchFamily="34" charset="0"/>
              </a:rPr>
              <a:t>Perform or display the work publicly? </a:t>
            </a:r>
            <a:r>
              <a:rPr lang="en-US" dirty="0">
                <a:solidFill>
                  <a:srgbClr val="FF0000"/>
                </a:solidFill>
                <a:latin typeface="Century Gothic" panose="020B0502020202020204" pitchFamily="34" charset="0"/>
              </a:rPr>
              <a:t>Not without Elsevier’s permission</a:t>
            </a:r>
          </a:p>
          <a:p>
            <a:pPr marL="285750" indent="-285750" algn="l">
              <a:buFont typeface="Arial" panose="020B0604020202020204" pitchFamily="34" charset="0"/>
              <a:buChar char="•"/>
            </a:pPr>
            <a:r>
              <a:rPr lang="en-US" dirty="0">
                <a:latin typeface="Century Gothic" panose="020B0502020202020204" pitchFamily="34" charset="0"/>
              </a:rPr>
              <a:t>Reuse your work in teaching, future publications, and in all scholarly and professional activities? </a:t>
            </a:r>
            <a:r>
              <a:rPr lang="en-US" dirty="0">
                <a:solidFill>
                  <a:srgbClr val="FF0000"/>
                </a:solidFill>
                <a:latin typeface="Century Gothic" panose="020B0502020202020204" pitchFamily="34" charset="0"/>
              </a:rPr>
              <a:t>Options </a:t>
            </a:r>
            <a:r>
              <a:rPr lang="en-US" dirty="0" smtClean="0">
                <a:solidFill>
                  <a:srgbClr val="FF0000"/>
                </a:solidFill>
                <a:latin typeface="Century Gothic" panose="020B0502020202020204" pitchFamily="34" charset="0"/>
              </a:rPr>
              <a:t>restricted (see above)</a:t>
            </a:r>
            <a:endParaRPr lang="en-US" dirty="0">
              <a:latin typeface="Century Gothic" panose="020B0502020202020204" pitchFamily="34" charset="0"/>
            </a:endParaRPr>
          </a:p>
          <a:p>
            <a:pPr marL="285750" lvl="0" indent="-285750" algn="l">
              <a:buFont typeface="Arial" panose="020B0604020202020204" pitchFamily="34" charset="0"/>
              <a:buChar char="•"/>
            </a:pPr>
            <a:r>
              <a:rPr lang="en-US" dirty="0">
                <a:latin typeface="Century Gothic" panose="020B0502020202020204" pitchFamily="34" charset="0"/>
              </a:rPr>
              <a:t>Post your work online? </a:t>
            </a:r>
            <a:r>
              <a:rPr lang="en-US" dirty="0">
                <a:solidFill>
                  <a:srgbClr val="FF0000"/>
                </a:solidFill>
                <a:latin typeface="Century Gothic" panose="020B0502020202020204" pitchFamily="34" charset="0"/>
              </a:rPr>
              <a:t>Only a </a:t>
            </a:r>
            <a:r>
              <a:rPr lang="en-US" dirty="0" smtClean="0">
                <a:solidFill>
                  <a:srgbClr val="FF0000"/>
                </a:solidFill>
                <a:latin typeface="Century Gothic" panose="020B0502020202020204" pitchFamily="34" charset="0"/>
              </a:rPr>
              <a:t>pre-print (non-peer-reviewed) version—and only </a:t>
            </a:r>
            <a:r>
              <a:rPr lang="en-US" dirty="0">
                <a:solidFill>
                  <a:srgbClr val="FF0000"/>
                </a:solidFill>
                <a:latin typeface="Century Gothic" panose="020B0502020202020204" pitchFamily="34" charset="0"/>
              </a:rPr>
              <a:t>after applicable embargo period</a:t>
            </a:r>
            <a:endParaRPr lang="en-US" dirty="0">
              <a:latin typeface="Century Gothic" panose="020B0502020202020204" pitchFamily="34" charset="0"/>
            </a:endParaRPr>
          </a:p>
          <a:p>
            <a:pPr marL="285750" lvl="0" indent="-285750" algn="l">
              <a:buFont typeface="Arial" panose="020B0604020202020204" pitchFamily="34" charset="0"/>
              <a:buChar char="•"/>
            </a:pPr>
            <a:r>
              <a:rPr lang="en-US" dirty="0">
                <a:latin typeface="Century Gothic" panose="020B0502020202020204" pitchFamily="34" charset="0"/>
              </a:rPr>
              <a:t>License your work (declare how it may be legally used by others)? </a:t>
            </a:r>
            <a:r>
              <a:rPr lang="en-US" dirty="0">
                <a:solidFill>
                  <a:srgbClr val="FF0000"/>
                </a:solidFill>
                <a:latin typeface="Century Gothic" panose="020B0502020202020204" pitchFamily="34" charset="0"/>
              </a:rPr>
              <a:t>No.</a:t>
            </a:r>
            <a:endParaRPr lang="en-US" dirty="0">
              <a:latin typeface="Century Gothic" panose="020B0502020202020204" pitchFamily="34" charset="0"/>
            </a:endParaRPr>
          </a:p>
          <a:p>
            <a:pPr marL="285750" indent="-285750" algn="l">
              <a:buFont typeface="Arial" panose="020B0604020202020204" pitchFamily="34" charset="0"/>
              <a:buChar char="•"/>
            </a:pPr>
            <a:r>
              <a:rPr lang="en-US" dirty="0">
                <a:latin typeface="Century Gothic" panose="020B0502020202020204" pitchFamily="34" charset="0"/>
              </a:rPr>
              <a:t>Authorize others to exercise any of these rights? </a:t>
            </a:r>
            <a:r>
              <a:rPr lang="en-US" dirty="0">
                <a:solidFill>
                  <a:srgbClr val="FF0000"/>
                </a:solidFill>
                <a:latin typeface="Century Gothic" panose="020B0502020202020204" pitchFamily="34" charset="0"/>
              </a:rPr>
              <a:t>No.</a:t>
            </a:r>
            <a:endParaRPr lang="en-US" dirty="0">
              <a:latin typeface="Century Gothic" panose="020B0502020202020204" pitchFamily="34" charset="0"/>
            </a:endParaRPr>
          </a:p>
          <a:p>
            <a:endParaRPr lang="en-US"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756525" y="6069901"/>
            <a:ext cx="4018849" cy="340250"/>
          </a:xfrm>
          <a:prstGeom prst="rect">
            <a:avLst/>
          </a:prstGeom>
          <a:noFill/>
          <a:ln>
            <a:noFill/>
          </a:ln>
        </p:spPr>
      </p:pic>
      <p:sp>
        <p:nvSpPr>
          <p:cNvPr id="6" name="Text Placeholder 1"/>
          <p:cNvSpPr txBox="1">
            <a:spLocks/>
          </p:cNvSpPr>
          <p:nvPr/>
        </p:nvSpPr>
        <p:spPr>
          <a:xfrm>
            <a:off x="381964" y="438811"/>
            <a:ext cx="8393410" cy="131827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3pPr>
            <a:lvl4pPr marR="0" lvl="3"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4pPr>
            <a:lvl5pPr marR="0" lvl="4"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5pPr>
            <a:lvl6pPr marR="0" lvl="5"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6pPr>
            <a:lvl7pPr marR="0" lvl="6"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7pPr>
            <a:lvl8pPr marR="0" lvl="7"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8pPr>
            <a:lvl9pPr marR="0" lvl="8"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9pPr>
          </a:lstStyle>
          <a:p>
            <a:r>
              <a:rPr lang="en-US" sz="3200" dirty="0" smtClean="0">
                <a:latin typeface="Century Gothic" panose="020B0502020202020204" pitchFamily="34" charset="0"/>
              </a:rPr>
              <a:t>Under the Elsevier Agreement, Can You…</a:t>
            </a:r>
            <a:endParaRPr lang="en-US" sz="3200" dirty="0">
              <a:latin typeface="Century Gothic" panose="020B0502020202020204" pitchFamily="34" charset="0"/>
            </a:endParaRPr>
          </a:p>
        </p:txBody>
      </p:sp>
    </p:spTree>
    <p:extLst>
      <p:ext uri="{BB962C8B-B14F-4D97-AF65-F5344CB8AC3E}">
        <p14:creationId xmlns:p14="http://schemas.microsoft.com/office/powerpoint/2010/main" val="128220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6" name="TextBox 5"/>
          <p:cNvSpPr txBox="1"/>
          <p:nvPr/>
        </p:nvSpPr>
        <p:spPr>
          <a:xfrm>
            <a:off x="548874" y="532640"/>
            <a:ext cx="8500850" cy="1077218"/>
          </a:xfrm>
          <a:prstGeom prst="rect">
            <a:avLst/>
          </a:prstGeom>
          <a:noFill/>
        </p:spPr>
        <p:txBody>
          <a:bodyPr wrap="square" rtlCol="0">
            <a:spAutoFit/>
          </a:bodyPr>
          <a:lstStyle/>
          <a:p>
            <a:r>
              <a:rPr lang="en-US" sz="3200" dirty="0" smtClean="0">
                <a:latin typeface="Century Gothic" panose="020B0502020202020204" pitchFamily="34" charset="0"/>
              </a:rPr>
              <a:t>What are the </a:t>
            </a:r>
            <a:r>
              <a:rPr lang="en-US" sz="3200" dirty="0" smtClean="0">
                <a:solidFill>
                  <a:srgbClr val="00B050"/>
                </a:solidFill>
                <a:latin typeface="Century Gothic" panose="020B0502020202020204" pitchFamily="34" charset="0"/>
              </a:rPr>
              <a:t>Advantages</a:t>
            </a:r>
            <a:r>
              <a:rPr lang="en-US" sz="3200" dirty="0" smtClean="0">
                <a:latin typeface="Century Gothic" panose="020B0502020202020204" pitchFamily="34" charset="0"/>
              </a:rPr>
              <a:t> of Making Our Research Openly Available?</a:t>
            </a:r>
            <a:endParaRPr lang="en-US" sz="3200" dirty="0">
              <a:latin typeface="Century Gothic" panose="020B0502020202020204" pitchFamily="34" charset="0"/>
            </a:endParaRPr>
          </a:p>
        </p:txBody>
      </p:sp>
      <p:sp>
        <p:nvSpPr>
          <p:cNvPr id="7" name="Rectangle 6"/>
          <p:cNvSpPr/>
          <p:nvPr/>
        </p:nvSpPr>
        <p:spPr>
          <a:xfrm>
            <a:off x="482320" y="1910861"/>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Impact</a:t>
            </a:r>
          </a:p>
          <a:p>
            <a:pPr algn="ctr"/>
            <a:endParaRPr lang="en-US" b="1" dirty="0" smtClean="0">
              <a:latin typeface="Century Gothic" panose="020B0502020202020204" pitchFamily="34" charset="0"/>
            </a:endParaRPr>
          </a:p>
          <a:p>
            <a:pPr algn="ctr"/>
            <a:r>
              <a:rPr lang="en-US" dirty="0" smtClean="0">
                <a:latin typeface="Century Gothic" panose="020B0502020202020204" pitchFamily="34" charset="0"/>
              </a:rPr>
              <a:t>Making your work openly available means maximizing its potential to be read by anyone</a:t>
            </a:r>
            <a:endParaRPr lang="en-US" dirty="0">
              <a:latin typeface="Century Gothic" panose="020B0502020202020204" pitchFamily="34" charset="0"/>
            </a:endParaRPr>
          </a:p>
        </p:txBody>
      </p:sp>
      <p:sp>
        <p:nvSpPr>
          <p:cNvPr id="13" name="Rectangle 12"/>
          <p:cNvSpPr/>
          <p:nvPr/>
        </p:nvSpPr>
        <p:spPr>
          <a:xfrm>
            <a:off x="3438116" y="1910861"/>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Global Reach</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Scholars (and others) all over the world can now read and engage with your work</a:t>
            </a:r>
            <a:endParaRPr lang="en-US" dirty="0">
              <a:latin typeface="Century Gothic" panose="020B0502020202020204" pitchFamily="34" charset="0"/>
            </a:endParaRPr>
          </a:p>
        </p:txBody>
      </p:sp>
      <p:sp>
        <p:nvSpPr>
          <p:cNvPr id="14" name="Rectangle 13"/>
          <p:cNvSpPr/>
          <p:nvPr/>
        </p:nvSpPr>
        <p:spPr>
          <a:xfrm>
            <a:off x="6393914" y="1900082"/>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Speed</a:t>
            </a:r>
            <a:endParaRPr lang="en-US" dirty="0" smtClean="0">
              <a:latin typeface="Century Gothic" panose="020B0502020202020204" pitchFamily="34" charset="0"/>
            </a:endParaRP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Journal articles can take 18-24 months from submission to publication</a:t>
            </a:r>
          </a:p>
          <a:p>
            <a:pPr algn="ctr"/>
            <a:endParaRPr lang="en-US" dirty="0">
              <a:latin typeface="Century Gothic" panose="020B0502020202020204" pitchFamily="34" charset="0"/>
            </a:endParaRPr>
          </a:p>
        </p:txBody>
      </p:sp>
      <p:sp>
        <p:nvSpPr>
          <p:cNvPr id="15" name="Rectangle 14"/>
          <p:cNvSpPr/>
          <p:nvPr/>
        </p:nvSpPr>
        <p:spPr>
          <a:xfrm>
            <a:off x="482320" y="4052835"/>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Feedback</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By offering access to early-stage work you can collect feedback &amp; improve your work</a:t>
            </a:r>
            <a:endParaRPr lang="en-US" dirty="0">
              <a:latin typeface="Century Gothic" panose="020B0502020202020204" pitchFamily="34" charset="0"/>
            </a:endParaRPr>
          </a:p>
        </p:txBody>
      </p:sp>
      <p:sp>
        <p:nvSpPr>
          <p:cNvPr id="16" name="Rectangle 15"/>
          <p:cNvSpPr/>
          <p:nvPr/>
        </p:nvSpPr>
        <p:spPr>
          <a:xfrm>
            <a:off x="3438117" y="4063656"/>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Equity</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Access is not limited to those who can afford it or who are affiliated with a wealthy institution</a:t>
            </a:r>
            <a:endParaRPr lang="en-US" dirty="0">
              <a:latin typeface="Century Gothic" panose="020B0502020202020204" pitchFamily="34" charset="0"/>
            </a:endParaRPr>
          </a:p>
        </p:txBody>
      </p:sp>
      <p:sp>
        <p:nvSpPr>
          <p:cNvPr id="17" name="Rectangle 16"/>
          <p:cNvSpPr/>
          <p:nvPr/>
        </p:nvSpPr>
        <p:spPr>
          <a:xfrm>
            <a:off x="6393914" y="4052835"/>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Utility</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Other people can reuse or remix your work in new ways while providing you with proper attribution</a:t>
            </a:r>
            <a:endParaRPr lang="en-US" dirty="0">
              <a:latin typeface="Century Gothic" panose="020B0502020202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100" y="2343942"/>
            <a:ext cx="985629" cy="9856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162" y="2311833"/>
            <a:ext cx="1019365" cy="101936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960" y="2314130"/>
            <a:ext cx="1019365" cy="101936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67" y="4450288"/>
            <a:ext cx="1019365" cy="101936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162" y="4468148"/>
            <a:ext cx="1019365" cy="101936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960" y="4450287"/>
            <a:ext cx="1019365" cy="1019365"/>
          </a:xfrm>
          <a:prstGeom prst="rect">
            <a:avLst/>
          </a:prstGeom>
        </p:spPr>
      </p:pic>
      <p:sp>
        <p:nvSpPr>
          <p:cNvPr id="22" name="TextBox 21"/>
          <p:cNvSpPr txBox="1"/>
          <p:nvPr/>
        </p:nvSpPr>
        <p:spPr>
          <a:xfrm>
            <a:off x="482320" y="5971142"/>
            <a:ext cx="4144764" cy="446276"/>
          </a:xfrm>
          <a:prstGeom prst="rect">
            <a:avLst/>
          </a:prstGeom>
          <a:noFill/>
          <a:ln>
            <a:solidFill>
              <a:srgbClr val="FF0000"/>
            </a:solidFill>
          </a:ln>
        </p:spPr>
        <p:txBody>
          <a:bodyPr wrap="square" rtlCol="0">
            <a:spAutoFit/>
          </a:bodyPr>
          <a:lstStyle/>
          <a:p>
            <a:r>
              <a:rPr lang="en-US" sz="900" smtClean="0">
                <a:latin typeface="Century Gothic" panose="020B0502020202020204" pitchFamily="34" charset="0"/>
              </a:rPr>
              <a:t>Adapted from Nicky Agate’s “Open Humanities 101” presentation, delivered at FORCE 11 Scholarly Communication Institute, July 31, 2017</a:t>
            </a:r>
            <a:r>
              <a:rPr lang="en-US" smtClean="0"/>
              <a:t>.</a:t>
            </a:r>
            <a:endParaRPr lang="en-US" dirty="0"/>
          </a:p>
        </p:txBody>
      </p:sp>
    </p:spTree>
    <p:extLst>
      <p:ext uri="{BB962C8B-B14F-4D97-AF65-F5344CB8AC3E}">
        <p14:creationId xmlns:p14="http://schemas.microsoft.com/office/powerpoint/2010/main" val="3168563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49" y="255377"/>
            <a:ext cx="8353425" cy="12096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1554" y="1545224"/>
            <a:ext cx="4967736" cy="4376132"/>
          </a:xfrm>
          <a:prstGeom prst="rect">
            <a:avLst/>
          </a:prstGeom>
        </p:spPr>
      </p:pic>
      <p:sp>
        <p:nvSpPr>
          <p:cNvPr id="2" name="TextBox 1"/>
          <p:cNvSpPr txBox="1"/>
          <p:nvPr/>
        </p:nvSpPr>
        <p:spPr>
          <a:xfrm>
            <a:off x="421950" y="6081700"/>
            <a:ext cx="4057454" cy="307777"/>
          </a:xfrm>
          <a:prstGeom prst="rect">
            <a:avLst/>
          </a:prstGeom>
          <a:noFill/>
          <a:ln>
            <a:solidFill>
              <a:srgbClr val="FF0000"/>
            </a:solidFill>
          </a:ln>
        </p:spPr>
        <p:txBody>
          <a:bodyPr wrap="square" rtlCol="0">
            <a:spAutoFit/>
          </a:bodyPr>
          <a:lstStyle/>
          <a:p>
            <a:r>
              <a:rPr lang="en-US" dirty="0">
                <a:latin typeface="Century Gothic" panose="020B0502020202020204" pitchFamily="34" charset="0"/>
              </a:rPr>
              <a:t>http://www.sherpa.ac.uk/romeo/index.php</a:t>
            </a:r>
          </a:p>
        </p:txBody>
      </p:sp>
    </p:spTree>
    <p:extLst>
      <p:ext uri="{BB962C8B-B14F-4D97-AF65-F5344CB8AC3E}">
        <p14:creationId xmlns:p14="http://schemas.microsoft.com/office/powerpoint/2010/main" val="381797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6861" y="499209"/>
            <a:ext cx="8264770" cy="4323999"/>
          </a:xfrm>
        </p:spPr>
        <p:txBody>
          <a:bodyPr/>
          <a:lstStyle/>
          <a:p>
            <a:pPr algn="l"/>
            <a:r>
              <a:rPr lang="en-US" sz="2000" dirty="0" smtClean="0">
                <a:latin typeface="Century Gothic" panose="020B0502020202020204" pitchFamily="34" charset="0"/>
              </a:rPr>
              <a:t>“Most of the time, you may lawfully make your work Open Access through a repository even if you published in a non-OA journal.</a:t>
            </a:r>
          </a:p>
          <a:p>
            <a:pPr algn="l"/>
            <a:endParaRPr lang="en-US" sz="2000" dirty="0">
              <a:latin typeface="Century Gothic" panose="020B0502020202020204" pitchFamily="34" charset="0"/>
            </a:endParaRPr>
          </a:p>
          <a:p>
            <a:pPr algn="l"/>
            <a:r>
              <a:rPr lang="en-US" sz="2000" dirty="0" smtClean="0">
                <a:latin typeface="Century Gothic" panose="020B0502020202020204" pitchFamily="34" charset="0"/>
              </a:rPr>
              <a:t>There are two reasons why:</a:t>
            </a:r>
          </a:p>
          <a:p>
            <a:pPr algn="l"/>
            <a:endParaRPr lang="en-US" sz="2000" dirty="0" smtClean="0">
              <a:latin typeface="Century Gothic" panose="020B0502020202020204" pitchFamily="34" charset="0"/>
            </a:endParaRPr>
          </a:p>
          <a:p>
            <a:pPr marL="342900" indent="-342900" algn="l">
              <a:buFont typeface="Arial" panose="020B0604020202020204" pitchFamily="34" charset="0"/>
              <a:buChar char="•"/>
            </a:pPr>
            <a:r>
              <a:rPr lang="en-US" sz="2000" dirty="0" smtClean="0">
                <a:latin typeface="Century Gothic" panose="020B0502020202020204" pitchFamily="34" charset="0"/>
              </a:rPr>
              <a:t>First, most non-OA publishers give standing permission for green OA</a:t>
            </a:r>
          </a:p>
          <a:p>
            <a:pPr marL="342900" indent="-342900" algn="l">
              <a:buFont typeface="Arial" panose="020B0604020202020204" pitchFamily="34" charset="0"/>
              <a:buChar char="•"/>
            </a:pPr>
            <a:endParaRPr lang="en-US" sz="2000" dirty="0" smtClean="0">
              <a:latin typeface="Century Gothic" panose="020B0502020202020204" pitchFamily="34" charset="0"/>
            </a:endParaRPr>
          </a:p>
          <a:p>
            <a:pPr marL="342900" indent="-342900" algn="l">
              <a:buFont typeface="Arial" panose="020B0604020202020204" pitchFamily="34" charset="0"/>
              <a:buChar char="•"/>
            </a:pPr>
            <a:r>
              <a:rPr lang="en-US" sz="2000" dirty="0" smtClean="0">
                <a:latin typeface="Century Gothic" panose="020B0502020202020204" pitchFamily="34" charset="0"/>
              </a:rPr>
              <a:t>Second, research institutional can adopt policies to assure permission for green OA even in cases where publishers don’t already give standing permission.”</a:t>
            </a:r>
          </a:p>
          <a:p>
            <a:pPr marL="342900" indent="-342900">
              <a:buAutoNum type="arabicParenR"/>
            </a:pPr>
            <a:endParaRPr lang="en-US" sz="2000" dirty="0" smtClean="0">
              <a:latin typeface="Century Gothic" panose="020B0502020202020204" pitchFamily="34" charset="0"/>
            </a:endParaRPr>
          </a:p>
          <a:p>
            <a:pPr marL="342900" indent="-342900">
              <a:buAutoNum type="arabicParenR"/>
            </a:pPr>
            <a:endParaRPr lang="en-US" sz="2000" dirty="0">
              <a:latin typeface="Century Gothic" panose="020B0502020202020204" pitchFamily="34" charset="0"/>
            </a:endParaRPr>
          </a:p>
          <a:p>
            <a:pPr algn="r"/>
            <a:r>
              <a:rPr lang="en-US" sz="2000" dirty="0" smtClean="0">
                <a:latin typeface="Century Gothic" panose="020B0502020202020204" pitchFamily="34" charset="0"/>
              </a:rPr>
              <a:t>—Peter </a:t>
            </a:r>
            <a:r>
              <a:rPr lang="en-US" sz="2000" dirty="0" err="1" smtClean="0">
                <a:latin typeface="Century Gothic" panose="020B0502020202020204" pitchFamily="34" charset="0"/>
              </a:rPr>
              <a:t>Suber</a:t>
            </a:r>
            <a:r>
              <a:rPr lang="en-US" sz="2000" dirty="0" smtClean="0">
                <a:latin typeface="Century Gothic" panose="020B0502020202020204" pitchFamily="34" charset="0"/>
              </a:rPr>
              <a:t>, Harvard Open Access Project</a:t>
            </a:r>
            <a:endParaRPr lang="en-US" sz="2000" dirty="0">
              <a:latin typeface="Century Gothic" panose="020B0502020202020204" pitchFamily="34" charset="0"/>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Tree>
    <p:extLst>
      <p:ext uri="{BB962C8B-B14F-4D97-AF65-F5344CB8AC3E}">
        <p14:creationId xmlns:p14="http://schemas.microsoft.com/office/powerpoint/2010/main" val="370992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086" y="481738"/>
            <a:ext cx="4544028" cy="5214272"/>
          </a:xfrm>
          <a:prstGeom prst="rect">
            <a:avLst/>
          </a:prstGeom>
        </p:spPr>
      </p:pic>
    </p:spTree>
    <p:extLst>
      <p:ext uri="{BB962C8B-B14F-4D97-AF65-F5344CB8AC3E}">
        <p14:creationId xmlns:p14="http://schemas.microsoft.com/office/powerpoint/2010/main" val="51621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Rectangle 4"/>
          <p:cNvSpPr/>
          <p:nvPr/>
        </p:nvSpPr>
        <p:spPr>
          <a:xfrm>
            <a:off x="253625" y="543368"/>
            <a:ext cx="8521749" cy="1015663"/>
          </a:xfrm>
          <a:prstGeom prst="rect">
            <a:avLst/>
          </a:prstGeom>
        </p:spPr>
        <p:txBody>
          <a:bodyPr wrap="square">
            <a:spAutoFit/>
          </a:bodyPr>
          <a:lstStyle/>
          <a:p>
            <a:r>
              <a:rPr lang="en-US" sz="3200" dirty="0" smtClean="0">
                <a:solidFill>
                  <a:schemeClr val="tx1"/>
                </a:solidFill>
                <a:latin typeface="Century Gothic" panose="020B0502020202020204" pitchFamily="34" charset="0"/>
              </a:rPr>
              <a:t>“</a:t>
            </a:r>
            <a:r>
              <a:rPr lang="en-US" sz="3200" dirty="0" smtClean="0">
                <a:solidFill>
                  <a:schemeClr val="accent2"/>
                </a:solidFill>
                <a:latin typeface="Century Gothic" panose="020B0502020202020204" pitchFamily="34" charset="0"/>
              </a:rPr>
              <a:t>Gold</a:t>
            </a:r>
            <a:r>
              <a:rPr lang="en-US" sz="3200" dirty="0" smtClean="0">
                <a:solidFill>
                  <a:schemeClr val="tx1"/>
                </a:solidFill>
                <a:latin typeface="Century Gothic" panose="020B0502020202020204" pitchFamily="34" charset="0"/>
              </a:rPr>
              <a:t>” </a:t>
            </a:r>
            <a:r>
              <a:rPr lang="en-US" sz="3200" dirty="0">
                <a:solidFill>
                  <a:schemeClr val="tx1"/>
                </a:solidFill>
                <a:latin typeface="Century Gothic" panose="020B0502020202020204" pitchFamily="34" charset="0"/>
              </a:rPr>
              <a:t>OA: Objections from the Humanist</a:t>
            </a:r>
          </a:p>
          <a:p>
            <a:r>
              <a:rPr lang="en-US" dirty="0" smtClean="0"/>
              <a:t/>
            </a:r>
            <a:br>
              <a:rPr lang="en-US" dirty="0" smtClean="0"/>
            </a:br>
            <a:endParaRPr lang="en-US" dirty="0"/>
          </a:p>
        </p:txBody>
      </p:sp>
      <p:sp>
        <p:nvSpPr>
          <p:cNvPr id="6" name="Rectangle 5"/>
          <p:cNvSpPr/>
          <p:nvPr/>
        </p:nvSpPr>
        <p:spPr>
          <a:xfrm>
            <a:off x="457200" y="1743148"/>
            <a:ext cx="8043825" cy="3970318"/>
          </a:xfrm>
          <a:prstGeom prst="rect">
            <a:avLst/>
          </a:prstGeom>
        </p:spPr>
        <p:txBody>
          <a:bodyPr wrap="square">
            <a:spAutoFit/>
          </a:bodyPr>
          <a:lstStyle/>
          <a:p>
            <a:pPr fontAlgn="base">
              <a:spcBef>
                <a:spcPts val="600"/>
              </a:spcBef>
              <a:buFont typeface="Arial" panose="020B0604020202020204" pitchFamily="34" charset="0"/>
              <a:buChar char="•"/>
            </a:pPr>
            <a:r>
              <a:rPr lang="en-US" sz="2800" dirty="0" smtClean="0">
                <a:solidFill>
                  <a:schemeClr val="tx1"/>
                </a:solidFill>
                <a:latin typeface="Century Gothic" panose="020B0502020202020204" pitchFamily="34" charset="0"/>
              </a:rPr>
              <a:t>  There </a:t>
            </a:r>
            <a:r>
              <a:rPr lang="en-US" sz="2800" dirty="0">
                <a:solidFill>
                  <a:schemeClr val="tx1"/>
                </a:solidFill>
                <a:latin typeface="Century Gothic" panose="020B0502020202020204" pitchFamily="34" charset="0"/>
              </a:rPr>
              <a:t>are no OA journals in the humanities</a:t>
            </a:r>
          </a:p>
          <a:p>
            <a:pPr fontAlgn="base">
              <a:buFont typeface="Arial" panose="020B0604020202020204" pitchFamily="34" charset="0"/>
              <a:buChar char="•"/>
            </a:pPr>
            <a:r>
              <a:rPr lang="en-US" sz="2800" dirty="0" smtClean="0">
                <a:solidFill>
                  <a:schemeClr val="tx1"/>
                </a:solidFill>
                <a:latin typeface="Century Gothic" panose="020B0502020202020204" pitchFamily="34" charset="0"/>
              </a:rPr>
              <a:t>  OA </a:t>
            </a:r>
            <a:r>
              <a:rPr lang="en-US" sz="2800" dirty="0">
                <a:solidFill>
                  <a:schemeClr val="tx1"/>
                </a:solidFill>
                <a:latin typeface="Century Gothic" panose="020B0502020202020204" pitchFamily="34" charset="0"/>
              </a:rPr>
              <a:t>journals are predatory</a:t>
            </a:r>
          </a:p>
          <a:p>
            <a:pPr fontAlgn="base">
              <a:buFont typeface="Arial" panose="020B0604020202020204" pitchFamily="34" charset="0"/>
              <a:buChar char="•"/>
            </a:pPr>
            <a:r>
              <a:rPr lang="en-US" sz="2800" dirty="0" smtClean="0">
                <a:solidFill>
                  <a:schemeClr val="tx1"/>
                </a:solidFill>
                <a:latin typeface="Century Gothic" panose="020B0502020202020204" pitchFamily="34" charset="0"/>
              </a:rPr>
              <a:t>  Publishing </a:t>
            </a:r>
            <a:r>
              <a:rPr lang="en-US" sz="2800" dirty="0">
                <a:solidFill>
                  <a:schemeClr val="tx1"/>
                </a:solidFill>
                <a:latin typeface="Century Gothic" panose="020B0502020202020204" pitchFamily="34" charset="0"/>
              </a:rPr>
              <a:t>in an OA journal won’t count for tenure</a:t>
            </a:r>
          </a:p>
          <a:p>
            <a:pPr fontAlgn="base">
              <a:buFont typeface="Arial" panose="020B0604020202020204" pitchFamily="34" charset="0"/>
              <a:buChar char="•"/>
            </a:pPr>
            <a:r>
              <a:rPr lang="en-US" sz="2800" dirty="0" smtClean="0">
                <a:solidFill>
                  <a:schemeClr val="tx1"/>
                </a:solidFill>
                <a:latin typeface="Century Gothic" panose="020B0502020202020204" pitchFamily="34" charset="0"/>
              </a:rPr>
              <a:t>  OA </a:t>
            </a:r>
            <a:r>
              <a:rPr lang="en-US" sz="2800" dirty="0">
                <a:solidFill>
                  <a:schemeClr val="tx1"/>
                </a:solidFill>
                <a:latin typeface="Century Gothic" panose="020B0502020202020204" pitchFamily="34" charset="0"/>
              </a:rPr>
              <a:t>journals are less prestigious</a:t>
            </a:r>
          </a:p>
          <a:p>
            <a:pPr fontAlgn="base">
              <a:buFont typeface="Arial" panose="020B0604020202020204" pitchFamily="34" charset="0"/>
              <a:buChar char="•"/>
            </a:pPr>
            <a:r>
              <a:rPr lang="en-US" sz="2800" dirty="0" smtClean="0">
                <a:solidFill>
                  <a:schemeClr val="tx1"/>
                </a:solidFill>
                <a:latin typeface="Century Gothic" panose="020B0502020202020204" pitchFamily="34" charset="0"/>
              </a:rPr>
              <a:t>  I </a:t>
            </a:r>
            <a:r>
              <a:rPr lang="en-US" sz="2800" dirty="0">
                <a:solidFill>
                  <a:schemeClr val="tx1"/>
                </a:solidFill>
                <a:latin typeface="Century Gothic" panose="020B0502020202020204" pitchFamily="34" charset="0"/>
              </a:rPr>
              <a:t>can’t pay that huge </a:t>
            </a:r>
            <a:r>
              <a:rPr lang="en-US" sz="2800" dirty="0" smtClean="0">
                <a:solidFill>
                  <a:schemeClr val="tx1"/>
                </a:solidFill>
                <a:latin typeface="Century Gothic" panose="020B0502020202020204" pitchFamily="34" charset="0"/>
              </a:rPr>
              <a:t>Article Processing Charge!</a:t>
            </a:r>
            <a:endParaRPr lang="en-US" sz="2800" dirty="0">
              <a:solidFill>
                <a:schemeClr val="tx1"/>
              </a:solidFill>
              <a:latin typeface="Century Gothic" panose="020B0502020202020204" pitchFamily="34" charset="0"/>
            </a:endParaRPr>
          </a:p>
          <a:p>
            <a:pPr fontAlgn="base">
              <a:buFont typeface="Arial" panose="020B0604020202020204" pitchFamily="34" charset="0"/>
              <a:buChar char="•"/>
            </a:pPr>
            <a:r>
              <a:rPr lang="en-US" sz="2800" dirty="0" smtClean="0">
                <a:solidFill>
                  <a:schemeClr val="tx1"/>
                </a:solidFill>
                <a:latin typeface="Century Gothic" panose="020B0502020202020204" pitchFamily="34" charset="0"/>
              </a:rPr>
              <a:t>  OA </a:t>
            </a:r>
            <a:r>
              <a:rPr lang="en-US" sz="2800" dirty="0">
                <a:solidFill>
                  <a:schemeClr val="tx1"/>
                </a:solidFill>
                <a:latin typeface="Century Gothic" panose="020B0502020202020204" pitchFamily="34" charset="0"/>
              </a:rPr>
              <a:t>journals aren’t peer reviewed</a:t>
            </a:r>
          </a:p>
          <a:p>
            <a:r>
              <a:rPr lang="en-US" dirty="0"/>
              <a:t/>
            </a:r>
            <a:br>
              <a:rPr lang="en-US" dirty="0"/>
            </a:br>
            <a:endParaRPr lang="en-US" dirty="0"/>
          </a:p>
        </p:txBody>
      </p:sp>
      <p:sp>
        <p:nvSpPr>
          <p:cNvPr id="7" name="TextBox 6"/>
          <p:cNvSpPr txBox="1"/>
          <p:nvPr/>
        </p:nvSpPr>
        <p:spPr>
          <a:xfrm>
            <a:off x="482320" y="5971142"/>
            <a:ext cx="4144764" cy="446276"/>
          </a:xfrm>
          <a:prstGeom prst="rect">
            <a:avLst/>
          </a:prstGeom>
          <a:noFill/>
          <a:ln>
            <a:solidFill>
              <a:srgbClr val="FF0000"/>
            </a:solidFill>
          </a:ln>
        </p:spPr>
        <p:txBody>
          <a:bodyPr wrap="square" rtlCol="0">
            <a:spAutoFit/>
          </a:bodyPr>
          <a:lstStyle/>
          <a:p>
            <a:r>
              <a:rPr lang="en-US" sz="900" smtClean="0">
                <a:latin typeface="Century Gothic" panose="020B0502020202020204" pitchFamily="34" charset="0"/>
              </a:rPr>
              <a:t>Adapted from Nicky Agate’s “Open Humanities 101” presentation, delivered at FORCE 11 Scholarly Communication Institute, July 31, 2017</a:t>
            </a:r>
            <a:r>
              <a:rPr lang="en-US" smtClean="0"/>
              <a:t>.</a:t>
            </a:r>
            <a:endParaRPr lang="en-US" dirty="0"/>
          </a:p>
        </p:txBody>
      </p:sp>
    </p:spTree>
    <p:extLst>
      <p:ext uri="{BB962C8B-B14F-4D97-AF65-F5344CB8AC3E}">
        <p14:creationId xmlns:p14="http://schemas.microsoft.com/office/powerpoint/2010/main" val="1084822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13" y="1536526"/>
            <a:ext cx="8599373" cy="3802202"/>
          </a:xfrm>
          <a:prstGeom prst="rect">
            <a:avLst/>
          </a:prstGeom>
        </p:spPr>
      </p:pic>
      <p:sp>
        <p:nvSpPr>
          <p:cNvPr id="6" name="TextBox 5"/>
          <p:cNvSpPr txBox="1"/>
          <p:nvPr/>
        </p:nvSpPr>
        <p:spPr>
          <a:xfrm>
            <a:off x="499390" y="6015256"/>
            <a:ext cx="4153633" cy="400110"/>
          </a:xfrm>
          <a:prstGeom prst="rect">
            <a:avLst/>
          </a:prstGeom>
          <a:noFill/>
          <a:ln>
            <a:solidFill>
              <a:srgbClr val="FF0000"/>
            </a:solidFill>
          </a:ln>
        </p:spPr>
        <p:txBody>
          <a:bodyPr wrap="square" rtlCol="0">
            <a:spAutoFit/>
          </a:bodyPr>
          <a:lstStyle/>
          <a:p>
            <a:r>
              <a:rPr lang="en-US" sz="1000" dirty="0" smtClean="0">
                <a:latin typeface="Century Gothic" panose="020B0502020202020204" pitchFamily="34" charset="0"/>
              </a:rPr>
              <a:t>Accessed January 30, 2018 from https</a:t>
            </a:r>
            <a:r>
              <a:rPr lang="en-US" sz="1000" dirty="0">
                <a:latin typeface="Century Gothic" panose="020B0502020202020204" pitchFamily="34" charset="0"/>
              </a:rPr>
              <a:t>://sparcopen.org/our-work/author-rights/brochure-html/</a:t>
            </a:r>
          </a:p>
        </p:txBody>
      </p:sp>
      <p:sp>
        <p:nvSpPr>
          <p:cNvPr id="8" name="Rectangle 7"/>
          <p:cNvSpPr/>
          <p:nvPr/>
        </p:nvSpPr>
        <p:spPr>
          <a:xfrm>
            <a:off x="457200" y="520863"/>
            <a:ext cx="8229600" cy="1015663"/>
          </a:xfrm>
          <a:prstGeom prst="rect">
            <a:avLst/>
          </a:prstGeom>
        </p:spPr>
        <p:txBody>
          <a:bodyPr wrap="square">
            <a:spAutoFit/>
          </a:bodyPr>
          <a:lstStyle/>
          <a:p>
            <a:pPr algn="ctr"/>
            <a:r>
              <a:rPr lang="en-US" sz="3200" dirty="0" smtClean="0">
                <a:solidFill>
                  <a:schemeClr val="tx1"/>
                </a:solidFill>
                <a:latin typeface="Century Gothic" panose="020B0502020202020204" pitchFamily="34" charset="0"/>
              </a:rPr>
              <a:t>Author Addenda</a:t>
            </a:r>
            <a:endParaRPr lang="en-US" sz="3200" dirty="0">
              <a:solidFill>
                <a:schemeClr val="tx1"/>
              </a:solidFill>
              <a:latin typeface="Century Gothic" panose="020B0502020202020204" pitchFamily="34" charset="0"/>
            </a:endParaRPr>
          </a:p>
          <a:p>
            <a:r>
              <a:rPr lang="en-US" dirty="0" smtClean="0"/>
              <a:t/>
            </a:r>
            <a:br>
              <a:rPr lang="en-US" dirty="0" smtClean="0"/>
            </a:br>
            <a:endParaRPr lang="en-US" dirty="0"/>
          </a:p>
        </p:txBody>
      </p:sp>
    </p:spTree>
    <p:extLst>
      <p:ext uri="{BB962C8B-B14F-4D97-AF65-F5344CB8AC3E}">
        <p14:creationId xmlns:p14="http://schemas.microsoft.com/office/powerpoint/2010/main" val="1422653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
        <p:nvSpPr>
          <p:cNvPr id="4" name="Rectangle 3"/>
          <p:cNvSpPr/>
          <p:nvPr/>
        </p:nvSpPr>
        <p:spPr>
          <a:xfrm>
            <a:off x="457200" y="520863"/>
            <a:ext cx="8229600" cy="1508105"/>
          </a:xfrm>
          <a:prstGeom prst="rect">
            <a:avLst/>
          </a:prstGeom>
        </p:spPr>
        <p:txBody>
          <a:bodyPr wrap="square">
            <a:spAutoFit/>
          </a:bodyPr>
          <a:lstStyle/>
          <a:p>
            <a:pPr algn="ctr"/>
            <a:r>
              <a:rPr lang="en-US" sz="3200" dirty="0" smtClean="0">
                <a:solidFill>
                  <a:schemeClr val="tx1"/>
                </a:solidFill>
                <a:latin typeface="Century Gothic" panose="020B0502020202020204" pitchFamily="34" charset="0"/>
              </a:rPr>
              <a:t>A Balanced Approach to Rights Might Look Like…</a:t>
            </a:r>
            <a:endParaRPr lang="en-US" sz="3200" dirty="0">
              <a:solidFill>
                <a:schemeClr val="tx1"/>
              </a:solidFill>
              <a:latin typeface="Century Gothic" panose="020B0502020202020204" pitchFamily="34" charset="0"/>
            </a:endParaRPr>
          </a:p>
          <a:p>
            <a:r>
              <a:rPr lang="en-US" dirty="0" smtClean="0"/>
              <a:t/>
            </a:r>
            <a:br>
              <a:rPr lang="en-US" dirty="0" smtClean="0"/>
            </a:br>
            <a:endParaRPr lang="en-US" dirty="0"/>
          </a:p>
        </p:txBody>
      </p:sp>
      <p:sp>
        <p:nvSpPr>
          <p:cNvPr id="5" name="Content Placeholder 2"/>
          <p:cNvSpPr txBox="1">
            <a:spLocks/>
          </p:cNvSpPr>
          <p:nvPr/>
        </p:nvSpPr>
        <p:spPr>
          <a:xfrm>
            <a:off x="179408" y="1815376"/>
            <a:ext cx="4114800" cy="3543702"/>
          </a:xfrm>
          <a:prstGeom prst="rect">
            <a:avLst/>
          </a:prstGeom>
          <a:noFill/>
          <a:ln>
            <a:solidFill>
              <a:schemeClr val="tx1"/>
            </a:solidFill>
          </a:ln>
        </p:spPr>
        <p:txBody>
          <a:bodyPr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3pPr>
            <a:lvl4pPr marR="0" lvl="3"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4pPr>
            <a:lvl5pPr marR="0" lvl="4"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5pPr>
            <a:lvl6pPr marR="0" lvl="5"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6pPr>
            <a:lvl7pPr marR="0" lvl="6"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7pPr>
            <a:lvl8pPr marR="0" lvl="7"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8pPr>
            <a:lvl9pPr marR="0" lvl="8"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9pPr>
          </a:lstStyle>
          <a:p>
            <a:r>
              <a:rPr lang="en-US" sz="2400" dirty="0" smtClean="0">
                <a:latin typeface="Century Gothic" panose="020B0502020202020204" pitchFamily="34" charset="0"/>
              </a:rPr>
              <a:t>The Author retains the right to…</a:t>
            </a:r>
          </a:p>
          <a:p>
            <a:pPr algn="l"/>
            <a:endParaRPr lang="en-US" dirty="0" smtClean="0">
              <a:latin typeface="Century Gothic" panose="020B0502020202020204" pitchFamily="34" charset="0"/>
            </a:endParaRPr>
          </a:p>
          <a:p>
            <a:pPr marL="457200" indent="-457200" algn="l">
              <a:buFontTx/>
              <a:buAutoNum type="arabicPeriod"/>
            </a:pPr>
            <a:r>
              <a:rPr lang="en-US" sz="1400" dirty="0" smtClean="0">
                <a:latin typeface="Century Gothic" panose="020B0502020202020204" pitchFamily="34" charset="0"/>
              </a:rPr>
              <a:t>use and develop her/his own work without restriction</a:t>
            </a:r>
          </a:p>
          <a:p>
            <a:pPr marL="457200" indent="-457200" algn="l">
              <a:buFontTx/>
              <a:buAutoNum type="arabicPeriod"/>
            </a:pPr>
            <a:r>
              <a:rPr lang="en-US" sz="1400" dirty="0" smtClean="0">
                <a:latin typeface="Century Gothic" panose="020B0502020202020204" pitchFamily="34" charset="0"/>
              </a:rPr>
              <a:t>increase circulation of the work for education and research purposes</a:t>
            </a:r>
          </a:p>
          <a:p>
            <a:pPr marL="457200" indent="-457200" algn="l">
              <a:buFontTx/>
              <a:buAutoNum type="arabicPeriod"/>
            </a:pPr>
            <a:r>
              <a:rPr lang="en-US" sz="1400" dirty="0" smtClean="0">
                <a:latin typeface="Century Gothic" panose="020B0502020202020204" pitchFamily="34" charset="0"/>
              </a:rPr>
              <a:t>receive proper attribution when the work is used</a:t>
            </a:r>
          </a:p>
          <a:p>
            <a:pPr marL="457200" indent="-457200" algn="l">
              <a:buFontTx/>
              <a:buAutoNum type="arabicPeriod"/>
            </a:pPr>
            <a:r>
              <a:rPr lang="en-US" sz="1400" dirty="0" smtClean="0">
                <a:latin typeface="Century Gothic" panose="020B0502020202020204" pitchFamily="34" charset="0"/>
              </a:rPr>
              <a:t>deposit the work in an online open access repository where it will be forever available, if desired</a:t>
            </a:r>
            <a:endParaRPr lang="en-US" sz="1400" dirty="0">
              <a:latin typeface="Century Gothic" panose="020B0502020202020204" pitchFamily="34" charset="0"/>
            </a:endParaRPr>
          </a:p>
        </p:txBody>
      </p:sp>
      <p:sp>
        <p:nvSpPr>
          <p:cNvPr id="6" name="Content Placeholder 3"/>
          <p:cNvSpPr txBox="1">
            <a:spLocks/>
          </p:cNvSpPr>
          <p:nvPr/>
        </p:nvSpPr>
        <p:spPr>
          <a:xfrm>
            <a:off x="4572001" y="1813527"/>
            <a:ext cx="4114800" cy="3545551"/>
          </a:xfrm>
          <a:prstGeom prst="rect">
            <a:avLst/>
          </a:prstGeom>
          <a:ln>
            <a:solidFill>
              <a:schemeClr val="tx1"/>
            </a:solidFill>
          </a:ln>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Century Gothic" panose="020B0502020202020204" pitchFamily="34" charset="0"/>
              </a:rPr>
              <a:t>The Publisher is granted the right to…</a:t>
            </a:r>
          </a:p>
          <a:p>
            <a:pPr algn="ctr"/>
            <a:endParaRPr lang="en-US" dirty="0" smtClean="0">
              <a:latin typeface="Century Gothic" panose="020B0502020202020204" pitchFamily="34" charset="0"/>
            </a:endParaRPr>
          </a:p>
          <a:p>
            <a:pPr marL="457200" indent="-457200">
              <a:buFontTx/>
              <a:buAutoNum type="arabicPeriod"/>
            </a:pPr>
            <a:r>
              <a:rPr lang="en-US" dirty="0" smtClean="0">
                <a:latin typeface="Century Gothic" panose="020B0502020202020204" pitchFamily="34" charset="0"/>
              </a:rPr>
              <a:t>a non-exclusive license to publish and distribute work</a:t>
            </a:r>
          </a:p>
          <a:p>
            <a:pPr marL="457200" indent="-457200">
              <a:buFontTx/>
              <a:buAutoNum type="arabicPeriod"/>
            </a:pPr>
            <a:r>
              <a:rPr lang="en-US" dirty="0" smtClean="0">
                <a:latin typeface="Century Gothic" panose="020B0502020202020204" pitchFamily="34" charset="0"/>
              </a:rPr>
              <a:t>receive proper attribution and citation as journal of first publication</a:t>
            </a:r>
          </a:p>
          <a:p>
            <a:pPr marL="457200" indent="-457200">
              <a:buFontTx/>
              <a:buAutoNum type="arabicPeriod"/>
            </a:pPr>
            <a:r>
              <a:rPr lang="en-US" dirty="0" smtClean="0">
                <a:latin typeface="Century Gothic" panose="020B0502020202020204" pitchFamily="34" charset="0"/>
              </a:rPr>
              <a:t>migrate the work to future formats and include it in collections, indexes, and databases</a:t>
            </a:r>
          </a:p>
          <a:p>
            <a:pPr marL="457200" indent="-457200">
              <a:buFontTx/>
              <a:buAutoNum type="arabicPeriod"/>
            </a:pPr>
            <a:r>
              <a:rPr lang="en-US" dirty="0" smtClean="0">
                <a:latin typeface="Century Gothic" panose="020B0502020202020204" pitchFamily="34" charset="0"/>
              </a:rPr>
              <a:t>receive a financial return</a:t>
            </a:r>
          </a:p>
          <a:p>
            <a:endParaRPr lang="en-US" dirty="0"/>
          </a:p>
        </p:txBody>
      </p:sp>
      <p:pic>
        <p:nvPicPr>
          <p:cNvPr id="7"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8" name="TextBox 7"/>
          <p:cNvSpPr txBox="1"/>
          <p:nvPr/>
        </p:nvSpPr>
        <p:spPr>
          <a:xfrm>
            <a:off x="179408" y="5867952"/>
            <a:ext cx="4264351" cy="553998"/>
          </a:xfrm>
          <a:prstGeom prst="rect">
            <a:avLst/>
          </a:prstGeom>
          <a:noFill/>
          <a:ln>
            <a:solidFill>
              <a:srgbClr val="FF0000"/>
            </a:solidFill>
          </a:ln>
        </p:spPr>
        <p:txBody>
          <a:bodyPr wrap="square" rtlCol="0">
            <a:spAutoFit/>
          </a:bodyPr>
          <a:lstStyle/>
          <a:p>
            <a:r>
              <a:rPr lang="en-US" sz="1000" dirty="0" smtClean="0">
                <a:latin typeface="Century Gothic" panose="020B0502020202020204" pitchFamily="34" charset="0"/>
              </a:rPr>
              <a:t>Adapted from SPARC’s “Author Rights: Using the SPARC Author Addendum. Accessed Feb 5, 2018</a:t>
            </a:r>
            <a:r>
              <a:rPr lang="en-US" sz="1000" dirty="0">
                <a:latin typeface="Century Gothic" panose="020B0502020202020204" pitchFamily="34" charset="0"/>
              </a:rPr>
              <a:t>, from https://sparcopen.org/our-work/author-rights/brochure-html/</a:t>
            </a:r>
          </a:p>
        </p:txBody>
      </p:sp>
    </p:spTree>
    <p:extLst>
      <p:ext uri="{BB962C8B-B14F-4D97-AF65-F5344CB8AC3E}">
        <p14:creationId xmlns:p14="http://schemas.microsoft.com/office/powerpoint/2010/main" val="2230592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71" y="2088365"/>
            <a:ext cx="8912443" cy="1673407"/>
          </a:xfrm>
          <a:prstGeom prst="rect">
            <a:avLst/>
          </a:prstGeom>
        </p:spPr>
      </p:pic>
    </p:spTree>
    <p:extLst>
      <p:ext uri="{BB962C8B-B14F-4D97-AF65-F5344CB8AC3E}">
        <p14:creationId xmlns:p14="http://schemas.microsoft.com/office/powerpoint/2010/main" val="3791074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35" y="1323712"/>
            <a:ext cx="7895065" cy="3720663"/>
          </a:xfrm>
          <a:prstGeom prst="rect">
            <a:avLst/>
          </a:prstGeom>
        </p:spPr>
      </p:pic>
    </p:spTree>
    <p:extLst>
      <p:ext uri="{BB962C8B-B14F-4D97-AF65-F5344CB8AC3E}">
        <p14:creationId xmlns:p14="http://schemas.microsoft.com/office/powerpoint/2010/main" val="729294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5774" y="609741"/>
            <a:ext cx="8229600" cy="4736809"/>
          </a:xfrm>
        </p:spPr>
        <p:txBody>
          <a:bodyPr/>
          <a:lstStyle/>
          <a:p>
            <a:r>
              <a:rPr lang="en-US" sz="3200" dirty="0" smtClean="0">
                <a:latin typeface="Century Gothic" panose="020B0502020202020204" pitchFamily="34" charset="0"/>
              </a:rPr>
              <a:t>Agenda</a:t>
            </a:r>
          </a:p>
          <a:p>
            <a:endParaRPr lang="en-US" dirty="0" smtClean="0">
              <a:latin typeface="Century Gothic" panose="020B0502020202020204" pitchFamily="34" charset="0"/>
            </a:endParaRPr>
          </a:p>
          <a:p>
            <a:pPr marL="285750" indent="-285750" algn="l">
              <a:buFont typeface="Arial" panose="020B0604020202020204" pitchFamily="34" charset="0"/>
              <a:buChar char="•"/>
            </a:pPr>
            <a:r>
              <a:rPr lang="en-US" dirty="0" smtClean="0">
                <a:latin typeface="Century Gothic" panose="020B0502020202020204" pitchFamily="34" charset="0"/>
              </a:rPr>
              <a:t>A baseline for Open Access: its benefits, our objections, and how it disrupts the traditional publishing system</a:t>
            </a:r>
          </a:p>
          <a:p>
            <a:pPr marL="285750" indent="-285750" algn="l">
              <a:buFont typeface="Arial" panose="020B0604020202020204" pitchFamily="34" charset="0"/>
              <a:buChar char="•"/>
            </a:pPr>
            <a:endParaRPr lang="en-US" dirty="0" smtClean="0">
              <a:latin typeface="Century Gothic" panose="020B0502020202020204" pitchFamily="34" charset="0"/>
            </a:endParaRPr>
          </a:p>
          <a:p>
            <a:pPr marL="285750" indent="-285750" algn="l">
              <a:buFont typeface="Arial" panose="020B0604020202020204" pitchFamily="34" charset="0"/>
              <a:buChar char="•"/>
            </a:pPr>
            <a:r>
              <a:rPr lang="en-US" dirty="0" smtClean="0">
                <a:latin typeface="Century Gothic" panose="020B0502020202020204" pitchFamily="34" charset="0"/>
              </a:rPr>
              <a:t>How to make existing journal publications openly available</a:t>
            </a:r>
          </a:p>
          <a:p>
            <a:pPr marL="285750" indent="-285750" algn="l">
              <a:buFont typeface="Arial" panose="020B0604020202020204" pitchFamily="34" charset="0"/>
              <a:buChar char="•"/>
            </a:pPr>
            <a:endParaRPr lang="en-US" dirty="0" smtClean="0">
              <a:latin typeface="Century Gothic" panose="020B0502020202020204" pitchFamily="34" charset="0"/>
            </a:endParaRPr>
          </a:p>
          <a:p>
            <a:pPr marL="285750" indent="-285750" algn="l">
              <a:buFont typeface="Arial" panose="020B0604020202020204" pitchFamily="34" charset="0"/>
              <a:buChar char="•"/>
            </a:pPr>
            <a:r>
              <a:rPr lang="en-US" dirty="0">
                <a:latin typeface="Century Gothic" panose="020B0502020202020204" pitchFamily="34" charset="0"/>
              </a:rPr>
              <a:t>Discussion about </a:t>
            </a:r>
            <a:r>
              <a:rPr lang="en-US" dirty="0" smtClean="0">
                <a:latin typeface="Century Gothic" panose="020B0502020202020204" pitchFamily="34" charset="0"/>
              </a:rPr>
              <a:t>your research </a:t>
            </a:r>
            <a:r>
              <a:rPr lang="en-US" dirty="0">
                <a:latin typeface="Century Gothic" panose="020B0502020202020204" pitchFamily="34" charset="0"/>
              </a:rPr>
              <a:t>and publishing </a:t>
            </a:r>
            <a:r>
              <a:rPr lang="en-US" dirty="0" smtClean="0">
                <a:latin typeface="Century Gothic" panose="020B0502020202020204" pitchFamily="34" charset="0"/>
              </a:rPr>
              <a:t>workflows: challenges to integrating open scholarly practices</a:t>
            </a:r>
            <a:endParaRPr lang="en-US" dirty="0">
              <a:latin typeface="Century Gothic" panose="020B0502020202020204" pitchFamily="34" charset="0"/>
            </a:endParaRPr>
          </a:p>
          <a:p>
            <a:pPr marL="285750" indent="-285750" algn="l">
              <a:buFont typeface="Arial" panose="020B0604020202020204" pitchFamily="34" charset="0"/>
              <a:buChar char="•"/>
            </a:pPr>
            <a:endParaRPr lang="en-US" dirty="0" smtClean="0">
              <a:latin typeface="Century Gothic" panose="020B0502020202020204" pitchFamily="34" charset="0"/>
            </a:endParaRPr>
          </a:p>
          <a:p>
            <a:pPr marL="285750" indent="-285750" algn="l">
              <a:buFont typeface="Arial" panose="020B0604020202020204" pitchFamily="34" charset="0"/>
              <a:buChar char="•"/>
            </a:pPr>
            <a:r>
              <a:rPr lang="en-US" dirty="0">
                <a:latin typeface="Century Gothic" panose="020B0502020202020204" pitchFamily="34" charset="0"/>
              </a:rPr>
              <a:t>Author </a:t>
            </a:r>
            <a:r>
              <a:rPr lang="en-US" dirty="0" smtClean="0">
                <a:latin typeface="Century Gothic" panose="020B0502020202020204" pitchFamily="34" charset="0"/>
              </a:rPr>
              <a:t>addenda (what</a:t>
            </a:r>
            <a:r>
              <a:rPr lang="en-US" dirty="0">
                <a:latin typeface="Century Gothic" panose="020B0502020202020204" pitchFamily="34" charset="0"/>
              </a:rPr>
              <a:t>, when, and </a:t>
            </a:r>
            <a:r>
              <a:rPr lang="en-US" dirty="0" smtClean="0">
                <a:latin typeface="Century Gothic" panose="020B0502020202020204" pitchFamily="34" charset="0"/>
              </a:rPr>
              <a:t>how) &amp; publisher negotiations</a:t>
            </a:r>
          </a:p>
          <a:p>
            <a:pPr marL="285750" indent="-285750" algn="l">
              <a:buFont typeface="Arial" panose="020B0604020202020204" pitchFamily="34" charset="0"/>
              <a:buChar char="•"/>
            </a:pPr>
            <a:endParaRPr lang="en-US" dirty="0" smtClean="0">
              <a:latin typeface="Century Gothic" panose="020B0502020202020204" pitchFamily="34" charset="0"/>
            </a:endParaRPr>
          </a:p>
          <a:p>
            <a:pPr marL="285750" indent="-285750" algn="l">
              <a:buFont typeface="Arial" panose="020B0604020202020204" pitchFamily="34" charset="0"/>
              <a:buChar char="•"/>
            </a:pPr>
            <a:r>
              <a:rPr lang="en-US" dirty="0" smtClean="0">
                <a:latin typeface="Century Gothic" panose="020B0502020202020204" pitchFamily="34" charset="0"/>
              </a:rPr>
              <a:t>Rights reversion and termination of transfer for published book chapters and monographs</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Tree>
    <p:extLst>
      <p:ext uri="{BB962C8B-B14F-4D97-AF65-F5344CB8AC3E}">
        <p14:creationId xmlns:p14="http://schemas.microsoft.com/office/powerpoint/2010/main" val="140820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Rectangle 4"/>
          <p:cNvSpPr/>
          <p:nvPr/>
        </p:nvSpPr>
        <p:spPr>
          <a:xfrm>
            <a:off x="247274" y="610617"/>
            <a:ext cx="8686800" cy="1015663"/>
          </a:xfrm>
          <a:prstGeom prst="rect">
            <a:avLst/>
          </a:prstGeom>
        </p:spPr>
        <p:txBody>
          <a:bodyPr wrap="square">
            <a:spAutoFit/>
          </a:bodyPr>
          <a:lstStyle/>
          <a:p>
            <a:pPr algn="ctr"/>
            <a:r>
              <a:rPr lang="en-US" sz="3200" dirty="0" smtClean="0">
                <a:solidFill>
                  <a:schemeClr val="tx1"/>
                </a:solidFill>
                <a:latin typeface="Century Gothic" panose="020B0502020202020204" pitchFamily="34" charset="0"/>
              </a:rPr>
              <a:t>If the Publisher Objects to an Addendum…</a:t>
            </a:r>
            <a:endParaRPr lang="en-US" sz="3200" dirty="0">
              <a:solidFill>
                <a:schemeClr val="tx1"/>
              </a:solidFill>
              <a:latin typeface="Century Gothic" panose="020B0502020202020204" pitchFamily="34" charset="0"/>
            </a:endParaRPr>
          </a:p>
          <a:p>
            <a:r>
              <a:rPr lang="en-US" dirty="0" smtClean="0"/>
              <a:t/>
            </a:r>
            <a:br>
              <a:rPr lang="en-US" dirty="0" smtClean="0"/>
            </a:br>
            <a:endParaRPr lang="en-US" dirty="0"/>
          </a:p>
        </p:txBody>
      </p:sp>
      <p:sp>
        <p:nvSpPr>
          <p:cNvPr id="6" name="Content Placeholder 2"/>
          <p:cNvSpPr txBox="1">
            <a:spLocks/>
          </p:cNvSpPr>
          <p:nvPr/>
        </p:nvSpPr>
        <p:spPr>
          <a:xfrm>
            <a:off x="247273" y="1770968"/>
            <a:ext cx="8410589" cy="3848652"/>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ct val="100000"/>
              <a:buNone/>
              <a:defRPr sz="2400" b="0" i="0" u="none" strike="noStrike" cap="none">
                <a:solidFill>
                  <a:schemeClr val="dk1"/>
                </a:solidFill>
                <a:latin typeface="Arial"/>
                <a:ea typeface="Arial"/>
                <a:cs typeface="Arial"/>
                <a:sym typeface="Arial"/>
              </a:defRPr>
            </a:lvl3pPr>
            <a:lvl4pPr marR="0" lvl="3"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4pPr>
            <a:lvl5pPr marR="0" lvl="4"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5pPr>
            <a:lvl6pPr marR="0" lvl="5"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6pPr>
            <a:lvl7pPr marR="0" lvl="6"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7pPr>
            <a:lvl8pPr marR="0" lvl="7"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8pPr>
            <a:lvl9pPr marR="0" lvl="8" algn="l" rtl="0">
              <a:lnSpc>
                <a:spcPct val="100000"/>
              </a:lnSpc>
              <a:spcBef>
                <a:spcPts val="360"/>
              </a:spcBef>
              <a:spcAft>
                <a:spcPts val="0"/>
              </a:spcAft>
              <a:buClr>
                <a:schemeClr val="dk1"/>
              </a:buClr>
              <a:buSzPct val="100000"/>
              <a:buNone/>
              <a:defRPr sz="1800" b="0" i="0" u="none" strike="noStrike" cap="none">
                <a:solidFill>
                  <a:schemeClr val="dk1"/>
                </a:solidFill>
                <a:latin typeface="Arial"/>
                <a:ea typeface="Arial"/>
                <a:cs typeface="Arial"/>
                <a:sym typeface="Arial"/>
              </a:defRPr>
            </a:lvl9pPr>
          </a:lstStyle>
          <a:p>
            <a:pPr marL="285750" indent="-285750" algn="l">
              <a:buFont typeface="Arial" panose="020B0604020202020204" pitchFamily="34" charset="0"/>
              <a:buChar char="•"/>
            </a:pPr>
            <a:r>
              <a:rPr lang="en-US" sz="2000" dirty="0" smtClean="0">
                <a:latin typeface="Century Gothic" panose="020B0502020202020204" pitchFamily="34" charset="0"/>
              </a:rPr>
              <a:t>Explain the importance for you to retain these rights (be specific)</a:t>
            </a:r>
          </a:p>
          <a:p>
            <a:pPr marL="285750" indent="-285750" algn="l">
              <a:buFont typeface="Arial" panose="020B0604020202020204" pitchFamily="34" charset="0"/>
              <a:buChar char="•"/>
            </a:pPr>
            <a:r>
              <a:rPr lang="en-US" sz="2000" dirty="0" smtClean="0">
                <a:latin typeface="Century Gothic" panose="020B0502020202020204" pitchFamily="34" charset="0"/>
              </a:rPr>
              <a:t>Ask the publisher to articulate why the license rights provided under the author addendum are insufficient to allow publication</a:t>
            </a:r>
          </a:p>
          <a:p>
            <a:pPr marL="285750" indent="-285750" algn="l">
              <a:buFont typeface="Arial" panose="020B0604020202020204" pitchFamily="34" charset="0"/>
              <a:buChar char="•"/>
            </a:pPr>
            <a:r>
              <a:rPr lang="en-US" sz="2000" dirty="0" smtClean="0">
                <a:latin typeface="Century Gothic" panose="020B0502020202020204" pitchFamily="34" charset="0"/>
              </a:rPr>
              <a:t>Evaluate the adequacy of the publisher’s response in light of the reasonable and growing need for authors to retain key rights</a:t>
            </a:r>
          </a:p>
          <a:p>
            <a:pPr marL="285750" indent="-285750" algn="l">
              <a:buFont typeface="Arial" panose="020B0604020202020204" pitchFamily="34" charset="0"/>
              <a:buChar char="•"/>
            </a:pPr>
            <a:r>
              <a:rPr lang="en-US" sz="2000" dirty="0" smtClean="0">
                <a:latin typeface="Century Gothic" panose="020B0502020202020204" pitchFamily="34" charset="0"/>
              </a:rPr>
              <a:t>Consider publishing with an organization that will facilitate the widest dissemination of your work</a:t>
            </a:r>
          </a:p>
          <a:p>
            <a:pPr marL="285750" indent="-285750" algn="l">
              <a:buFont typeface="Arial" panose="020B0604020202020204" pitchFamily="34" charset="0"/>
              <a:buChar char="•"/>
            </a:pPr>
            <a:r>
              <a:rPr lang="en-US" sz="2000" dirty="0" smtClean="0">
                <a:latin typeface="Century Gothic" panose="020B0502020202020204" pitchFamily="34" charset="0"/>
              </a:rPr>
              <a:t>Still no? Publish your work as planned and reconsider next time – </a:t>
            </a:r>
            <a:r>
              <a:rPr lang="en-US" sz="2000" i="1" dirty="0" smtClean="0">
                <a:latin typeface="Century Gothic" panose="020B0502020202020204" pitchFamily="34" charset="0"/>
              </a:rPr>
              <a:t>the decision is up to you.</a:t>
            </a:r>
            <a:endParaRPr lang="en-US" sz="2000" i="1" dirty="0">
              <a:latin typeface="Century Gothic" panose="020B0502020202020204" pitchFamily="34" charset="0"/>
            </a:endParaRPr>
          </a:p>
        </p:txBody>
      </p:sp>
      <p:sp>
        <p:nvSpPr>
          <p:cNvPr id="7" name="TextBox 6"/>
          <p:cNvSpPr txBox="1"/>
          <p:nvPr/>
        </p:nvSpPr>
        <p:spPr>
          <a:xfrm>
            <a:off x="680322" y="5923004"/>
            <a:ext cx="4016127" cy="553998"/>
          </a:xfrm>
          <a:prstGeom prst="rect">
            <a:avLst/>
          </a:prstGeom>
          <a:noFill/>
          <a:ln>
            <a:solidFill>
              <a:srgbClr val="FF0000"/>
            </a:solidFill>
          </a:ln>
        </p:spPr>
        <p:txBody>
          <a:bodyPr wrap="square" rtlCol="0">
            <a:spAutoFit/>
          </a:bodyPr>
          <a:lstStyle/>
          <a:p>
            <a:r>
              <a:rPr lang="en-US" sz="1000" dirty="0">
                <a:latin typeface="Century Gothic" panose="020B0502020202020204" pitchFamily="34" charset="0"/>
              </a:rPr>
              <a:t>Adapted from SPARC’s “Author Rights: Using the SPARC Author Addendum. Accessed Feb 5, 2018, from https://sparcopen.org/our-work/author-rights/brochure-html</a:t>
            </a:r>
            <a:r>
              <a:rPr lang="en-US" sz="1000" dirty="0" smtClean="0">
                <a:latin typeface="Century Gothic" panose="020B0502020202020204" pitchFamily="34" charset="0"/>
              </a:rPr>
              <a:t>/</a:t>
            </a:r>
            <a:endParaRPr lang="en-US" sz="1000" dirty="0">
              <a:latin typeface="Century Gothic" panose="020B0502020202020204" pitchFamily="34" charset="0"/>
            </a:endParaRPr>
          </a:p>
        </p:txBody>
      </p:sp>
    </p:spTree>
    <p:extLst>
      <p:ext uri="{BB962C8B-B14F-4D97-AF65-F5344CB8AC3E}">
        <p14:creationId xmlns:p14="http://schemas.microsoft.com/office/powerpoint/2010/main" val="1895363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Rectangle 4"/>
          <p:cNvSpPr/>
          <p:nvPr/>
        </p:nvSpPr>
        <p:spPr>
          <a:xfrm>
            <a:off x="247274" y="610617"/>
            <a:ext cx="8686800" cy="1015663"/>
          </a:xfrm>
          <a:prstGeom prst="rect">
            <a:avLst/>
          </a:prstGeom>
        </p:spPr>
        <p:txBody>
          <a:bodyPr wrap="square">
            <a:spAutoFit/>
          </a:bodyPr>
          <a:lstStyle/>
          <a:p>
            <a:pPr algn="ctr"/>
            <a:r>
              <a:rPr lang="en-US" sz="3200" dirty="0" smtClean="0">
                <a:solidFill>
                  <a:schemeClr val="tx1"/>
                </a:solidFill>
                <a:latin typeface="Century Gothic" panose="020B0502020202020204" pitchFamily="34" charset="0"/>
              </a:rPr>
              <a:t>Rights Reversion</a:t>
            </a:r>
            <a:endParaRPr lang="en-US" sz="3200" dirty="0">
              <a:solidFill>
                <a:schemeClr val="tx1"/>
              </a:solidFill>
              <a:latin typeface="Century Gothic" panose="020B0502020202020204" pitchFamily="34" charset="0"/>
            </a:endParaRPr>
          </a:p>
          <a:p>
            <a:r>
              <a:rPr lang="en-US" dirty="0" smtClean="0"/>
              <a:t/>
            </a:r>
            <a:br>
              <a:rPr lang="en-US" dirty="0" smtClean="0"/>
            </a:br>
            <a:endParaRPr lang="en-US" dirty="0"/>
          </a:p>
        </p:txBody>
      </p:sp>
      <p:sp>
        <p:nvSpPr>
          <p:cNvPr id="2" name="TextBox 1"/>
          <p:cNvSpPr txBox="1"/>
          <p:nvPr/>
        </p:nvSpPr>
        <p:spPr>
          <a:xfrm>
            <a:off x="457201" y="1426229"/>
            <a:ext cx="8164285"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Century Gothic" panose="020B0502020202020204" pitchFamily="34" charset="0"/>
              </a:rPr>
              <a:t>Renegotiation of a contract/agreement that may allow an author to regain some or all rights to her book from the publisher when certain conditions are met</a:t>
            </a:r>
            <a:endParaRPr lang="en-US" sz="1600" dirty="0">
              <a:latin typeface="Century Gothic" panose="020B0502020202020204" pitchFamily="34" charset="0"/>
            </a:endParaRP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smtClean="0">
                <a:latin typeface="Century Gothic" panose="020B0502020202020204" pitchFamily="34" charset="0"/>
              </a:rPr>
              <a:t>“Triggering conditions,” such as out-of-print clause or a clause specifying a minimum threshold in sales numbers – clauses written into original agreement</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smtClean="0">
                <a:latin typeface="Century Gothic" panose="020B0502020202020204" pitchFamily="34" charset="0"/>
              </a:rPr>
              <a:t>No </a:t>
            </a:r>
            <a:r>
              <a:rPr lang="en-US" sz="1600" dirty="0">
                <a:latin typeface="Century Gothic" panose="020B0502020202020204" pitchFamily="34" charset="0"/>
              </a:rPr>
              <a:t>“reversion” clause necessary in the original agreement; there’s nothing saying you can’t </a:t>
            </a:r>
            <a:r>
              <a:rPr lang="en-US" sz="1600" dirty="0" smtClean="0">
                <a:latin typeface="Century Gothic" panose="020B0502020202020204" pitchFamily="34" charset="0"/>
              </a:rPr>
              <a:t>revisit </a:t>
            </a:r>
            <a:r>
              <a:rPr lang="en-US" sz="1600" dirty="0">
                <a:latin typeface="Century Gothic" panose="020B0502020202020204" pitchFamily="34" charset="0"/>
              </a:rPr>
              <a:t>a given contract</a:t>
            </a:r>
          </a:p>
          <a:p>
            <a:pPr marL="285750" indent="-285750">
              <a:buFont typeface="Arial" panose="020B0604020202020204" pitchFamily="34" charset="0"/>
              <a:buChar char="•"/>
            </a:pPr>
            <a:endParaRPr lang="en-US" sz="1600" dirty="0" smtClean="0">
              <a:latin typeface="Century Gothic" panose="020B0502020202020204" pitchFamily="34" charset="0"/>
            </a:endParaRPr>
          </a:p>
          <a:p>
            <a:pPr marL="285750" indent="-285750">
              <a:buFont typeface="Arial" panose="020B0604020202020204" pitchFamily="34" charset="0"/>
              <a:buChar char="•"/>
            </a:pPr>
            <a:r>
              <a:rPr lang="en-US" sz="1600" dirty="0" smtClean="0">
                <a:latin typeface="Century Gothic" panose="020B0502020202020204" pitchFamily="34" charset="0"/>
              </a:rPr>
              <a:t>Why might you want to pursue reversion?</a:t>
            </a:r>
          </a:p>
          <a:p>
            <a:pPr marL="285750" lvl="3" indent="-285750">
              <a:buFont typeface="Wingdings" panose="05000000000000000000" pitchFamily="2" charset="2"/>
              <a:buChar char="v"/>
            </a:pPr>
            <a:r>
              <a:rPr lang="en-US" sz="1600" dirty="0" smtClean="0">
                <a:latin typeface="Century Gothic" panose="020B0502020202020204" pitchFamily="34" charset="0"/>
              </a:rPr>
              <a:t>Write an updated edition</a:t>
            </a:r>
          </a:p>
          <a:p>
            <a:pPr marL="285750" lvl="2" indent="-285750">
              <a:buFont typeface="Wingdings" panose="05000000000000000000" pitchFamily="2" charset="2"/>
              <a:buChar char="v"/>
            </a:pPr>
            <a:r>
              <a:rPr lang="en-US" sz="1600" dirty="0" smtClean="0">
                <a:latin typeface="Century Gothic" panose="020B0502020202020204" pitchFamily="34" charset="0"/>
              </a:rPr>
              <a:t>Re-release in a more affordable format</a:t>
            </a:r>
          </a:p>
          <a:p>
            <a:pPr marL="285750" lvl="2" indent="-285750">
              <a:buFont typeface="Wingdings" panose="05000000000000000000" pitchFamily="2" charset="2"/>
              <a:buChar char="v"/>
            </a:pPr>
            <a:r>
              <a:rPr lang="en-US" sz="1600" dirty="0" smtClean="0">
                <a:latin typeface="Century Gothic" panose="020B0502020202020204" pitchFamily="34" charset="0"/>
              </a:rPr>
              <a:t>Reproduce as an open edition, digital edition, or as an open educational resource (OER)</a:t>
            </a:r>
          </a:p>
          <a:p>
            <a:pPr marL="285750" indent="-285750">
              <a:buFont typeface="Arial" panose="020B0604020202020204" pitchFamily="34" charset="0"/>
              <a:buChar char="•"/>
            </a:pPr>
            <a:endParaRPr lang="en-US" sz="1600" dirty="0" smtClean="0">
              <a:latin typeface="Century Gothic" panose="020B0502020202020204" pitchFamily="34" charset="0"/>
            </a:endParaRPr>
          </a:p>
          <a:p>
            <a:pPr marL="285750" indent="-285750">
              <a:buFont typeface="Arial" panose="020B0604020202020204" pitchFamily="34" charset="0"/>
              <a:buChar char="•"/>
            </a:pPr>
            <a:r>
              <a:rPr lang="en-US" sz="1600" dirty="0" smtClean="0">
                <a:latin typeface="Century Gothic" panose="020B0502020202020204" pitchFamily="34" charset="0"/>
              </a:rPr>
              <a:t>Read the contract (or request it from your publisher)</a:t>
            </a:r>
            <a:endParaRPr lang="en-US" sz="1600" dirty="0">
              <a:latin typeface="Century Gothic" panose="020B0502020202020204" pitchFamily="34" charset="0"/>
            </a:endParaRPr>
          </a:p>
          <a:p>
            <a:pPr marL="285750" indent="-285750">
              <a:buFont typeface="Arial" panose="020B0604020202020204" pitchFamily="34" charset="0"/>
              <a:buChar char="•"/>
            </a:pPr>
            <a:endParaRPr lang="en-US" sz="1600" dirty="0" smtClean="0">
              <a:latin typeface="Century Gothic" panose="020B0502020202020204" pitchFamily="34" charset="0"/>
            </a:endParaRPr>
          </a:p>
          <a:p>
            <a:pPr marL="285750" indent="-285750">
              <a:buFont typeface="Arial" panose="020B0604020202020204" pitchFamily="34" charset="0"/>
              <a:buChar char="•"/>
            </a:pPr>
            <a:r>
              <a:rPr lang="en-US" sz="1600" dirty="0" smtClean="0">
                <a:latin typeface="Century Gothic" panose="020B0502020202020204" pitchFamily="34" charset="0"/>
              </a:rPr>
              <a:t>Consultation on individual case basis</a:t>
            </a:r>
          </a:p>
        </p:txBody>
      </p:sp>
    </p:spTree>
    <p:extLst>
      <p:ext uri="{BB962C8B-B14F-4D97-AF65-F5344CB8AC3E}">
        <p14:creationId xmlns:p14="http://schemas.microsoft.com/office/powerpoint/2010/main" val="488659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Rectangle 4"/>
          <p:cNvSpPr/>
          <p:nvPr/>
        </p:nvSpPr>
        <p:spPr>
          <a:xfrm>
            <a:off x="247274" y="610617"/>
            <a:ext cx="8686800" cy="1015663"/>
          </a:xfrm>
          <a:prstGeom prst="rect">
            <a:avLst/>
          </a:prstGeom>
        </p:spPr>
        <p:txBody>
          <a:bodyPr wrap="square">
            <a:spAutoFit/>
          </a:bodyPr>
          <a:lstStyle/>
          <a:p>
            <a:pPr algn="ctr"/>
            <a:r>
              <a:rPr lang="en-US" sz="3200" dirty="0" smtClean="0">
                <a:solidFill>
                  <a:schemeClr val="tx1"/>
                </a:solidFill>
                <a:latin typeface="Century Gothic" panose="020B0502020202020204" pitchFamily="34" charset="0"/>
              </a:rPr>
              <a:t>Termination of Transfer</a:t>
            </a:r>
            <a:endParaRPr lang="en-US" sz="3200" dirty="0">
              <a:solidFill>
                <a:schemeClr val="tx1"/>
              </a:solidFill>
              <a:latin typeface="Century Gothic" panose="020B0502020202020204" pitchFamily="34" charset="0"/>
            </a:endParaRPr>
          </a:p>
          <a:p>
            <a:r>
              <a:rPr lang="en-US" dirty="0" smtClean="0"/>
              <a:t/>
            </a:r>
            <a:br>
              <a:rPr lang="en-US" dirty="0" smtClean="0"/>
            </a:br>
            <a:endParaRPr lang="en-US" dirty="0"/>
          </a:p>
        </p:txBody>
      </p:sp>
      <p:sp>
        <p:nvSpPr>
          <p:cNvPr id="7" name="Rectangle 6"/>
          <p:cNvSpPr/>
          <p:nvPr/>
        </p:nvSpPr>
        <p:spPr>
          <a:xfrm>
            <a:off x="1185513" y="6081700"/>
            <a:ext cx="1895071" cy="307777"/>
          </a:xfrm>
          <a:prstGeom prst="rect">
            <a:avLst/>
          </a:prstGeom>
          <a:ln>
            <a:solidFill>
              <a:srgbClr val="FF0000"/>
            </a:solidFill>
          </a:ln>
        </p:spPr>
        <p:txBody>
          <a:bodyPr wrap="none">
            <a:spAutoFit/>
          </a:bodyPr>
          <a:lstStyle/>
          <a:p>
            <a:r>
              <a:rPr lang="en-US" dirty="0"/>
              <a:t>https</a:t>
            </a:r>
            <a:r>
              <a:rPr lang="en-US" dirty="0" smtClean="0"/>
              <a:t>://rightsback.org</a:t>
            </a:r>
            <a:r>
              <a:rPr lang="en-US" dirty="0"/>
              <a:t>/</a:t>
            </a:r>
          </a:p>
        </p:txBody>
      </p:sp>
      <p:pic>
        <p:nvPicPr>
          <p:cNvPr id="1026" name="Picture 2" descr="Is the ToT Tool Useful for 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57" y="1626280"/>
            <a:ext cx="8335633" cy="30841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00528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15146" y="1765302"/>
            <a:ext cx="8229600" cy="3084490"/>
          </a:xfrm>
        </p:spPr>
        <p:txBody>
          <a:bodyPr/>
          <a:lstStyle/>
          <a:p>
            <a:r>
              <a:rPr lang="en-US" sz="4800" dirty="0" smtClean="0">
                <a:latin typeface="Century Gothic" panose="020B0502020202020204" pitchFamily="34" charset="0"/>
              </a:rPr>
              <a:t> Thanks!</a:t>
            </a:r>
          </a:p>
          <a:p>
            <a:endParaRPr lang="en-US" dirty="0">
              <a:latin typeface="Century Gothic" panose="020B0502020202020204" pitchFamily="34" charset="0"/>
            </a:endParaRPr>
          </a:p>
          <a:p>
            <a:endParaRPr lang="en-US" dirty="0" smtClean="0">
              <a:latin typeface="Century Gothic" panose="020B0502020202020204" pitchFamily="34" charset="0"/>
            </a:endParaRPr>
          </a:p>
          <a:p>
            <a:r>
              <a:rPr lang="en-US" dirty="0" smtClean="0">
                <a:latin typeface="Century Gothic" panose="020B0502020202020204" pitchFamily="34" charset="0"/>
              </a:rPr>
              <a:t>Questions or schedule a consultation…</a:t>
            </a:r>
          </a:p>
          <a:p>
            <a:endParaRPr lang="en-US" dirty="0" smtClean="0">
              <a:latin typeface="Century Gothic" panose="020B0502020202020204" pitchFamily="34" charset="0"/>
            </a:endParaRPr>
          </a:p>
          <a:p>
            <a:endParaRPr lang="en-US" dirty="0">
              <a:latin typeface="Century Gothic" panose="020B0502020202020204" pitchFamily="34" charset="0"/>
            </a:endParaRPr>
          </a:p>
          <a:p>
            <a:r>
              <a:rPr lang="en-US" dirty="0" smtClean="0">
                <a:latin typeface="Century Gothic" panose="020B0502020202020204" pitchFamily="34" charset="0"/>
              </a:rPr>
              <a:t>Taylor Davis-Van Atta</a:t>
            </a:r>
          </a:p>
          <a:p>
            <a:r>
              <a:rPr lang="en-US" dirty="0" smtClean="0">
                <a:latin typeface="Century Gothic" panose="020B0502020202020204" pitchFamily="34" charset="0"/>
              </a:rPr>
              <a:t>tgdavisv@central.uh.edu</a:t>
            </a:r>
            <a:endParaRPr lang="en-US" dirty="0">
              <a:latin typeface="Century Gothic" panose="020B0502020202020204" pitchFamily="34" charset="0"/>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Tree>
    <p:extLst>
      <p:ext uri="{BB962C8B-B14F-4D97-AF65-F5344CB8AC3E}">
        <p14:creationId xmlns:p14="http://schemas.microsoft.com/office/powerpoint/2010/main" val="375205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TextBox 4"/>
          <p:cNvSpPr txBox="1"/>
          <p:nvPr/>
        </p:nvSpPr>
        <p:spPr>
          <a:xfrm>
            <a:off x="361741" y="783771"/>
            <a:ext cx="8370277" cy="5109091"/>
          </a:xfrm>
          <a:prstGeom prst="rect">
            <a:avLst/>
          </a:prstGeom>
          <a:noFill/>
        </p:spPr>
        <p:txBody>
          <a:bodyPr wrap="square" rtlCol="0">
            <a:spAutoFit/>
          </a:bodyPr>
          <a:lstStyle/>
          <a:p>
            <a:r>
              <a:rPr lang="en-US" sz="2200" dirty="0" smtClean="0">
                <a:latin typeface="Century Gothic" panose="020B0502020202020204" pitchFamily="34" charset="0"/>
              </a:rPr>
              <a:t>“Humanities </a:t>
            </a:r>
            <a:r>
              <a:rPr lang="en-US" sz="2200" dirty="0">
                <a:latin typeface="Century Gothic" panose="020B0502020202020204" pitchFamily="34" charset="0"/>
              </a:rPr>
              <a:t>scholars study people and our histories and culture. What could be more important than that? Scholars produce amazing stuff and we should do what we can to help them reach a broad audience for their work. I frequently hear from independent scholars and scholars at less-resourced institutions. They tell me they can’t get ready access to the scholarship they need for their research. And interested members of the public are often unaware of scholarly books, articles, and other media. Most scholars I talk to are very enthusiastic about making their own work more widely available, but they’re not always sure how. So I think we should continue to strive for ways to make research outputs broadly accessible</a:t>
            </a:r>
            <a:r>
              <a:rPr lang="en-US" sz="2200" dirty="0" smtClean="0">
                <a:latin typeface="Century Gothic" panose="020B0502020202020204" pitchFamily="34" charset="0"/>
              </a:rPr>
              <a:t>.”</a:t>
            </a:r>
            <a:endParaRPr lang="en-US" sz="2000" dirty="0">
              <a:latin typeface="Century Gothic" panose="020B0502020202020204" pitchFamily="34" charset="0"/>
            </a:endParaRPr>
          </a:p>
          <a:p>
            <a:endParaRPr lang="en-US" sz="2000" dirty="0" smtClean="0">
              <a:latin typeface="Century Gothic" panose="020B0502020202020204" pitchFamily="34" charset="0"/>
            </a:endParaRPr>
          </a:p>
          <a:p>
            <a:pPr algn="r"/>
            <a:r>
              <a:rPr lang="en-US" sz="2000" dirty="0">
                <a:latin typeface="Century Gothic" panose="020B0502020202020204" pitchFamily="34" charset="0"/>
              </a:rPr>
              <a:t>–Brett </a:t>
            </a:r>
            <a:r>
              <a:rPr lang="en-US" sz="2000" dirty="0" err="1">
                <a:latin typeface="Century Gothic" panose="020B0502020202020204" pitchFamily="34" charset="0"/>
              </a:rPr>
              <a:t>Bobley</a:t>
            </a:r>
            <a:r>
              <a:rPr lang="en-US" sz="2000" dirty="0">
                <a:latin typeface="Century Gothic" panose="020B0502020202020204" pitchFamily="34" charset="0"/>
              </a:rPr>
              <a:t>, </a:t>
            </a:r>
            <a:r>
              <a:rPr lang="en-US" sz="2000" dirty="0" smtClean="0">
                <a:latin typeface="Century Gothic" panose="020B0502020202020204" pitchFamily="34" charset="0"/>
              </a:rPr>
              <a:t>NEH Office of Digital Humanities</a:t>
            </a:r>
            <a:endParaRPr lang="en-US" sz="2000" dirty="0">
              <a:latin typeface="Century Gothic" panose="020B0502020202020204" pitchFamily="34" charset="0"/>
            </a:endParaRPr>
          </a:p>
        </p:txBody>
      </p:sp>
    </p:spTree>
    <p:extLst>
      <p:ext uri="{BB962C8B-B14F-4D97-AF65-F5344CB8AC3E}">
        <p14:creationId xmlns:p14="http://schemas.microsoft.com/office/powerpoint/2010/main" val="123902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6" name="TextBox 5"/>
          <p:cNvSpPr txBox="1"/>
          <p:nvPr/>
        </p:nvSpPr>
        <p:spPr>
          <a:xfrm>
            <a:off x="548874" y="532640"/>
            <a:ext cx="8500850" cy="1077218"/>
          </a:xfrm>
          <a:prstGeom prst="rect">
            <a:avLst/>
          </a:prstGeom>
          <a:noFill/>
        </p:spPr>
        <p:txBody>
          <a:bodyPr wrap="square" rtlCol="0">
            <a:spAutoFit/>
          </a:bodyPr>
          <a:lstStyle/>
          <a:p>
            <a:r>
              <a:rPr lang="en-US" sz="3200" dirty="0" smtClean="0">
                <a:latin typeface="Century Gothic" panose="020B0502020202020204" pitchFamily="34" charset="0"/>
              </a:rPr>
              <a:t>What are the </a:t>
            </a:r>
            <a:r>
              <a:rPr lang="en-US" sz="3200" dirty="0" smtClean="0">
                <a:solidFill>
                  <a:srgbClr val="00B050"/>
                </a:solidFill>
                <a:latin typeface="Century Gothic" panose="020B0502020202020204" pitchFamily="34" charset="0"/>
              </a:rPr>
              <a:t>Advantages</a:t>
            </a:r>
            <a:r>
              <a:rPr lang="en-US" sz="3200" dirty="0" smtClean="0">
                <a:latin typeface="Century Gothic" panose="020B0502020202020204" pitchFamily="34" charset="0"/>
              </a:rPr>
              <a:t> of Making Our Research Openly Available?</a:t>
            </a:r>
            <a:endParaRPr lang="en-US" sz="3200" dirty="0">
              <a:latin typeface="Century Gothic" panose="020B0502020202020204" pitchFamily="34" charset="0"/>
            </a:endParaRPr>
          </a:p>
        </p:txBody>
      </p:sp>
      <p:sp>
        <p:nvSpPr>
          <p:cNvPr id="7" name="Rectangle 6"/>
          <p:cNvSpPr/>
          <p:nvPr/>
        </p:nvSpPr>
        <p:spPr>
          <a:xfrm>
            <a:off x="482320" y="1910861"/>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Impact</a:t>
            </a:r>
          </a:p>
          <a:p>
            <a:pPr algn="ctr"/>
            <a:endParaRPr lang="en-US" b="1" dirty="0" smtClean="0">
              <a:latin typeface="Century Gothic" panose="020B0502020202020204" pitchFamily="34" charset="0"/>
            </a:endParaRPr>
          </a:p>
          <a:p>
            <a:pPr algn="ctr"/>
            <a:r>
              <a:rPr lang="en-US" dirty="0" smtClean="0">
                <a:latin typeface="Century Gothic" panose="020B0502020202020204" pitchFamily="34" charset="0"/>
              </a:rPr>
              <a:t>Making your work openly available means maximizing its potential to be read by anyone</a:t>
            </a:r>
            <a:endParaRPr lang="en-US" dirty="0">
              <a:latin typeface="Century Gothic" panose="020B0502020202020204" pitchFamily="34" charset="0"/>
            </a:endParaRPr>
          </a:p>
        </p:txBody>
      </p:sp>
      <p:sp>
        <p:nvSpPr>
          <p:cNvPr id="13" name="Rectangle 12"/>
          <p:cNvSpPr/>
          <p:nvPr/>
        </p:nvSpPr>
        <p:spPr>
          <a:xfrm>
            <a:off x="3438116" y="1910861"/>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Global Reach</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Scholars (and others) all over the world can now read and engage with your work</a:t>
            </a:r>
            <a:endParaRPr lang="en-US" dirty="0">
              <a:latin typeface="Century Gothic" panose="020B0502020202020204" pitchFamily="34" charset="0"/>
            </a:endParaRPr>
          </a:p>
        </p:txBody>
      </p:sp>
      <p:sp>
        <p:nvSpPr>
          <p:cNvPr id="14" name="Rectangle 13"/>
          <p:cNvSpPr/>
          <p:nvPr/>
        </p:nvSpPr>
        <p:spPr>
          <a:xfrm>
            <a:off x="6393914" y="1900082"/>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Speed</a:t>
            </a:r>
            <a:endParaRPr lang="en-US" dirty="0" smtClean="0">
              <a:latin typeface="Century Gothic" panose="020B0502020202020204" pitchFamily="34" charset="0"/>
            </a:endParaRP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Journal articles can take 18-24 months from submission to publication</a:t>
            </a:r>
          </a:p>
          <a:p>
            <a:pPr algn="ctr"/>
            <a:endParaRPr lang="en-US" dirty="0">
              <a:latin typeface="Century Gothic" panose="020B0502020202020204" pitchFamily="34" charset="0"/>
            </a:endParaRPr>
          </a:p>
        </p:txBody>
      </p:sp>
      <p:sp>
        <p:nvSpPr>
          <p:cNvPr id="15" name="Rectangle 14"/>
          <p:cNvSpPr/>
          <p:nvPr/>
        </p:nvSpPr>
        <p:spPr>
          <a:xfrm>
            <a:off x="482320" y="4052835"/>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Feedback</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By offering access to early-stage work you can collect feedback &amp; improve your work</a:t>
            </a:r>
            <a:endParaRPr lang="en-US" dirty="0">
              <a:latin typeface="Century Gothic" panose="020B0502020202020204" pitchFamily="34" charset="0"/>
            </a:endParaRPr>
          </a:p>
        </p:txBody>
      </p:sp>
      <p:sp>
        <p:nvSpPr>
          <p:cNvPr id="16" name="Rectangle 15"/>
          <p:cNvSpPr/>
          <p:nvPr/>
        </p:nvSpPr>
        <p:spPr>
          <a:xfrm>
            <a:off x="3438117" y="4063656"/>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Equity</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Access is not limited to those who can afford it or who are affiliated with a wealthy institution</a:t>
            </a:r>
            <a:endParaRPr lang="en-US" dirty="0">
              <a:latin typeface="Century Gothic" panose="020B0502020202020204" pitchFamily="34" charset="0"/>
            </a:endParaRPr>
          </a:p>
        </p:txBody>
      </p:sp>
      <p:sp>
        <p:nvSpPr>
          <p:cNvPr id="17" name="Rectangle 16"/>
          <p:cNvSpPr/>
          <p:nvPr/>
        </p:nvSpPr>
        <p:spPr>
          <a:xfrm>
            <a:off x="6393914" y="4052835"/>
            <a:ext cx="2381459" cy="14168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Century Gothic" panose="020B0502020202020204" pitchFamily="34" charset="0"/>
              </a:rPr>
              <a:t>Utility</a:t>
            </a:r>
          </a:p>
          <a:p>
            <a:pPr algn="ctr"/>
            <a:endParaRPr lang="en-US" b="1" dirty="0">
              <a:latin typeface="Century Gothic" panose="020B0502020202020204" pitchFamily="34" charset="0"/>
            </a:endParaRPr>
          </a:p>
          <a:p>
            <a:pPr algn="ctr"/>
            <a:r>
              <a:rPr lang="en-US" dirty="0" smtClean="0">
                <a:latin typeface="Century Gothic" panose="020B0502020202020204" pitchFamily="34" charset="0"/>
              </a:rPr>
              <a:t>Other people can reuse or remix your work in new ways while providing you with proper attribution</a:t>
            </a:r>
            <a:endParaRPr lang="en-US" dirty="0">
              <a:latin typeface="Century Gothic" panose="020B0502020202020204" pitchFamily="34" charset="0"/>
            </a:endParaRPr>
          </a:p>
        </p:txBody>
      </p:sp>
      <p:sp>
        <p:nvSpPr>
          <p:cNvPr id="2" name="TextBox 1"/>
          <p:cNvSpPr txBox="1"/>
          <p:nvPr/>
        </p:nvSpPr>
        <p:spPr>
          <a:xfrm>
            <a:off x="482320" y="5971142"/>
            <a:ext cx="4144764" cy="446276"/>
          </a:xfrm>
          <a:prstGeom prst="rect">
            <a:avLst/>
          </a:prstGeom>
          <a:noFill/>
          <a:ln>
            <a:solidFill>
              <a:srgbClr val="FF0000"/>
            </a:solidFill>
          </a:ln>
        </p:spPr>
        <p:txBody>
          <a:bodyPr wrap="square" rtlCol="0">
            <a:spAutoFit/>
          </a:bodyPr>
          <a:lstStyle/>
          <a:p>
            <a:r>
              <a:rPr lang="en-US" sz="900" smtClean="0">
                <a:latin typeface="Century Gothic" panose="020B0502020202020204" pitchFamily="34" charset="0"/>
              </a:rPr>
              <a:t>Adapted from Nicky Agate’s “Open Humanities 101” presentation, delivered at FORCE 11 Scholarly Communication Institute, July 31, 2017</a:t>
            </a:r>
            <a:r>
              <a:rPr lang="en-US" smtClean="0"/>
              <a:t>.</a:t>
            </a:r>
            <a:endParaRPr lang="en-US" dirty="0"/>
          </a:p>
        </p:txBody>
      </p:sp>
    </p:spTree>
    <p:extLst>
      <p:ext uri="{BB962C8B-B14F-4D97-AF65-F5344CB8AC3E}">
        <p14:creationId xmlns:p14="http://schemas.microsoft.com/office/powerpoint/2010/main" val="98850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
        <p:nvSpPr>
          <p:cNvPr id="5" name="TextBox 4"/>
          <p:cNvSpPr txBox="1"/>
          <p:nvPr/>
        </p:nvSpPr>
        <p:spPr>
          <a:xfrm>
            <a:off x="548874" y="532640"/>
            <a:ext cx="8226500" cy="1077218"/>
          </a:xfrm>
          <a:prstGeom prst="rect">
            <a:avLst/>
          </a:prstGeom>
          <a:noFill/>
        </p:spPr>
        <p:txBody>
          <a:bodyPr wrap="square" rtlCol="0">
            <a:spAutoFit/>
          </a:bodyPr>
          <a:lstStyle/>
          <a:p>
            <a:r>
              <a:rPr lang="en-US" sz="3200" dirty="0" smtClean="0">
                <a:latin typeface="Century Gothic" panose="020B0502020202020204" pitchFamily="34" charset="0"/>
              </a:rPr>
              <a:t>What are the </a:t>
            </a:r>
            <a:r>
              <a:rPr lang="en-US" sz="3200" dirty="0" smtClean="0">
                <a:solidFill>
                  <a:srgbClr val="C00000"/>
                </a:solidFill>
                <a:latin typeface="Century Gothic" panose="020B0502020202020204" pitchFamily="34" charset="0"/>
              </a:rPr>
              <a:t>Objections</a:t>
            </a:r>
            <a:r>
              <a:rPr lang="en-US" sz="3200" dirty="0" smtClean="0">
                <a:latin typeface="Century Gothic" panose="020B0502020202020204" pitchFamily="34" charset="0"/>
              </a:rPr>
              <a:t> to Making </a:t>
            </a:r>
            <a:r>
              <a:rPr lang="en-US" sz="3200" dirty="0">
                <a:latin typeface="Century Gothic" panose="020B0502020202020204" pitchFamily="34" charset="0"/>
              </a:rPr>
              <a:t>Our </a:t>
            </a:r>
            <a:r>
              <a:rPr lang="en-US" sz="3200" dirty="0" smtClean="0">
                <a:latin typeface="Century Gothic" panose="020B0502020202020204" pitchFamily="34" charset="0"/>
              </a:rPr>
              <a:t>Research Openly </a:t>
            </a:r>
            <a:r>
              <a:rPr lang="en-US" sz="3200" dirty="0">
                <a:latin typeface="Century Gothic" panose="020B0502020202020204" pitchFamily="34" charset="0"/>
              </a:rPr>
              <a:t>Available?</a:t>
            </a:r>
          </a:p>
        </p:txBody>
      </p:sp>
      <p:sp>
        <p:nvSpPr>
          <p:cNvPr id="6" name="TextBox 5"/>
          <p:cNvSpPr txBox="1"/>
          <p:nvPr/>
        </p:nvSpPr>
        <p:spPr>
          <a:xfrm>
            <a:off x="852249" y="1879396"/>
            <a:ext cx="7923125" cy="3816429"/>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latin typeface="Century Gothic" panose="020B0502020202020204" pitchFamily="34" charset="0"/>
              </a:rPr>
              <a:t>I don’t have rights to my work</a:t>
            </a:r>
          </a:p>
          <a:p>
            <a:pPr marL="285750" indent="-285750">
              <a:buFont typeface="Arial" panose="020B0604020202020204" pitchFamily="34" charset="0"/>
              <a:buChar char="•"/>
            </a:pPr>
            <a:r>
              <a:rPr lang="en-US" sz="2200" dirty="0" smtClean="0">
                <a:latin typeface="Century Gothic" panose="020B0502020202020204" pitchFamily="34" charset="0"/>
              </a:rPr>
              <a:t>I don’t want to give away my copyright</a:t>
            </a:r>
          </a:p>
          <a:p>
            <a:pPr marL="285750" indent="-285750">
              <a:buFont typeface="Arial" panose="020B0604020202020204" pitchFamily="34" charset="0"/>
              <a:buChar char="•"/>
            </a:pPr>
            <a:r>
              <a:rPr lang="en-US" sz="2200" dirty="0" smtClean="0">
                <a:latin typeface="Century Gothic" panose="020B0502020202020204" pitchFamily="34" charset="0"/>
              </a:rPr>
              <a:t>My professors never did this—why should I?</a:t>
            </a:r>
          </a:p>
          <a:p>
            <a:pPr marL="285750" indent="-285750">
              <a:buFont typeface="Arial" panose="020B0604020202020204" pitchFamily="34" charset="0"/>
              <a:buChar char="•"/>
            </a:pPr>
            <a:r>
              <a:rPr lang="en-US" sz="2200" dirty="0" smtClean="0">
                <a:latin typeface="Century Gothic" panose="020B0502020202020204" pitchFamily="34" charset="0"/>
              </a:rPr>
              <a:t>Nobody will publish my work if I make it openly available first</a:t>
            </a:r>
          </a:p>
          <a:p>
            <a:pPr marL="285750" indent="-285750">
              <a:buFont typeface="Arial" panose="020B0604020202020204" pitchFamily="34" charset="0"/>
              <a:buChar char="•"/>
            </a:pPr>
            <a:r>
              <a:rPr lang="en-US" sz="2200" dirty="0" smtClean="0">
                <a:latin typeface="Century Gothic" panose="020B0502020202020204" pitchFamily="34" charset="0"/>
              </a:rPr>
              <a:t>Repositories are where content goes to die!</a:t>
            </a:r>
          </a:p>
          <a:p>
            <a:pPr marL="285750" indent="-285750">
              <a:buFont typeface="Arial" panose="020B0604020202020204" pitchFamily="34" charset="0"/>
              <a:buChar char="•"/>
            </a:pPr>
            <a:r>
              <a:rPr lang="en-US" sz="2200" dirty="0" smtClean="0">
                <a:latin typeface="Century Gothic" panose="020B0502020202020204" pitchFamily="34" charset="0"/>
              </a:rPr>
              <a:t>People can get access to anything through their library</a:t>
            </a:r>
          </a:p>
          <a:p>
            <a:pPr marL="285750" indent="-285750">
              <a:buFont typeface="Arial" panose="020B0604020202020204" pitchFamily="34" charset="0"/>
              <a:buChar char="•"/>
            </a:pPr>
            <a:r>
              <a:rPr lang="en-US" sz="2200" dirty="0" smtClean="0">
                <a:latin typeface="Century Gothic" panose="020B0502020202020204" pitchFamily="34" charset="0"/>
              </a:rPr>
              <a:t>I already put my stuff on </a:t>
            </a:r>
            <a:r>
              <a:rPr lang="en-US" sz="2200" dirty="0" err="1" smtClean="0">
                <a:latin typeface="Century Gothic" panose="020B0502020202020204" pitchFamily="34" charset="0"/>
              </a:rPr>
              <a:t>ResearchGate</a:t>
            </a:r>
            <a:r>
              <a:rPr lang="en-US" sz="2200" dirty="0" smtClean="0">
                <a:latin typeface="Century Gothic" panose="020B0502020202020204" pitchFamily="34" charset="0"/>
              </a:rPr>
              <a:t>—isn’t that enough?</a:t>
            </a:r>
          </a:p>
          <a:p>
            <a:pPr marL="285750" indent="-285750">
              <a:buFont typeface="Arial" panose="020B0604020202020204" pitchFamily="34" charset="0"/>
              <a:buChar char="•"/>
            </a:pPr>
            <a:r>
              <a:rPr lang="en-US" sz="2200" dirty="0" smtClean="0">
                <a:latin typeface="Century Gothic" panose="020B0502020202020204" pitchFamily="34" charset="0"/>
              </a:rPr>
              <a:t>People will steal my stuff or I’ll plagiarize/scoop myself</a:t>
            </a:r>
          </a:p>
          <a:p>
            <a:pPr marL="285750" indent="-285750">
              <a:buFont typeface="Arial" panose="020B0604020202020204" pitchFamily="34" charset="0"/>
              <a:buChar char="•"/>
            </a:pPr>
            <a:r>
              <a:rPr lang="en-US" sz="2200" dirty="0" smtClean="0">
                <a:latin typeface="Century Gothic" panose="020B0502020202020204" pitchFamily="34" charset="0"/>
              </a:rPr>
              <a:t>It’s too expensive!</a:t>
            </a:r>
          </a:p>
        </p:txBody>
      </p:sp>
      <p:pic>
        <p:nvPicPr>
          <p:cNvPr id="7"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8" name="TextBox 7"/>
          <p:cNvSpPr txBox="1"/>
          <p:nvPr/>
        </p:nvSpPr>
        <p:spPr>
          <a:xfrm>
            <a:off x="482320" y="5971142"/>
            <a:ext cx="4144764" cy="446276"/>
          </a:xfrm>
          <a:prstGeom prst="rect">
            <a:avLst/>
          </a:prstGeom>
          <a:noFill/>
          <a:ln>
            <a:solidFill>
              <a:srgbClr val="FF0000"/>
            </a:solidFill>
          </a:ln>
        </p:spPr>
        <p:txBody>
          <a:bodyPr wrap="square" rtlCol="0">
            <a:spAutoFit/>
          </a:bodyPr>
          <a:lstStyle/>
          <a:p>
            <a:r>
              <a:rPr lang="en-US" sz="900" smtClean="0">
                <a:latin typeface="Century Gothic" panose="020B0502020202020204" pitchFamily="34" charset="0"/>
              </a:rPr>
              <a:t>Adapted from Nicky Agate’s “Open Humanities 101” presentation, delivered at FORCE 11 Scholarly Communication Institute, July 31, 2017</a:t>
            </a:r>
            <a:r>
              <a:rPr lang="en-US" smtClean="0"/>
              <a:t>.</a:t>
            </a:r>
            <a:endParaRPr lang="en-US" dirty="0"/>
          </a:p>
        </p:txBody>
      </p:sp>
    </p:spTree>
    <p:extLst>
      <p:ext uri="{BB962C8B-B14F-4D97-AF65-F5344CB8AC3E}">
        <p14:creationId xmlns:p14="http://schemas.microsoft.com/office/powerpoint/2010/main" val="337452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5774" y="499210"/>
            <a:ext cx="8229600" cy="4936948"/>
          </a:xfrm>
        </p:spPr>
        <p:txBody>
          <a:bodyPr/>
          <a:lstStyle/>
          <a:p>
            <a:r>
              <a:rPr lang="en-US" sz="3200" dirty="0" smtClean="0">
                <a:latin typeface="Century Gothic" panose="020B0502020202020204" pitchFamily="34" charset="0"/>
              </a:rPr>
              <a:t>Who Owns </a:t>
            </a:r>
            <a:r>
              <a:rPr lang="en-US" sz="3200" dirty="0">
                <a:latin typeface="Century Gothic" panose="020B0502020202020204" pitchFamily="34" charset="0"/>
              </a:rPr>
              <a:t>I</a:t>
            </a:r>
            <a:r>
              <a:rPr lang="en-US" sz="3200" dirty="0" smtClean="0">
                <a:latin typeface="Century Gothic" panose="020B0502020202020204" pitchFamily="34" charset="0"/>
              </a:rPr>
              <a:t>t?</a:t>
            </a:r>
          </a:p>
          <a:p>
            <a:endParaRPr lang="en-US" dirty="0">
              <a:latin typeface="Century Gothic" panose="020B0502020202020204" pitchFamily="34" charset="0"/>
            </a:endParaRPr>
          </a:p>
          <a:p>
            <a:pPr marL="285750" indent="-285750" algn="l">
              <a:buFont typeface="Arial" panose="020B0604020202020204" pitchFamily="34" charset="0"/>
              <a:buChar char="•"/>
            </a:pPr>
            <a:r>
              <a:rPr lang="en-US" sz="2400" dirty="0" smtClean="0">
                <a:latin typeface="Century Gothic" panose="020B0502020202020204" pitchFamily="34" charset="0"/>
              </a:rPr>
              <a:t>The copyright holder of a creative work controls all aspects of that work</a:t>
            </a:r>
          </a:p>
          <a:p>
            <a:pPr marL="285750" indent="-285750" algn="l">
              <a:buFont typeface="Arial" panose="020B0604020202020204" pitchFamily="34" charset="0"/>
              <a:buChar char="•"/>
            </a:pPr>
            <a:r>
              <a:rPr lang="en-US" sz="2400" dirty="0" smtClean="0">
                <a:latin typeface="Century Gothic" panose="020B0502020202020204" pitchFamily="34" charset="0"/>
              </a:rPr>
              <a:t>The author is the copyright holder unless and until you transfer the copyright to someone else in a signed agreement</a:t>
            </a:r>
          </a:p>
          <a:p>
            <a:pPr marL="285750" indent="-285750" algn="l">
              <a:buFont typeface="Arial" panose="020B0604020202020204" pitchFamily="34" charset="0"/>
              <a:buChar char="•"/>
            </a:pPr>
            <a:r>
              <a:rPr lang="en-US" sz="2400" dirty="0" smtClean="0">
                <a:latin typeface="Century Gothic" panose="020B0502020202020204" pitchFamily="34" charset="0"/>
              </a:rPr>
              <a:t>Assignment of these rights matters!</a:t>
            </a:r>
          </a:p>
          <a:p>
            <a:pPr marL="285750" indent="-285750" algn="l">
              <a:buFont typeface="Arial" panose="020B0604020202020204" pitchFamily="34" charset="0"/>
              <a:buChar char="•"/>
            </a:pPr>
            <a:r>
              <a:rPr lang="en-US" sz="2400" dirty="0" smtClean="0">
                <a:latin typeface="Century Gothic" panose="020B0502020202020204" pitchFamily="34" charset="0"/>
              </a:rPr>
              <a:t>Transferring copyright doesn’t have to be all or nothing—and it shouldn’t be</a:t>
            </a:r>
            <a:endParaRPr lang="en-US" sz="2400" dirty="0">
              <a:latin typeface="Century Gothic" panose="020B0502020202020204" pitchFamily="34" charset="0"/>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TextBox 4"/>
          <p:cNvSpPr txBox="1"/>
          <p:nvPr/>
        </p:nvSpPr>
        <p:spPr>
          <a:xfrm>
            <a:off x="904351" y="6097936"/>
            <a:ext cx="2066591" cy="307777"/>
          </a:xfrm>
          <a:prstGeom prst="rect">
            <a:avLst/>
          </a:prstGeom>
          <a:noFill/>
          <a:ln>
            <a:solidFill>
              <a:srgbClr val="C00000"/>
            </a:solidFill>
          </a:ln>
        </p:spPr>
        <p:txBody>
          <a:bodyPr wrap="none" rtlCol="0">
            <a:spAutoFit/>
          </a:bodyPr>
          <a:lstStyle/>
          <a:p>
            <a:r>
              <a:rPr lang="en-US" dirty="0" smtClean="0">
                <a:latin typeface="Century Gothic" panose="020B0502020202020204" pitchFamily="34" charset="0"/>
              </a:rPr>
              <a:t>Adapted from SPARC</a:t>
            </a:r>
            <a:endParaRPr lang="en-US" dirty="0">
              <a:latin typeface="Century Gothic" panose="020B0502020202020204" pitchFamily="34" charset="0"/>
            </a:endParaRPr>
          </a:p>
        </p:txBody>
      </p:sp>
    </p:spTree>
    <p:extLst>
      <p:ext uri="{BB962C8B-B14F-4D97-AF65-F5344CB8AC3E}">
        <p14:creationId xmlns:p14="http://schemas.microsoft.com/office/powerpoint/2010/main" val="415773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4"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
        <p:nvSpPr>
          <p:cNvPr id="5" name="Text Placeholder 1"/>
          <p:cNvSpPr>
            <a:spLocks noGrp="1"/>
          </p:cNvSpPr>
          <p:nvPr>
            <p:ph type="body" idx="1"/>
          </p:nvPr>
        </p:nvSpPr>
        <p:spPr>
          <a:xfrm>
            <a:off x="545774" y="499210"/>
            <a:ext cx="8229600" cy="4936948"/>
          </a:xfrm>
        </p:spPr>
        <p:txBody>
          <a:bodyPr/>
          <a:lstStyle/>
          <a:p>
            <a:r>
              <a:rPr lang="en-US" sz="3200" dirty="0" smtClean="0">
                <a:latin typeface="Century Gothic" panose="020B0502020202020204" pitchFamily="34" charset="0"/>
              </a:rPr>
              <a:t>As an author, you can lose the right to…</a:t>
            </a:r>
          </a:p>
          <a:p>
            <a:pPr marL="342900" indent="-342900" algn="l">
              <a:buFont typeface="Arial" panose="020B0604020202020204" pitchFamily="34" charset="0"/>
              <a:buChar char="•"/>
            </a:pPr>
            <a:endParaRPr lang="en-US" sz="2400" dirty="0" smtClean="0">
              <a:latin typeface="Century Gothic" panose="020B0502020202020204" pitchFamily="34" charset="0"/>
            </a:endParaRPr>
          </a:p>
          <a:p>
            <a:pPr marL="342900" indent="-342900" algn="l">
              <a:buFont typeface="Arial" panose="020B0604020202020204" pitchFamily="34" charset="0"/>
              <a:buChar char="•"/>
            </a:pPr>
            <a:r>
              <a:rPr lang="en-US" sz="2400" dirty="0" smtClean="0">
                <a:latin typeface="Century Gothic" panose="020B0502020202020204" pitchFamily="34" charset="0"/>
              </a:rPr>
              <a:t>Reuse </a:t>
            </a:r>
            <a:r>
              <a:rPr lang="en-US" sz="2400" dirty="0">
                <a:latin typeface="Century Gothic" panose="020B0502020202020204" pitchFamily="34" charset="0"/>
              </a:rPr>
              <a:t>all or any part of your publication in future work</a:t>
            </a:r>
          </a:p>
          <a:p>
            <a:pPr marL="342900" indent="-342900" algn="l">
              <a:buFont typeface="Arial" panose="020B0604020202020204" pitchFamily="34" charset="0"/>
              <a:buChar char="•"/>
            </a:pPr>
            <a:r>
              <a:rPr lang="en-US" sz="2400" dirty="0">
                <a:latin typeface="Century Gothic" panose="020B0502020202020204" pitchFamily="34" charset="0"/>
              </a:rPr>
              <a:t>Reuse your data or other supplemental elements (images, charts, tables, graphs, etc.) in future work</a:t>
            </a:r>
          </a:p>
          <a:p>
            <a:pPr marL="342900" indent="-342900" algn="l">
              <a:buFont typeface="Arial" panose="020B0604020202020204" pitchFamily="34" charset="0"/>
              <a:buChar char="•"/>
            </a:pPr>
            <a:r>
              <a:rPr lang="en-US" sz="2400" dirty="0">
                <a:latin typeface="Century Gothic" panose="020B0502020202020204" pitchFamily="34" charset="0"/>
              </a:rPr>
              <a:t>Make your work available online</a:t>
            </a:r>
          </a:p>
          <a:p>
            <a:pPr marL="342900" indent="-342900" algn="l">
              <a:buFont typeface="Arial" panose="020B0604020202020204" pitchFamily="34" charset="0"/>
              <a:buChar char="•"/>
            </a:pPr>
            <a:r>
              <a:rPr lang="en-US" sz="2400" dirty="0">
                <a:latin typeface="Century Gothic" panose="020B0502020202020204" pitchFamily="34" charset="0"/>
              </a:rPr>
              <a:t>License your work</a:t>
            </a:r>
          </a:p>
          <a:p>
            <a:pPr marL="342900" indent="-342900" algn="l">
              <a:buFont typeface="Arial" panose="020B0604020202020204" pitchFamily="34" charset="0"/>
              <a:buChar char="•"/>
            </a:pPr>
            <a:r>
              <a:rPr lang="en-US" sz="2400" dirty="0">
                <a:latin typeface="Century Gothic" panose="020B0502020202020204" pitchFamily="34" charset="0"/>
              </a:rPr>
              <a:t>Distribute copies of your publication to your colleagues, peers, students, and prospective employers</a:t>
            </a:r>
          </a:p>
          <a:p>
            <a:endParaRPr lang="en-US" dirty="0">
              <a:latin typeface="Century Gothic" panose="020B0502020202020204" pitchFamily="34" charset="0"/>
            </a:endParaRPr>
          </a:p>
        </p:txBody>
      </p:sp>
      <p:sp>
        <p:nvSpPr>
          <p:cNvPr id="6" name="TextBox 5"/>
          <p:cNvSpPr txBox="1"/>
          <p:nvPr/>
        </p:nvSpPr>
        <p:spPr>
          <a:xfrm>
            <a:off x="904351" y="6097936"/>
            <a:ext cx="2066591" cy="307777"/>
          </a:xfrm>
          <a:prstGeom prst="rect">
            <a:avLst/>
          </a:prstGeom>
          <a:noFill/>
          <a:ln>
            <a:solidFill>
              <a:srgbClr val="C00000"/>
            </a:solidFill>
          </a:ln>
        </p:spPr>
        <p:txBody>
          <a:bodyPr wrap="none" rtlCol="0">
            <a:spAutoFit/>
          </a:bodyPr>
          <a:lstStyle/>
          <a:p>
            <a:r>
              <a:rPr lang="en-US" dirty="0" smtClean="0">
                <a:latin typeface="Century Gothic" panose="020B0502020202020204" pitchFamily="34" charset="0"/>
              </a:rPr>
              <a:t>Adapted from SPARC</a:t>
            </a:r>
            <a:endParaRPr lang="en-US" dirty="0">
              <a:latin typeface="Century Gothic" panose="020B0502020202020204" pitchFamily="34" charset="0"/>
            </a:endParaRPr>
          </a:p>
        </p:txBody>
      </p:sp>
    </p:spTree>
    <p:extLst>
      <p:ext uri="{BB962C8B-B14F-4D97-AF65-F5344CB8AC3E}">
        <p14:creationId xmlns:p14="http://schemas.microsoft.com/office/powerpoint/2010/main" val="59328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95136" y="608973"/>
            <a:ext cx="8229600" cy="1231401"/>
          </a:xfrm>
        </p:spPr>
        <p:txBody>
          <a:bodyPr/>
          <a:lstStyle/>
          <a:p>
            <a:r>
              <a:rPr lang="en-US" sz="3200" dirty="0" smtClean="0">
                <a:latin typeface="Century Gothic" panose="020B0502020202020204" pitchFamily="34" charset="0"/>
              </a:rPr>
              <a:t>Public Library of Science (PLOS) Copyright Agreement</a:t>
            </a:r>
            <a:endParaRPr lang="en-US" sz="3200" dirty="0">
              <a:latin typeface="Century Gothic" panose="020B0502020202020204" pitchFamily="34" charset="0"/>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56" y="2312938"/>
            <a:ext cx="8514913" cy="2421108"/>
          </a:xfrm>
          <a:prstGeom prst="rect">
            <a:avLst/>
          </a:prstGeom>
        </p:spPr>
      </p:pic>
      <p:pic>
        <p:nvPicPr>
          <p:cNvPr id="5" name="Shape 71" descr="uhl-logo.png"/>
          <p:cNvPicPr preferRelativeResize="0"/>
          <p:nvPr/>
        </p:nvPicPr>
        <p:blipFill>
          <a:blip r:embed="rId4">
            <a:alphaModFix/>
            <a:extLst>
              <a:ext uri="{28A0092B-C50C-407E-A947-70E740481C1C}">
                <a14:useLocalDpi xmlns:a14="http://schemas.microsoft.com/office/drawing/2010/main" val="0"/>
              </a:ext>
            </a:extLst>
          </a:blip>
          <a:stretch>
            <a:fillRect/>
          </a:stretch>
        </p:blipFill>
        <p:spPr>
          <a:xfrm>
            <a:off x="4960100" y="6081700"/>
            <a:ext cx="4018849" cy="340250"/>
          </a:xfrm>
          <a:prstGeom prst="rect">
            <a:avLst/>
          </a:prstGeom>
          <a:noFill/>
          <a:ln>
            <a:noFill/>
          </a:ln>
        </p:spPr>
      </p:pic>
    </p:spTree>
    <p:extLst>
      <p:ext uri="{BB962C8B-B14F-4D97-AF65-F5344CB8AC3E}">
        <p14:creationId xmlns:p14="http://schemas.microsoft.com/office/powerpoint/2010/main" val="129997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5774" y="438812"/>
            <a:ext cx="8229600" cy="692700"/>
          </a:xfrm>
        </p:spPr>
        <p:txBody>
          <a:bodyPr/>
          <a:lstStyle/>
          <a:p>
            <a:r>
              <a:rPr lang="en-US" sz="3200" dirty="0" smtClean="0">
                <a:latin typeface="Century Gothic" panose="020B0502020202020204" pitchFamily="34" charset="0"/>
              </a:rPr>
              <a:t>Elsevier Sample Copyright Agreement</a:t>
            </a:r>
            <a:endParaRPr lang="en-US" sz="3200" dirty="0">
              <a:latin typeface="Century Gothic" panose="020B0502020202020204" pitchFamily="34" charset="0"/>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4" name="TextBox 3"/>
          <p:cNvSpPr txBox="1"/>
          <p:nvPr/>
        </p:nvSpPr>
        <p:spPr>
          <a:xfrm>
            <a:off x="291131" y="6101526"/>
            <a:ext cx="4118823" cy="276999"/>
          </a:xfrm>
          <a:prstGeom prst="rect">
            <a:avLst/>
          </a:prstGeom>
          <a:noFill/>
          <a:ln>
            <a:solidFill>
              <a:srgbClr val="FF0000"/>
            </a:solidFill>
          </a:ln>
        </p:spPr>
        <p:txBody>
          <a:bodyPr wrap="square" rtlCol="0">
            <a:spAutoFit/>
          </a:bodyPr>
          <a:lstStyle/>
          <a:p>
            <a:r>
              <a:rPr lang="en-US" sz="1200" dirty="0">
                <a:latin typeface="Century Gothic" panose="020B0502020202020204" pitchFamily="34" charset="0"/>
              </a:rPr>
              <a:t>https://www.elsevier.com/about/policies/copyright</a:t>
            </a:r>
          </a:p>
        </p:txBody>
      </p:sp>
      <p:pic>
        <p:nvPicPr>
          <p:cNvPr id="6" name="Shape 71" descr="uhl-logo.png"/>
          <p:cNvPicPr preferRelativeResize="0"/>
          <p:nvPr/>
        </p:nvPicPr>
        <p:blipFill>
          <a:blip r:embed="rId3">
            <a:alphaModFix/>
            <a:extLst>
              <a:ext uri="{28A0092B-C50C-407E-A947-70E740481C1C}">
                <a14:useLocalDpi xmlns:a14="http://schemas.microsoft.com/office/drawing/2010/main" val="0"/>
              </a:ext>
            </a:extLst>
          </a:blip>
          <a:stretch>
            <a:fillRect/>
          </a:stretch>
        </p:blipFill>
        <p:spPr>
          <a:xfrm>
            <a:off x="4756525" y="6069901"/>
            <a:ext cx="4018849" cy="340250"/>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12" y="1785803"/>
            <a:ext cx="8670562" cy="123865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12" y="3455290"/>
            <a:ext cx="8838022" cy="1128769"/>
          </a:xfrm>
          <a:prstGeom prst="rect">
            <a:avLst/>
          </a:prstGeom>
        </p:spPr>
      </p:pic>
    </p:spTree>
    <p:extLst>
      <p:ext uri="{BB962C8B-B14F-4D97-AF65-F5344CB8AC3E}">
        <p14:creationId xmlns:p14="http://schemas.microsoft.com/office/powerpoint/2010/main" val="2407930265"/>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22015</TotalTime>
  <Words>4564</Words>
  <Application>Microsoft Office PowerPoint</Application>
  <PresentationFormat>On-screen Show (4:3)</PresentationFormat>
  <Paragraphs>306</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vt:lpstr>
      <vt:lpstr>simple-light</vt:lpstr>
      <vt:lpstr>Open Scholarship Workshop  Taylor Davis-Van Atta Digital Scholarship Coordinator, UH Libraries Publisher, Music &amp; Literature: an arts and humanities journal  tgdavisv@central.uh.edu  November 16, 2018|Digital Research Commons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Gaynor</dc:creator>
  <cp:lastModifiedBy>Taylor Davis Van-Atta</cp:lastModifiedBy>
  <cp:revision>221</cp:revision>
  <dcterms:modified xsi:type="dcterms:W3CDTF">2018-11-16T22:29:50Z</dcterms:modified>
</cp:coreProperties>
</file>