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4" r:id="rId9"/>
    <p:sldId id="263" r:id="rId10"/>
    <p:sldId id="265" r:id="rId11"/>
    <p:sldId id="267" r:id="rId12"/>
    <p:sldId id="268" r:id="rId13"/>
    <p:sldId id="270" r:id="rId14"/>
    <p:sldId id="271" r:id="rId15"/>
    <p:sldId id="273" r:id="rId16"/>
    <p:sldId id="272" r:id="rId17"/>
    <p:sldId id="274" r:id="rId18"/>
    <p:sldId id="275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0F9E-003E-45EA-8897-DB2F12AF778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7AB4C-F78B-4250-AA81-86AFC143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58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D2551-68D1-4793-A7D7-D7422BCB2781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55BBC-83B3-4620-819C-401E448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1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8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28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0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0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1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6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7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43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ED8F-382D-4BD9-98FC-7B98016C4A5D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aj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aspa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6493"/>
            <a:ext cx="9144000" cy="102197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Traditional subscription model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3953"/>
            <a:ext cx="9224682" cy="363967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Publishers of journals obtain revenue through subscription fees paid by clients</a:t>
            </a:r>
          </a:p>
          <a:p>
            <a:pPr algn="l"/>
            <a:endParaRPr lang="en-US" sz="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nline content behind a pay-wall and unavailable to public at large</a:t>
            </a:r>
          </a:p>
          <a:p>
            <a:pPr algn="l"/>
            <a:endParaRPr lang="en-US" sz="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Efforts of editors and reviewers assure the quality of articles published in journals</a:t>
            </a:r>
          </a:p>
          <a:p>
            <a:pPr algn="l"/>
            <a:endParaRPr lang="en-US" sz="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Librarians select journals needed by faculty and researchers, thus participating in the effort to assure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446" y="939115"/>
            <a:ext cx="9144000" cy="3679778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Jeffrey Beall, librarian at the University of Colorado, Denver, identified (December 2012) over 300 predatory OA publishers collectively issuing thousands of </a:t>
            </a:r>
            <a:r>
              <a:rPr lang="en-US" sz="4000" dirty="0" smtClean="0"/>
              <a:t>journals.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8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793" cy="15911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1260390" y="2166551"/>
            <a:ext cx="9488574" cy="3892937"/>
          </a:xfrm>
        </p:spPr>
        <p:txBody>
          <a:bodyPr>
            <a:noAutofit/>
          </a:bodyPr>
          <a:lstStyle/>
          <a:p>
            <a:pPr algn="l"/>
            <a:endParaRPr lang="en-US" sz="800" dirty="0" smtClean="0">
              <a:latin typeface="+mj-lt"/>
            </a:endParaRPr>
          </a:p>
          <a:p>
            <a:pPr algn="l"/>
            <a:r>
              <a:rPr lang="en-US" sz="4000" dirty="0" smtClean="0">
                <a:latin typeface="+mj-lt"/>
              </a:rPr>
              <a:t>He maintains </a:t>
            </a:r>
            <a:r>
              <a:rPr lang="en-US" sz="4000" dirty="0">
                <a:latin typeface="+mj-lt"/>
              </a:rPr>
              <a:t>there has been an explosion in the growth of these </a:t>
            </a:r>
            <a:r>
              <a:rPr lang="en-US" sz="4000" dirty="0" smtClean="0">
                <a:latin typeface="+mj-lt"/>
              </a:rPr>
              <a:t>publishers, and they represent 5 </a:t>
            </a:r>
            <a:r>
              <a:rPr lang="en-US" sz="4000" dirty="0">
                <a:latin typeface="+mj-lt"/>
              </a:rPr>
              <a:t>to 10 percent of all </a:t>
            </a:r>
            <a:r>
              <a:rPr lang="en-US" sz="4000" dirty="0" smtClean="0">
                <a:latin typeface="+mj-lt"/>
              </a:rPr>
              <a:t>OA </a:t>
            </a:r>
            <a:r>
              <a:rPr lang="en-US" sz="4000" dirty="0" smtClean="0">
                <a:latin typeface="+mj-lt"/>
              </a:rPr>
              <a:t>publishers.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19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793" cy="15911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1524000" y="1183341"/>
            <a:ext cx="9224963" cy="4876147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+mj-lt"/>
              </a:rPr>
              <a:t>Beall’s critics </a:t>
            </a:r>
            <a:r>
              <a:rPr lang="en-US" sz="3600" dirty="0" smtClean="0">
                <a:latin typeface="+mj-lt"/>
              </a:rPr>
              <a:t>assert </a:t>
            </a:r>
            <a:r>
              <a:rPr lang="en-US" sz="3600" dirty="0" smtClean="0">
                <a:latin typeface="+mj-lt"/>
              </a:rPr>
              <a:t>that he relies on analysis of publishers’ websites rather than detailed discussions with the publishers, which leads to incorrect or premature conclusions.</a:t>
            </a:r>
          </a:p>
          <a:p>
            <a:pPr algn="l"/>
            <a:endParaRPr lang="en-US" sz="800" dirty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One critic says “new publishers may legitimately use aggressive marketing tactics to recruit authors, and they may have yet to polish their websites, and editorial board and peer review procedures.”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78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/>
          <a:lstStyle/>
          <a:p>
            <a:pPr algn="ctr"/>
            <a:r>
              <a:rPr lang="en-US" dirty="0" smtClean="0"/>
              <a:t>Beall’s response to the 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/>
          <a:lstStyle/>
          <a:p>
            <a:r>
              <a:rPr lang="en-US" dirty="0" smtClean="0"/>
              <a:t>In August 2012 he posted his criteria for evaluating publishers.</a:t>
            </a:r>
          </a:p>
          <a:p>
            <a:endParaRPr lang="en-US" sz="800" dirty="0"/>
          </a:p>
          <a:p>
            <a:r>
              <a:rPr lang="en-US" dirty="0" smtClean="0"/>
              <a:t>In February 2013 he added a process for a publisher to appeal being included in the </a:t>
            </a:r>
            <a:r>
              <a:rPr lang="en-US" dirty="0" smtClean="0"/>
              <a:t>list.</a:t>
            </a:r>
            <a:endParaRPr lang="en-US" dirty="0" smtClean="0"/>
          </a:p>
          <a:p>
            <a:endParaRPr lang="en-US" sz="800" dirty="0"/>
          </a:p>
          <a:p>
            <a:r>
              <a:rPr lang="en-US" dirty="0" smtClean="0"/>
              <a:t>The appeals process is accomplished by a 3-person advisory board that conducts blind reviews and makes recommendations.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0913"/>
            <a:ext cx="10515600" cy="1570615"/>
          </a:xfrm>
        </p:spPr>
        <p:txBody>
          <a:bodyPr/>
          <a:lstStyle/>
          <a:p>
            <a:pPr algn="ctr"/>
            <a:r>
              <a:rPr lang="en-US" dirty="0" smtClean="0"/>
              <a:t>Indicators of legitimate </a:t>
            </a:r>
            <a:r>
              <a:rPr lang="en-US" dirty="0" smtClean="0"/>
              <a:t>OA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1529"/>
            <a:ext cx="10515600" cy="4025434"/>
          </a:xfrm>
        </p:spPr>
        <p:txBody>
          <a:bodyPr>
            <a:normAutofit/>
          </a:bodyPr>
          <a:lstStyle/>
          <a:p>
            <a:r>
              <a:rPr lang="en-US" dirty="0" smtClean="0"/>
              <a:t>Listed in the Directory of Open Access Journals (DOAJ) which lists journals that have been reviewed for quality</a:t>
            </a:r>
          </a:p>
          <a:p>
            <a:endParaRPr lang="en-US" sz="800" dirty="0"/>
          </a:p>
          <a:p>
            <a:r>
              <a:rPr lang="en-US" dirty="0" smtClean="0"/>
              <a:t>Registered with PubMed</a:t>
            </a:r>
          </a:p>
          <a:p>
            <a:endParaRPr lang="en-US" sz="800" dirty="0"/>
          </a:p>
          <a:p>
            <a:r>
              <a:rPr lang="en-US" dirty="0" smtClean="0"/>
              <a:t>Membership in the Open Access Scholarly Publishers Association (OASPA)</a:t>
            </a:r>
          </a:p>
          <a:p>
            <a:endParaRPr lang="en-US" sz="800" dirty="0"/>
          </a:p>
          <a:p>
            <a:r>
              <a:rPr lang="en-US" dirty="0" smtClean="0"/>
              <a:t>Membership on the Committee on Publication Ethics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0913"/>
            <a:ext cx="10515600" cy="1570615"/>
          </a:xfrm>
        </p:spPr>
        <p:txBody>
          <a:bodyPr/>
          <a:lstStyle/>
          <a:p>
            <a:pPr algn="ctr"/>
            <a:r>
              <a:rPr lang="en-US" dirty="0" smtClean="0"/>
              <a:t>Indicators of legitimate </a:t>
            </a:r>
            <a:r>
              <a:rPr lang="en-US" dirty="0" smtClean="0"/>
              <a:t>OA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531"/>
            <a:ext cx="10515600" cy="3670431"/>
          </a:xfrm>
        </p:spPr>
        <p:txBody>
          <a:bodyPr>
            <a:normAutofit/>
          </a:bodyPr>
          <a:lstStyle/>
          <a:p>
            <a:r>
              <a:rPr lang="en-US" dirty="0" smtClean="0"/>
              <a:t>Membership in the Association of Scientific, Technical and Medical Publishers</a:t>
            </a:r>
          </a:p>
          <a:p>
            <a:endParaRPr lang="en-US" sz="800" dirty="0"/>
          </a:p>
          <a:p>
            <a:r>
              <a:rPr lang="en-US" dirty="0" smtClean="0"/>
              <a:t>Recognized experts on editorial board</a:t>
            </a:r>
          </a:p>
          <a:p>
            <a:endParaRPr lang="en-US" sz="800" dirty="0"/>
          </a:p>
          <a:p>
            <a:r>
              <a:rPr lang="en-US" dirty="0" smtClean="0"/>
              <a:t>Complete contact information on website</a:t>
            </a:r>
          </a:p>
          <a:p>
            <a:endParaRPr lang="en-US" sz="800" dirty="0"/>
          </a:p>
          <a:p>
            <a:r>
              <a:rPr lang="en-US" dirty="0" smtClean="0"/>
              <a:t>Author fee information in plain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to perform due diligence</a:t>
            </a:r>
            <a:br>
              <a:rPr lang="en-US" dirty="0" smtClean="0"/>
            </a:br>
            <a:r>
              <a:rPr lang="en-US" dirty="0" smtClean="0"/>
              <a:t>before submitting to </a:t>
            </a:r>
            <a:r>
              <a:rPr lang="en-US" dirty="0" smtClean="0"/>
              <a:t>an OA </a:t>
            </a:r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/>
          <a:lstStyle/>
          <a:p>
            <a:r>
              <a:rPr lang="en-US" dirty="0" smtClean="0"/>
              <a:t>Check to see if the publisher provides full, verifiable contact information, including address, on the journal’s website.  Be cautious of those providing only web contact forms.</a:t>
            </a:r>
          </a:p>
          <a:p>
            <a:endParaRPr lang="en-US" sz="800" dirty="0"/>
          </a:p>
          <a:p>
            <a:r>
              <a:rPr lang="en-US" dirty="0" smtClean="0"/>
              <a:t>Check to see if the journal’s editorial board includes recognized experts with full affiliations.  Contact some of them and ask about their experience with the journal.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to perform due diligence</a:t>
            </a:r>
            <a:br>
              <a:rPr lang="en-US" dirty="0" smtClean="0"/>
            </a:br>
            <a:r>
              <a:rPr lang="en-US" dirty="0" smtClean="0"/>
              <a:t>before submitting to </a:t>
            </a:r>
            <a:r>
              <a:rPr lang="en-US" dirty="0" smtClean="0"/>
              <a:t>an OA </a:t>
            </a:r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>
            <a:normAutofit/>
          </a:bodyPr>
          <a:lstStyle/>
          <a:p>
            <a:r>
              <a:rPr lang="en-US" dirty="0" smtClean="0"/>
              <a:t>Check to see if the journal displays its policy for author fees prominently.</a:t>
            </a:r>
          </a:p>
          <a:p>
            <a:endParaRPr lang="en-US" sz="800" dirty="0"/>
          </a:p>
          <a:p>
            <a:r>
              <a:rPr lang="en-US" dirty="0" smtClean="0"/>
              <a:t>Be wary of email invitations to submit to journals or to become editorial board members.</a:t>
            </a:r>
          </a:p>
          <a:p>
            <a:endParaRPr lang="en-US" sz="800" dirty="0"/>
          </a:p>
          <a:p>
            <a:r>
              <a:rPr lang="en-US" dirty="0" smtClean="0"/>
              <a:t>Read some of the journal’s published articles and assess their quality.  Contact past authors to ask about their experience with the publisher.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to perform due diligence</a:t>
            </a:r>
            <a:br>
              <a:rPr lang="en-US" dirty="0" smtClean="0"/>
            </a:br>
            <a:r>
              <a:rPr lang="en-US" dirty="0" smtClean="0"/>
              <a:t>before submitting to </a:t>
            </a:r>
            <a:r>
              <a:rPr lang="en-US" dirty="0" smtClean="0"/>
              <a:t>an OA </a:t>
            </a:r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Check to see if the journal’s peer review process is clearly described and try to confirm that a claimed impact factor is correct.</a:t>
            </a:r>
          </a:p>
          <a:p>
            <a:endParaRPr lang="en-US" sz="900" dirty="0"/>
          </a:p>
          <a:p>
            <a:r>
              <a:rPr lang="en-US" dirty="0" smtClean="0"/>
              <a:t>Find out whether the journal is a member of an industry association that vets its members, examples DOAJ (</a:t>
            </a:r>
            <a:r>
              <a:rPr lang="en-US" dirty="0" smtClean="0">
                <a:hlinkClick r:id="rId3"/>
              </a:rPr>
              <a:t>www.doaj.org</a:t>
            </a:r>
            <a:r>
              <a:rPr lang="en-US" dirty="0" smtClean="0"/>
              <a:t>) </a:t>
            </a:r>
            <a:r>
              <a:rPr lang="en-US" dirty="0" smtClean="0"/>
              <a:t>and OASPA (</a:t>
            </a:r>
            <a:r>
              <a:rPr lang="en-US" dirty="0" smtClean="0">
                <a:hlinkClick r:id="rId4"/>
              </a:rPr>
              <a:t>www.oaspa.org</a:t>
            </a:r>
            <a:r>
              <a:rPr lang="en-US" dirty="0" smtClean="0"/>
              <a:t>).</a:t>
            </a:r>
          </a:p>
          <a:p>
            <a:endParaRPr lang="en-US" sz="900" dirty="0"/>
          </a:p>
          <a:p>
            <a:r>
              <a:rPr lang="en-US" dirty="0" smtClean="0"/>
              <a:t>Use common sense, as you would when shopping online.  If something looks fishy, proceed with caution.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7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6493"/>
            <a:ext cx="9144000" cy="1586754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is open access (OA) and</a:t>
            </a:r>
            <a:br>
              <a:rPr lang="en-US" sz="4400" dirty="0" smtClean="0"/>
            </a:br>
            <a:r>
              <a:rPr lang="en-US" sz="4400" dirty="0" smtClean="0"/>
              <a:t>why did it come about?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50775"/>
            <a:ext cx="9224682" cy="320936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Free access to journal articles for all who search the Internet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Publishers of journals charged libraries high prices for their journals, placing an ever increasing “squeeze” on library budgets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Along with other information professionals, librarians lead the move to open access publishing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389" y="636492"/>
            <a:ext cx="9654745" cy="1947219"/>
          </a:xfrm>
        </p:spPr>
        <p:txBody>
          <a:bodyPr>
            <a:noAutofit/>
          </a:bodyPr>
          <a:lstStyle/>
          <a:p>
            <a:r>
              <a:rPr lang="en-US" sz="4400" dirty="0" smtClean="0"/>
              <a:t>OA has garnered growing support</a:t>
            </a:r>
            <a:r>
              <a:rPr lang="en-US" sz="4400" dirty="0" smtClean="0"/>
              <a:t>, </a:t>
            </a:r>
            <a:r>
              <a:rPr lang="en-US" sz="4400" dirty="0" smtClean="0"/>
              <a:t>governments of the US</a:t>
            </a:r>
            <a:r>
              <a:rPr lang="en-US" sz="4400" dirty="0" smtClean="0"/>
              <a:t>, </a:t>
            </a:r>
            <a:r>
              <a:rPr lang="en-US" sz="4400" dirty="0" smtClean="0"/>
              <a:t>UK, </a:t>
            </a:r>
            <a:r>
              <a:rPr lang="en-US" sz="4400" dirty="0" smtClean="0"/>
              <a:t>and </a:t>
            </a:r>
            <a:r>
              <a:rPr lang="en-US" sz="4400" dirty="0" smtClean="0"/>
              <a:t>European </a:t>
            </a:r>
            <a:r>
              <a:rPr lang="en-US" sz="4400" dirty="0" smtClean="0"/>
              <a:t>Commission</a:t>
            </a:r>
            <a:r>
              <a:rPr lang="en-US" sz="4400" dirty="0" smtClean="0"/>
              <a:t> </a:t>
            </a:r>
            <a:r>
              <a:rPr lang="en-US" sz="4400" dirty="0" smtClean="0"/>
              <a:t>support open access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38623"/>
            <a:ext cx="9224682" cy="272151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 number of OA publishers increases regularly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OA is represented by several successful and well-respected publishers, for example PLOS ONE and PubMed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884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6447"/>
            <a:ext cx="9144000" cy="4763386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/>
              <a:t>With open access, many publishers charge an upfront author fee to pay for peer reviews, editing, and website maintenance, and in the case of some publishers for a profit, then make the articles freely available </a:t>
            </a:r>
            <a:r>
              <a:rPr lang="en-US" sz="4400" dirty="0" smtClean="0"/>
              <a:t>online.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686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6493"/>
            <a:ext cx="9144000" cy="1586754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are predatory</a:t>
            </a:r>
            <a:br>
              <a:rPr lang="en-US" sz="4400" dirty="0" smtClean="0"/>
            </a:br>
            <a:r>
              <a:rPr lang="en-US" sz="4400" dirty="0" smtClean="0"/>
              <a:t>open access publishers?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50775"/>
            <a:ext cx="9224682" cy="320936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Out </a:t>
            </a:r>
            <a:r>
              <a:rPr lang="en-US" dirty="0"/>
              <a:t>to make </a:t>
            </a:r>
            <a:r>
              <a:rPr lang="en-US" dirty="0" smtClean="0"/>
              <a:t>money the </a:t>
            </a:r>
            <a:r>
              <a:rPr lang="en-US" dirty="0"/>
              <a:t>fast and easy </a:t>
            </a:r>
            <a:r>
              <a:rPr lang="en-US" dirty="0" smtClean="0"/>
              <a:t>way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eceive authors and readers and lack transparency in their operations and processes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Manuscripts </a:t>
            </a:r>
            <a:r>
              <a:rPr lang="en-US" dirty="0"/>
              <a:t>accepted quickly with little or </a:t>
            </a:r>
            <a:r>
              <a:rPr lang="en-US" dirty="0" smtClean="0"/>
              <a:t>no </a:t>
            </a:r>
            <a:r>
              <a:rPr lang="en-US" dirty="0"/>
              <a:t>peer review or quality control, including hoax and nonsensical papers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6493"/>
            <a:ext cx="9144000" cy="158675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Some background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0205"/>
            <a:ext cx="9224682" cy="3489936"/>
          </a:xfrm>
        </p:spPr>
        <p:txBody>
          <a:bodyPr>
            <a:noAutofit/>
          </a:bodyPr>
          <a:lstStyle/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Software readily available to set up journal websites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Minimal knowledge and basic IT skills required to create an OA journal website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6605"/>
            <a:ext cx="9144000" cy="2018271"/>
          </a:xfrm>
        </p:spPr>
        <p:txBody>
          <a:bodyPr>
            <a:noAutofit/>
          </a:bodyPr>
          <a:lstStyle/>
          <a:p>
            <a:r>
              <a:rPr lang="en-US" sz="4400" dirty="0"/>
              <a:t>Characteristics of </a:t>
            </a:r>
            <a:r>
              <a:rPr lang="en-US" sz="4400" dirty="0" smtClean="0"/>
              <a:t>predatory</a:t>
            </a:r>
            <a:br>
              <a:rPr lang="en-US" sz="4400" dirty="0" smtClean="0"/>
            </a:br>
            <a:r>
              <a:rPr lang="en-US" sz="4400" dirty="0" smtClean="0"/>
              <a:t>open </a:t>
            </a:r>
            <a:r>
              <a:rPr lang="en-US" sz="4400" dirty="0"/>
              <a:t>access publishers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3286"/>
            <a:ext cx="9224682" cy="308095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Emails sent to prospective authors identified in an Internet search inviting them to submit a manuscript, or to join the journal’s board of </a:t>
            </a:r>
            <a:r>
              <a:rPr lang="en-US" dirty="0" smtClean="0"/>
              <a:t>editors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Authors not clearly informed </a:t>
            </a:r>
            <a:r>
              <a:rPr lang="en-US" dirty="0"/>
              <a:t>about a publication </a:t>
            </a:r>
            <a:r>
              <a:rPr lang="en-US" dirty="0" smtClean="0"/>
              <a:t>fee when submitting a manuscript and being notified about a fee </a:t>
            </a:r>
            <a:r>
              <a:rPr lang="en-US" dirty="0"/>
              <a:t>only after </a:t>
            </a:r>
            <a:r>
              <a:rPr lang="en-US" dirty="0" smtClean="0"/>
              <a:t>the manuscript is accepted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912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6492"/>
            <a:ext cx="9144000" cy="1785431"/>
          </a:xfrm>
        </p:spPr>
        <p:txBody>
          <a:bodyPr>
            <a:noAutofit/>
          </a:bodyPr>
          <a:lstStyle/>
          <a:p>
            <a:r>
              <a:rPr lang="en-US" sz="4400" dirty="0"/>
              <a:t>Characteristics of </a:t>
            </a:r>
            <a:r>
              <a:rPr lang="en-US" sz="4400" dirty="0" smtClean="0"/>
              <a:t>predatory</a:t>
            </a:r>
            <a:br>
              <a:rPr lang="en-US" sz="4400" dirty="0" smtClean="0"/>
            </a:br>
            <a:r>
              <a:rPr lang="en-US" sz="4400" dirty="0" smtClean="0"/>
              <a:t>open </a:t>
            </a:r>
            <a:r>
              <a:rPr lang="en-US" sz="4400" dirty="0"/>
              <a:t>access publishers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1524"/>
            <a:ext cx="9224682" cy="302861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Articles published before payment terms were understood or </a:t>
            </a:r>
            <a:r>
              <a:rPr lang="en-US" dirty="0" smtClean="0"/>
              <a:t>completed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Article published with out complete author approval</a:t>
            </a:r>
          </a:p>
          <a:p>
            <a:pPr algn="l"/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 editorial process that created more problems than it solved, with errors introduced during proof-reading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3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6493"/>
            <a:ext cx="9144000" cy="1266448"/>
          </a:xfrm>
        </p:spPr>
        <p:txBody>
          <a:bodyPr>
            <a:noAutofit/>
          </a:bodyPr>
          <a:lstStyle/>
          <a:p>
            <a:r>
              <a:rPr lang="en-US" sz="4400" dirty="0"/>
              <a:t>Characteristics of </a:t>
            </a:r>
            <a:r>
              <a:rPr lang="en-US" sz="4400" dirty="0" smtClean="0"/>
              <a:t>predatory</a:t>
            </a:r>
            <a:br>
              <a:rPr lang="en-US" sz="4400" dirty="0" smtClean="0"/>
            </a:br>
            <a:r>
              <a:rPr lang="en-US" sz="4400" dirty="0" smtClean="0"/>
              <a:t>open </a:t>
            </a:r>
            <a:r>
              <a:rPr lang="en-US" sz="4400" dirty="0"/>
              <a:t>access publishers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0735"/>
            <a:ext cx="9224682" cy="38800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Well known </a:t>
            </a:r>
            <a:r>
              <a:rPr lang="en-US" dirty="0" smtClean="0"/>
              <a:t>experts </a:t>
            </a:r>
            <a:r>
              <a:rPr lang="en-US" dirty="0"/>
              <a:t>listed on the journal’s website as members of the editorial </a:t>
            </a:r>
            <a:r>
              <a:rPr lang="en-US" dirty="0" smtClean="0"/>
              <a:t>board </a:t>
            </a:r>
            <a:r>
              <a:rPr lang="en-US" dirty="0"/>
              <a:t>even though they did not agree to serve on the </a:t>
            </a:r>
            <a:r>
              <a:rPr lang="en-US" dirty="0" smtClean="0"/>
              <a:t>board, and/or fake academics included on the editorial 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Mimicking the name or website style of a more established journal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Misleading claims about the publishing operations, such as false publisher’s location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Fake impact factors or improper ISSNs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4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874</Words>
  <Application>Microsoft Office PowerPoint</Application>
  <PresentationFormat>Widescreen</PresentationFormat>
  <Paragraphs>113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Traditional subscription model</vt:lpstr>
      <vt:lpstr>What is open access (OA) and why did it come about?</vt:lpstr>
      <vt:lpstr>OA has garnered growing support, governments of the US, UK, and European Commission support open access</vt:lpstr>
      <vt:lpstr>With open access, many publishers charge an upfront author fee to pay for peer reviews, editing, and website maintenance, and in the case of some publishers for a profit, then make the articles freely available online.</vt:lpstr>
      <vt:lpstr>What are predatory open access publishers?</vt:lpstr>
      <vt:lpstr>Some background</vt:lpstr>
      <vt:lpstr>Characteristics of predatory open access publishers</vt:lpstr>
      <vt:lpstr>Characteristics of predatory open access publishers</vt:lpstr>
      <vt:lpstr>Characteristics of predatory open access publishers</vt:lpstr>
      <vt:lpstr>Jeffrey Beall, librarian at the University of Colorado, Denver, identified (December 2012) over 300 predatory OA publishers collectively issuing thousands of journals.</vt:lpstr>
      <vt:lpstr>PowerPoint Presentation</vt:lpstr>
      <vt:lpstr>PowerPoint Presentation</vt:lpstr>
      <vt:lpstr>Beall’s response to the criticism</vt:lpstr>
      <vt:lpstr>Indicators of legitimate OA journals</vt:lpstr>
      <vt:lpstr>Indicators of legitimate OA journals</vt:lpstr>
      <vt:lpstr>How to perform due diligence before submitting to an OA journal</vt:lpstr>
      <vt:lpstr>How to perform due diligence before submitting to an OA journal</vt:lpstr>
      <vt:lpstr>How to perform due diligence before submitting to an OA journal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subscription model</dc:title>
  <dc:creator>Hufford, Jon</dc:creator>
  <cp:lastModifiedBy>Hufford, Jon</cp:lastModifiedBy>
  <cp:revision>34</cp:revision>
  <cp:lastPrinted>2014-11-06T22:31:50Z</cp:lastPrinted>
  <dcterms:created xsi:type="dcterms:W3CDTF">2014-11-04T21:37:54Z</dcterms:created>
  <dcterms:modified xsi:type="dcterms:W3CDTF">2014-11-07T16:34:56Z</dcterms:modified>
</cp:coreProperties>
</file>