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 Sans ExtraBold"/>
      <p:bold r:id="rId22"/>
      <p:boldItalic r:id="rId23"/>
    </p:embeddedFont>
    <p:embeddedFont>
      <p:font typeface="Nuni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97511A5-BFB9-4A52-BCC5-4CEEB616A37F}">
  <a:tblStyle styleId="{A97511A5-BFB9-4A52-BCC5-4CEEB616A3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SansExtraBold-bold.fntdata"/><Relationship Id="rId21" Type="http://schemas.openxmlformats.org/officeDocument/2006/relationships/slide" Target="slides/slide15.xml"/><Relationship Id="rId24" Type="http://schemas.openxmlformats.org/officeDocument/2006/relationships/font" Target="fonts/NunitoSans-regular.fntdata"/><Relationship Id="rId23" Type="http://schemas.openxmlformats.org/officeDocument/2006/relationships/font" Target="fonts/NunitoSans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Sans-italic.fntdata"/><Relationship Id="rId25" Type="http://schemas.openxmlformats.org/officeDocument/2006/relationships/font" Target="fonts/NunitoSans-bold.fntdata"/><Relationship Id="rId27" Type="http://schemas.openxmlformats.org/officeDocument/2006/relationships/font" Target="fonts/Nunito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d202a74a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d202a74a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d202a74a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d202a74a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a31a01a5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a31a01a5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d202a74a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d202a74a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d202a74a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d202a74a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a31a01a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a31a01a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d1d4548a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d1d4548a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d1dc0d69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d1dc0d69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31a01a5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31a01a5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d1dc0d69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d1dc0d69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d1dc0d699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d1dc0d699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d1dc0d699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d1dc0d699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d1dc0d699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d1dc0d699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d202a74a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d202a74a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78" name="Google Shape;78;p12"/>
          <p:cNvSpPr txBox="1"/>
          <p:nvPr>
            <p:ph idx="3" type="body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1_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0" name="Google Shape;30;p5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with intro text">
  <p:cSld name="TITLE_AND_BOD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 with intro text">
  <p:cSld name="TITLE_AND_BODY_1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left">
  <p:cSld name="TITLE_AND_BODY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">
  <p:cSld name="TITLE_AND_BODY_1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6703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6" Type="http://schemas.openxmlformats.org/officeDocument/2006/relationships/image" Target="../media/image8.png"/><Relationship Id="rId7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hyperlink" Target="http://drive.google.com/file/d/170qvyCxWXH1IapqD0mlDnBcNqO9MzTtr/view" TargetMode="External"/><Relationship Id="rId7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6" Type="http://schemas.openxmlformats.org/officeDocument/2006/relationships/image" Target="../media/image7.png"/><Relationship Id="rId7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/>
        </p:nvSpPr>
        <p:spPr>
          <a:xfrm>
            <a:off x="311700" y="311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Nunito Sans"/>
                <a:ea typeface="Nunito Sans"/>
                <a:cs typeface="Nunito Sans"/>
                <a:sym typeface="Nunito Sans"/>
              </a:rPr>
              <a:t>Trabajo Fin de Grado</a:t>
            </a:r>
            <a:endParaRPr sz="18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Nunito Sans"/>
                <a:ea typeface="Nunito Sans"/>
                <a:cs typeface="Nunito Sans"/>
                <a:sym typeface="Nunito Sans"/>
              </a:rPr>
              <a:t>Grado en Ingeniería Informática</a:t>
            </a:r>
            <a:endParaRPr sz="18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62250" y="2879375"/>
            <a:ext cx="85206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Nunito Sans ExtraBold"/>
                <a:ea typeface="Nunito Sans ExtraBold"/>
                <a:cs typeface="Nunito Sans ExtraBold"/>
                <a:sym typeface="Nunito Sans ExtraBold"/>
              </a:rPr>
              <a:t>PROTOTIPO DE APLICACIÓN DE SOPORTE A EVALUACIONES Y AUDITORÍAS</a:t>
            </a:r>
            <a:endParaRPr sz="1700" cap="small"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5755" y="1073032"/>
            <a:ext cx="2032500" cy="14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103200" y="2492675"/>
            <a:ext cx="29376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>
                <a:solidFill>
                  <a:srgbClr val="000000"/>
                </a:solidFill>
                <a:latin typeface="NewBskvll BT"/>
                <a:ea typeface="NewBskvll BT"/>
                <a:cs typeface="NewBskvll BT"/>
                <a:sym typeface="NewBskvll BT"/>
              </a:rPr>
              <a:t>Escuela Politécnica Superior de Jaén</a:t>
            </a:r>
            <a:endParaRPr sz="1300"/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26988" y="4606315"/>
            <a:ext cx="890016" cy="310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311700" y="3366575"/>
            <a:ext cx="85206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Nunito Sans"/>
                <a:ea typeface="Nunito Sans"/>
                <a:cs typeface="Nunito Sans"/>
                <a:sym typeface="Nunito Sans"/>
              </a:rPr>
              <a:t>Felipe Peiró Garrido</a:t>
            </a:r>
            <a:endParaRPr sz="18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Nunito Sans"/>
                <a:ea typeface="Nunito Sans"/>
                <a:cs typeface="Nunito Sans"/>
                <a:sym typeface="Nunito Sans"/>
              </a:rPr>
              <a:t>Tutor: Ángel Luis García Fernández</a:t>
            </a:r>
            <a:endParaRPr sz="18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Nunito Sans"/>
                <a:ea typeface="Nunito Sans"/>
                <a:cs typeface="Nunito Sans"/>
                <a:sym typeface="Nunito Sans"/>
              </a:rPr>
              <a:t>Junio, 2018</a:t>
            </a:r>
            <a:endParaRPr sz="18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6252" y="4555727"/>
            <a:ext cx="890016" cy="31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451" y="336729"/>
            <a:ext cx="2058299" cy="82283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67031"/>
                </a:solidFill>
              </a:rPr>
              <a:t>‹#›</a:t>
            </a:fld>
            <a:endParaRPr b="1" sz="1400">
              <a:solidFill>
                <a:srgbClr val="F67031"/>
              </a:solidFill>
            </a:endParaRPr>
          </a:p>
        </p:txBody>
      </p:sp>
      <p:sp>
        <p:nvSpPr>
          <p:cNvPr id="254" name="Google Shape;254;p25"/>
          <p:cNvSpPr txBox="1"/>
          <p:nvPr>
            <p:ph type="title"/>
          </p:nvPr>
        </p:nvSpPr>
        <p:spPr>
          <a:xfrm>
            <a:off x="180975" y="1552575"/>
            <a:ext cx="2209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DIAGRAMAS DE PAQUETES</a:t>
            </a:r>
            <a:endParaRPr/>
          </a:p>
        </p:txBody>
      </p:sp>
      <p:pic>
        <p:nvPicPr>
          <p:cNvPr id="255" name="Google Shape;25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48200" y="235074"/>
            <a:ext cx="2879099" cy="43206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6" name="Google Shape;25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3713" y="851525"/>
            <a:ext cx="2526700" cy="3087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7" name="Google Shape;257;p25"/>
          <p:cNvSpPr txBox="1"/>
          <p:nvPr/>
        </p:nvSpPr>
        <p:spPr>
          <a:xfrm>
            <a:off x="2741525" y="235075"/>
            <a:ext cx="3222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CLIENTE</a:t>
            </a:r>
            <a:endParaRPr/>
          </a:p>
        </p:txBody>
      </p:sp>
      <p:sp>
        <p:nvSpPr>
          <p:cNvPr id="258" name="Google Shape;258;p25"/>
          <p:cNvSpPr txBox="1"/>
          <p:nvPr/>
        </p:nvSpPr>
        <p:spPr>
          <a:xfrm>
            <a:off x="5726000" y="235075"/>
            <a:ext cx="3222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SERVIDOR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/>
        </p:nvSpPr>
        <p:spPr>
          <a:xfrm>
            <a:off x="8896350" y="4953000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462" y="336553"/>
            <a:ext cx="2058300" cy="8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6252" y="4555727"/>
            <a:ext cx="890016" cy="31089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6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67031"/>
                </a:solidFill>
              </a:rPr>
              <a:t>‹#›</a:t>
            </a:fld>
            <a:endParaRPr b="1" sz="1400">
              <a:solidFill>
                <a:srgbClr val="F67031"/>
              </a:solidFill>
            </a:endParaRPr>
          </a:p>
        </p:txBody>
      </p:sp>
      <p:pic>
        <p:nvPicPr>
          <p:cNvPr id="268" name="Google Shape;268;p26" title="Video de la aplicacion.mp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6350" y="857250"/>
            <a:ext cx="4931300" cy="3698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9" name="Google Shape;269;p26"/>
          <p:cNvSpPr txBox="1"/>
          <p:nvPr>
            <p:ph idx="4294967295" type="title"/>
          </p:nvPr>
        </p:nvSpPr>
        <p:spPr>
          <a:xfrm>
            <a:off x="180975" y="1552575"/>
            <a:ext cx="2209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67031"/>
                </a:solidFill>
              </a:rPr>
              <a:t>6</a:t>
            </a:r>
            <a:r>
              <a:rPr b="1" lang="es" sz="4800">
                <a:solidFill>
                  <a:srgbClr val="F67031"/>
                </a:solidFill>
              </a:rPr>
              <a:t>.</a:t>
            </a:r>
            <a:endParaRPr b="1" sz="4800">
              <a:solidFill>
                <a:srgbClr val="F6703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67031"/>
                </a:solidFill>
              </a:rPr>
              <a:t>DEMOS-</a:t>
            </a:r>
            <a:br>
              <a:rPr lang="es">
                <a:solidFill>
                  <a:srgbClr val="F67031"/>
                </a:solidFill>
              </a:rPr>
            </a:br>
            <a:r>
              <a:rPr lang="es">
                <a:solidFill>
                  <a:srgbClr val="F67031"/>
                </a:solidFill>
              </a:rPr>
              <a:t>TRACIÓN</a:t>
            </a:r>
            <a:endParaRPr>
              <a:solidFill>
                <a:srgbClr val="F6703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6252" y="4555727"/>
            <a:ext cx="890016" cy="31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451" y="336729"/>
            <a:ext cx="2058299" cy="82283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7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67031"/>
                </a:solidFill>
              </a:rPr>
              <a:t>‹#›</a:t>
            </a:fld>
            <a:endParaRPr b="1" sz="1400">
              <a:solidFill>
                <a:srgbClr val="F67031"/>
              </a:solidFill>
            </a:endParaRPr>
          </a:p>
        </p:txBody>
      </p:sp>
      <p:sp>
        <p:nvSpPr>
          <p:cNvPr id="278" name="Google Shape;278;p27"/>
          <p:cNvSpPr txBox="1"/>
          <p:nvPr>
            <p:ph type="title"/>
          </p:nvPr>
        </p:nvSpPr>
        <p:spPr>
          <a:xfrm>
            <a:off x="180975" y="1552575"/>
            <a:ext cx="2209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/>
              <a:t>7</a:t>
            </a:r>
            <a:r>
              <a:rPr b="1" lang="es" sz="4800">
                <a:solidFill>
                  <a:srgbClr val="FFFFFF"/>
                </a:solidFill>
              </a:rPr>
              <a:t>.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3167023" y="593900"/>
            <a:ext cx="1660800" cy="16608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Fácil de utilizar</a:t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5031511" y="593900"/>
            <a:ext cx="1660800" cy="1660800"/>
          </a:xfrm>
          <a:prstGeom prst="ellipse">
            <a:avLst/>
          </a:prstGeom>
          <a:solidFill>
            <a:srgbClr val="FFA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Fácilmente escalable</a:t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6895975" y="593900"/>
            <a:ext cx="1660800" cy="1660800"/>
          </a:xfrm>
          <a:prstGeom prst="ellipse">
            <a:avLst/>
          </a:prstGeom>
          <a:solidFill>
            <a:srgbClr val="F670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Accesible en cualquier lugar</a:t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5963738" y="2894925"/>
            <a:ext cx="1660800" cy="16608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Fácil reemplazo de cliente</a:t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4099263" y="2894925"/>
            <a:ext cx="1660800" cy="16608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Interfaz amigable</a:t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284" name="Google Shape;284;p27"/>
          <p:cNvGrpSpPr/>
          <p:nvPr/>
        </p:nvGrpSpPr>
        <p:grpSpPr>
          <a:xfrm>
            <a:off x="3824433" y="1013927"/>
            <a:ext cx="345971" cy="325505"/>
            <a:chOff x="5972700" y="2330200"/>
            <a:chExt cx="411625" cy="387275"/>
          </a:xfrm>
        </p:grpSpPr>
        <p:sp>
          <p:nvSpPr>
            <p:cNvPr id="285" name="Google Shape;285;p2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27"/>
          <p:cNvGrpSpPr/>
          <p:nvPr/>
        </p:nvGrpSpPr>
        <p:grpSpPr>
          <a:xfrm>
            <a:off x="7529848" y="980157"/>
            <a:ext cx="393060" cy="393060"/>
            <a:chOff x="5941025" y="3634400"/>
            <a:chExt cx="467650" cy="467650"/>
          </a:xfrm>
        </p:grpSpPr>
        <p:sp>
          <p:nvSpPr>
            <p:cNvPr id="288" name="Google Shape;288;p27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27"/>
          <p:cNvGrpSpPr/>
          <p:nvPr/>
        </p:nvGrpSpPr>
        <p:grpSpPr>
          <a:xfrm>
            <a:off x="4747993" y="3429594"/>
            <a:ext cx="363369" cy="221115"/>
            <a:chOff x="3269900" y="3064500"/>
            <a:chExt cx="432325" cy="263075"/>
          </a:xfrm>
        </p:grpSpPr>
        <p:sp>
          <p:nvSpPr>
            <p:cNvPr id="295" name="Google Shape;295;p27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27"/>
          <p:cNvGrpSpPr/>
          <p:nvPr/>
        </p:nvGrpSpPr>
        <p:grpSpPr>
          <a:xfrm>
            <a:off x="6576649" y="3378434"/>
            <a:ext cx="435022" cy="323445"/>
            <a:chOff x="5247525" y="3007275"/>
            <a:chExt cx="517575" cy="384825"/>
          </a:xfrm>
        </p:grpSpPr>
        <p:sp>
          <p:nvSpPr>
            <p:cNvPr id="299" name="Google Shape;299;p2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1" name="Google Shape;30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5372" y="980172"/>
            <a:ext cx="393050" cy="3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6252" y="4555727"/>
            <a:ext cx="890016" cy="31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451" y="336729"/>
            <a:ext cx="2058299" cy="822833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8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67031"/>
                </a:solidFill>
              </a:rPr>
              <a:t>‹#›</a:t>
            </a:fld>
            <a:endParaRPr b="1" sz="1400">
              <a:solidFill>
                <a:srgbClr val="F67031"/>
              </a:solidFill>
            </a:endParaRPr>
          </a:p>
        </p:txBody>
      </p:sp>
      <p:sp>
        <p:nvSpPr>
          <p:cNvPr id="310" name="Google Shape;310;p28"/>
          <p:cNvSpPr txBox="1"/>
          <p:nvPr>
            <p:ph type="title"/>
          </p:nvPr>
        </p:nvSpPr>
        <p:spPr>
          <a:xfrm>
            <a:off x="180975" y="1552575"/>
            <a:ext cx="2209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/>
              <a:t>8</a:t>
            </a:r>
            <a:r>
              <a:rPr b="1" lang="es" sz="4800">
                <a:solidFill>
                  <a:srgbClr val="FFFFFF"/>
                </a:solidFill>
              </a:rPr>
              <a:t>.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MEJORAS Y FUTURO</a:t>
            </a:r>
            <a:endParaRPr/>
          </a:p>
        </p:txBody>
      </p:sp>
      <p:sp>
        <p:nvSpPr>
          <p:cNvPr id="311" name="Google Shape;311;p28"/>
          <p:cNvSpPr/>
          <p:nvPr/>
        </p:nvSpPr>
        <p:spPr>
          <a:xfrm rot="5400000">
            <a:off x="3080675" y="1789076"/>
            <a:ext cx="1768500" cy="1656600"/>
          </a:xfrm>
          <a:prstGeom prst="chevron">
            <a:avLst>
              <a:gd fmla="val 29853" name="adj"/>
            </a:avLst>
          </a:prstGeom>
          <a:solidFill>
            <a:srgbClr val="F670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3136625" y="1733125"/>
            <a:ext cx="16566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FUTURO MEDIO</a:t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 rot="5400000">
            <a:off x="3080625" y="2732288"/>
            <a:ext cx="1768500" cy="2028900"/>
          </a:xfrm>
          <a:prstGeom prst="chevron">
            <a:avLst>
              <a:gd fmla="val 29853" name="adj"/>
            </a:avLst>
          </a:prstGeom>
          <a:solidFill>
            <a:srgbClr val="ED0036">
              <a:alpha val="7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2950425" y="2862500"/>
            <a:ext cx="20289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FUTURO LEJANO</a:t>
            </a:r>
            <a:endParaRPr/>
          </a:p>
        </p:txBody>
      </p:sp>
      <p:sp>
        <p:nvSpPr>
          <p:cNvPr id="315" name="Google Shape;315;p28"/>
          <p:cNvSpPr/>
          <p:nvPr/>
        </p:nvSpPr>
        <p:spPr>
          <a:xfrm rot="5400000">
            <a:off x="3080675" y="734223"/>
            <a:ext cx="1768500" cy="1325100"/>
          </a:xfrm>
          <a:prstGeom prst="chevron">
            <a:avLst>
              <a:gd fmla="val 29853" name="adj"/>
            </a:avLst>
          </a:prstGeom>
          <a:solidFill>
            <a:srgbClr val="FFA400">
              <a:alpha val="7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3302375" y="534100"/>
            <a:ext cx="13251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FUTURO PRÓXIMO</a:t>
            </a:r>
            <a:endParaRPr/>
          </a:p>
        </p:txBody>
      </p:sp>
      <p:sp>
        <p:nvSpPr>
          <p:cNvPr id="317" name="Google Shape;317;p28"/>
          <p:cNvSpPr txBox="1"/>
          <p:nvPr/>
        </p:nvSpPr>
        <p:spPr>
          <a:xfrm>
            <a:off x="5324475" y="575500"/>
            <a:ext cx="3362400" cy="126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A400"/>
              </a:buClr>
              <a:buSzPts val="1400"/>
              <a:buFont typeface="Nunito Sans"/>
              <a:buChar char="❏"/>
            </a:pPr>
            <a:r>
              <a:rPr lang="es">
                <a:solidFill>
                  <a:srgbClr val="FFA400"/>
                </a:solidFill>
                <a:latin typeface="Nunito Sans"/>
                <a:ea typeface="Nunito Sans"/>
                <a:cs typeface="Nunito Sans"/>
                <a:sym typeface="Nunito Sans"/>
              </a:rPr>
              <a:t>Aumento del número de tipos de gráficas</a:t>
            </a:r>
            <a:endParaRPr>
              <a:solidFill>
                <a:srgbClr val="FFA4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A400"/>
              </a:buClr>
              <a:buSzPts val="1400"/>
              <a:buFont typeface="Nunito Sans"/>
              <a:buChar char="❏"/>
            </a:pPr>
            <a:r>
              <a:rPr lang="es">
                <a:solidFill>
                  <a:srgbClr val="FFA400"/>
                </a:solidFill>
                <a:latin typeface="Nunito Sans"/>
                <a:ea typeface="Nunito Sans"/>
                <a:cs typeface="Nunito Sans"/>
                <a:sym typeface="Nunito Sans"/>
              </a:rPr>
              <a:t>Aumento del número de tipos de operaciones</a:t>
            </a:r>
            <a:endParaRPr>
              <a:solidFill>
                <a:srgbClr val="FFA4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8" name="Google Shape;318;p28"/>
          <p:cNvSpPr txBox="1"/>
          <p:nvPr/>
        </p:nvSpPr>
        <p:spPr>
          <a:xfrm>
            <a:off x="5333875" y="3287800"/>
            <a:ext cx="3362400" cy="126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ED0036"/>
              </a:buClr>
              <a:buSzPts val="1400"/>
              <a:buFont typeface="Nunito Sans"/>
              <a:buChar char="❏"/>
            </a:pPr>
            <a:r>
              <a:rPr lang="es">
                <a:solidFill>
                  <a:srgbClr val="ED0036"/>
                </a:solidFill>
                <a:latin typeface="Nunito Sans"/>
                <a:ea typeface="Nunito Sans"/>
                <a:cs typeface="Nunito Sans"/>
                <a:sym typeface="Nunito Sans"/>
              </a:rPr>
              <a:t>Lanzar aplicaciones nativas</a:t>
            </a:r>
            <a:endParaRPr>
              <a:solidFill>
                <a:srgbClr val="ED003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D0036"/>
              </a:buClr>
              <a:buSzPts val="1400"/>
              <a:buFont typeface="Nunito Sans"/>
              <a:buChar char="❏"/>
            </a:pPr>
            <a:r>
              <a:rPr lang="es">
                <a:solidFill>
                  <a:srgbClr val="ED0036"/>
                </a:solidFill>
                <a:latin typeface="Nunito Sans"/>
                <a:ea typeface="Nunito Sans"/>
                <a:cs typeface="Nunito Sans"/>
                <a:sym typeface="Nunito Sans"/>
              </a:rPr>
              <a:t>Aspecto social</a:t>
            </a:r>
            <a:endParaRPr>
              <a:solidFill>
                <a:srgbClr val="ED003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D0036"/>
              </a:buClr>
              <a:buSzPts val="1400"/>
              <a:buFont typeface="Nunito Sans"/>
              <a:buChar char="❏"/>
            </a:pPr>
            <a:r>
              <a:rPr lang="es">
                <a:solidFill>
                  <a:srgbClr val="ED0036"/>
                </a:solidFill>
                <a:latin typeface="Nunito Sans"/>
                <a:ea typeface="Nunito Sans"/>
                <a:cs typeface="Nunito Sans"/>
                <a:sym typeface="Nunito Sans"/>
              </a:rPr>
              <a:t>Mejora de la seguridad</a:t>
            </a:r>
            <a:endParaRPr>
              <a:solidFill>
                <a:srgbClr val="ED003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9" name="Google Shape;319;p28"/>
          <p:cNvSpPr txBox="1"/>
          <p:nvPr/>
        </p:nvSpPr>
        <p:spPr>
          <a:xfrm>
            <a:off x="5333875" y="1931650"/>
            <a:ext cx="3362400" cy="126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400"/>
              <a:buFont typeface="Nunito Sans"/>
              <a:buChar char="❏"/>
            </a:pPr>
            <a:r>
              <a:rPr lang="es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Aumento del número de tipos de factores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400"/>
              <a:buFont typeface="Nunito Sans"/>
              <a:buChar char="❏"/>
            </a:pPr>
            <a:r>
              <a:rPr lang="es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Roles de usuario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400"/>
              <a:buFont typeface="Nunito Sans"/>
              <a:buChar char="❏"/>
            </a:pPr>
            <a:r>
              <a:rPr lang="es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Compartir a través de redes sociales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6252" y="4555727"/>
            <a:ext cx="890016" cy="31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451" y="336729"/>
            <a:ext cx="2058299" cy="822833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9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67031"/>
                </a:solidFill>
              </a:rPr>
              <a:t>‹#›</a:t>
            </a:fld>
            <a:endParaRPr b="1" sz="1400">
              <a:solidFill>
                <a:srgbClr val="F67031"/>
              </a:solidFill>
            </a:endParaRPr>
          </a:p>
        </p:txBody>
      </p:sp>
      <p:sp>
        <p:nvSpPr>
          <p:cNvPr id="328" name="Google Shape;328;p29"/>
          <p:cNvSpPr txBox="1"/>
          <p:nvPr>
            <p:ph type="title"/>
          </p:nvPr>
        </p:nvSpPr>
        <p:spPr>
          <a:xfrm>
            <a:off x="180975" y="1552575"/>
            <a:ext cx="2209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/>
              <a:t>9</a:t>
            </a:r>
            <a:r>
              <a:rPr b="1" lang="es" sz="4800">
                <a:solidFill>
                  <a:srgbClr val="FFFFFF"/>
                </a:solidFill>
              </a:rPr>
              <a:t>.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SIONES</a:t>
            </a:r>
            <a:endParaRPr/>
          </a:p>
        </p:txBody>
      </p:sp>
      <p:sp>
        <p:nvSpPr>
          <p:cNvPr id="329" name="Google Shape;329;p29"/>
          <p:cNvSpPr txBox="1"/>
          <p:nvPr/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Se han utilizado técnicas ya conocidas como la arquitectura REST y la tecnología JavaServer Pages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Se han utilizado nuevas tecnologías como Framework7 y el módulo de localización i18n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La aplicación satisface una demanda real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Se han utilizado los patrones DAO, DTO y MVC entre otros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Se ha realizado la aplicación haciendo uso de un diseño web adaptable y multiidioma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La escalabilidad de la aplicación permite que pueda utilizarla todo tipo de usuarios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Se ha provisto de una aplicación con un gran grado de personalización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335" name="Google Shape;3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462" y="336553"/>
            <a:ext cx="2058300" cy="8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6252" y="4555727"/>
            <a:ext cx="890016" cy="31089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0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67031"/>
                </a:solidFill>
              </a:rPr>
              <a:t>‹#›</a:t>
            </a:fld>
            <a:endParaRPr b="1" sz="1400">
              <a:solidFill>
                <a:srgbClr val="F67031"/>
              </a:solidFill>
            </a:endParaRPr>
          </a:p>
        </p:txBody>
      </p:sp>
      <p:sp>
        <p:nvSpPr>
          <p:cNvPr id="339" name="Google Shape;339;p30"/>
          <p:cNvSpPr txBox="1"/>
          <p:nvPr/>
        </p:nvSpPr>
        <p:spPr>
          <a:xfrm>
            <a:off x="685800" y="2114248"/>
            <a:ext cx="77724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FIN DE LA PRESENTACIÓN</a:t>
            </a:r>
            <a:endParaRPr b="1" sz="4600"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0" name="Google Shape;340;p30"/>
          <p:cNvSpPr/>
          <p:nvPr/>
        </p:nvSpPr>
        <p:spPr>
          <a:xfrm>
            <a:off x="3526361" y="353056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670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"/>
          <p:cNvSpPr txBox="1"/>
          <p:nvPr/>
        </p:nvSpPr>
        <p:spPr>
          <a:xfrm>
            <a:off x="3846750" y="3530575"/>
            <a:ext cx="1770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Felipe Peiró Garrido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42" name="Google Shape;342;p30"/>
          <p:cNvGrpSpPr/>
          <p:nvPr/>
        </p:nvGrpSpPr>
        <p:grpSpPr>
          <a:xfrm>
            <a:off x="3325301" y="4014920"/>
            <a:ext cx="391001" cy="264085"/>
            <a:chOff x="564675" y="1700625"/>
            <a:chExt cx="465200" cy="314200"/>
          </a:xfrm>
        </p:grpSpPr>
        <p:sp>
          <p:nvSpPr>
            <p:cNvPr id="343" name="Google Shape;343;p30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30"/>
          <p:cNvSpPr txBox="1"/>
          <p:nvPr/>
        </p:nvSpPr>
        <p:spPr>
          <a:xfrm>
            <a:off x="3716300" y="4005038"/>
            <a:ext cx="21024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fpg00012@red.ujaen.es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7" name="Google Shape;347;p30"/>
          <p:cNvSpPr txBox="1"/>
          <p:nvPr/>
        </p:nvSpPr>
        <p:spPr>
          <a:xfrm>
            <a:off x="262250" y="1279175"/>
            <a:ext cx="85206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PROTOTIPO DE APLICACIÓN DE</a:t>
            </a:r>
            <a:r>
              <a:rPr b="1" lang="es" sz="1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b="1" lang="es" sz="1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SOPORTE</a:t>
            </a:r>
            <a:endParaRPr b="1" sz="17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A EVALUACIONES Y AUDITORÍAS</a:t>
            </a:r>
            <a:endParaRPr b="1" sz="1700" cap="small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00075" y="213150"/>
            <a:ext cx="5596200" cy="47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</a:pPr>
            <a:r>
              <a:rPr lang="es" sz="1800">
                <a:solidFill>
                  <a:schemeClr val="dk2"/>
                </a:solidFill>
              </a:rPr>
              <a:t>Descripción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</a:pPr>
            <a:r>
              <a:rPr lang="es" sz="1800">
                <a:solidFill>
                  <a:schemeClr val="dk2"/>
                </a:solidFill>
              </a:rPr>
              <a:t>Objetivos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</a:pPr>
            <a:r>
              <a:rPr lang="es" sz="1800">
                <a:solidFill>
                  <a:schemeClr val="dk2"/>
                </a:solidFill>
              </a:rPr>
              <a:t>Requisitos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</a:pPr>
            <a:r>
              <a:rPr lang="es" sz="1800">
                <a:solidFill>
                  <a:schemeClr val="dk2"/>
                </a:solidFill>
              </a:rPr>
              <a:t>Planificación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</a:pPr>
            <a:r>
              <a:rPr lang="es" sz="1800">
                <a:solidFill>
                  <a:schemeClr val="dk2"/>
                </a:solidFill>
              </a:rPr>
              <a:t>Diseño técnico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s"/>
              <a:t>Diagrama de entidad-relación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s"/>
              <a:t>Diagramas de paquetes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</a:pPr>
            <a:r>
              <a:rPr lang="es" sz="1800">
                <a:solidFill>
                  <a:schemeClr val="dk2"/>
                </a:solidFill>
              </a:rPr>
              <a:t>Demostración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</a:pPr>
            <a:r>
              <a:rPr lang="es" sz="1800">
                <a:solidFill>
                  <a:schemeClr val="dk2"/>
                </a:solidFill>
              </a:rPr>
              <a:t>Resultados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</a:pPr>
            <a:r>
              <a:rPr lang="es" sz="1800">
                <a:solidFill>
                  <a:schemeClr val="dk2"/>
                </a:solidFill>
              </a:rPr>
              <a:t>Mejoras y futuro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67031"/>
              </a:buClr>
              <a:buSzPts val="1800"/>
              <a:buAutoNum type="arabicPeriod"/>
            </a:pPr>
            <a:r>
              <a:rPr lang="es" sz="1800">
                <a:solidFill>
                  <a:schemeClr val="dk2"/>
                </a:solidFill>
              </a:rPr>
              <a:t>Conclusiones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6252" y="4555727"/>
            <a:ext cx="890016" cy="31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451" y="336729"/>
            <a:ext cx="2058299" cy="82283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67031"/>
                </a:solidFill>
              </a:rPr>
              <a:t>‹#›</a:t>
            </a:fld>
            <a:endParaRPr b="1" sz="1400">
              <a:solidFill>
                <a:srgbClr val="F67031"/>
              </a:solidFill>
            </a:endParaRPr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180975" y="1552575"/>
            <a:ext cx="2209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ÍNDICE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type="title"/>
          </p:nvPr>
        </p:nvSpPr>
        <p:spPr>
          <a:xfrm>
            <a:off x="180975" y="1552575"/>
            <a:ext cx="2209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1.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</a:rPr>
              <a:t>DESCRIPCIÓN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3112150" y="575450"/>
            <a:ext cx="1789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Aplicación para realizar evaluaciones</a:t>
            </a:r>
            <a:endParaRPr sz="13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6252" y="4555727"/>
            <a:ext cx="890016" cy="31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451" y="336729"/>
            <a:ext cx="2058299" cy="82283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67031"/>
                </a:solidFill>
              </a:rPr>
              <a:t>‹#›</a:t>
            </a:fld>
            <a:endParaRPr b="1" sz="1400">
              <a:solidFill>
                <a:srgbClr val="F67031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993825" y="575500"/>
            <a:ext cx="1789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Diseño centrado en el usuario</a:t>
            </a:r>
            <a:endParaRPr sz="13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875500" y="575500"/>
            <a:ext cx="1789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Personalización avanzada</a:t>
            </a:r>
            <a:endParaRPr b="1" sz="13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112150" y="1398400"/>
            <a:ext cx="1789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Intercambio entre usuarios</a:t>
            </a:r>
            <a:endParaRPr b="1" sz="13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993825" y="1398400"/>
            <a:ext cx="1789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Diseño web adaptable</a:t>
            </a:r>
            <a:endParaRPr b="1" sz="13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6875500" y="1398400"/>
            <a:ext cx="1789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Multiidioma</a:t>
            </a:r>
            <a:endParaRPr b="1" sz="13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2150" y="2199463"/>
            <a:ext cx="2842725" cy="1749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8" name="Google Shape;12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03025" y="2715975"/>
            <a:ext cx="2693243" cy="1749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9" name="Google Shape;12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32041" y="2425475"/>
            <a:ext cx="1113375" cy="1803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>
            <p:ph type="title"/>
          </p:nvPr>
        </p:nvSpPr>
        <p:spPr>
          <a:xfrm>
            <a:off x="180975" y="1552575"/>
            <a:ext cx="2209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800"/>
              <a:t>2</a:t>
            </a:r>
            <a:r>
              <a:rPr b="1" lang="es" sz="4800">
                <a:solidFill>
                  <a:srgbClr val="FFFFFF"/>
                </a:solidFill>
              </a:rPr>
              <a:t>.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OBJETIVOS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6252" y="4555727"/>
            <a:ext cx="890016" cy="31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451" y="336729"/>
            <a:ext cx="2058299" cy="82283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67031"/>
                </a:solidFill>
              </a:rPr>
              <a:t>‹#›</a:t>
            </a:fld>
            <a:endParaRPr b="1" sz="1400">
              <a:solidFill>
                <a:srgbClr val="F67031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Poner en práctica las enseñanzas académicas adquiridas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Aprender nuevas tecnologías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Diseñar una aplicación enfocada al mercado real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Utilizar patrones de diseño para realizar software de calidad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Realizar una aplicación que pueda usarse en cualquier dispositivo y enfocada a distintos mercados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Aportar un servicio útil tanto a usuarios individuales como a grandes empresas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Dotar al usuario de libertad a la hora de realizar acciones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090625" y="575500"/>
            <a:ext cx="2803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Registro de nuevos usuarios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Identificación en la aplicación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Autenticación y privacidad</a:t>
            </a:r>
            <a:endParaRPr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Realizar evaluaciones</a:t>
            </a:r>
            <a:endParaRPr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Consultar mis evaluaciones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6252" y="4555727"/>
            <a:ext cx="890016" cy="31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451" y="336729"/>
            <a:ext cx="2058299" cy="82283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67031"/>
                </a:solidFill>
              </a:rPr>
              <a:t>‹#›</a:t>
            </a:fld>
            <a:endParaRPr b="1" sz="1400">
              <a:solidFill>
                <a:srgbClr val="F67031"/>
              </a:solidFill>
            </a:endParaRPr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6036275" y="581250"/>
            <a:ext cx="2803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Crear modelos de evaluación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Consultar mis modelos de evaluación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Compartir modelos de evaluación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Acceso administrador para la gestión de usuarios</a:t>
            </a:r>
            <a:endParaRPr sz="1800"/>
          </a:p>
        </p:txBody>
      </p:sp>
      <p:grpSp>
        <p:nvGrpSpPr>
          <p:cNvPr id="150" name="Google Shape;150;p20"/>
          <p:cNvGrpSpPr/>
          <p:nvPr/>
        </p:nvGrpSpPr>
        <p:grpSpPr>
          <a:xfrm>
            <a:off x="3239601" y="759847"/>
            <a:ext cx="170937" cy="426827"/>
            <a:chOff x="3384375" y="2267500"/>
            <a:chExt cx="203375" cy="507825"/>
          </a:xfrm>
        </p:grpSpPr>
        <p:sp>
          <p:nvSpPr>
            <p:cNvPr id="151" name="Google Shape;151;p20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3" name="Google Shape;15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7200" y="1491188"/>
            <a:ext cx="386900" cy="48652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/>
          <p:nvPr/>
        </p:nvSpPr>
        <p:spPr>
          <a:xfrm>
            <a:off x="3208027" y="2282227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670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20"/>
          <p:cNvGrpSpPr/>
          <p:nvPr/>
        </p:nvGrpSpPr>
        <p:grpSpPr>
          <a:xfrm>
            <a:off x="3209414" y="3050779"/>
            <a:ext cx="339818" cy="339799"/>
            <a:chOff x="1923675" y="1633650"/>
            <a:chExt cx="436000" cy="435975"/>
          </a:xfrm>
        </p:grpSpPr>
        <p:sp>
          <p:nvSpPr>
            <p:cNvPr id="156" name="Google Shape;156;p2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20"/>
          <p:cNvGrpSpPr/>
          <p:nvPr/>
        </p:nvGrpSpPr>
        <p:grpSpPr>
          <a:xfrm>
            <a:off x="6186482" y="1716698"/>
            <a:ext cx="336763" cy="343862"/>
            <a:chOff x="3951850" y="2985350"/>
            <a:chExt cx="407950" cy="416500"/>
          </a:xfrm>
        </p:grpSpPr>
        <p:sp>
          <p:nvSpPr>
            <p:cNvPr id="163" name="Google Shape;163;p2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20"/>
          <p:cNvGrpSpPr/>
          <p:nvPr/>
        </p:nvGrpSpPr>
        <p:grpSpPr>
          <a:xfrm>
            <a:off x="3194569" y="3828563"/>
            <a:ext cx="369526" cy="268183"/>
            <a:chOff x="3932350" y="3714775"/>
            <a:chExt cx="439650" cy="319075"/>
          </a:xfrm>
        </p:grpSpPr>
        <p:sp>
          <p:nvSpPr>
            <p:cNvPr id="168" name="Google Shape;168;p2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20"/>
          <p:cNvGrpSpPr/>
          <p:nvPr/>
        </p:nvGrpSpPr>
        <p:grpSpPr>
          <a:xfrm>
            <a:off x="6212064" y="793908"/>
            <a:ext cx="285606" cy="358729"/>
            <a:chOff x="596350" y="929175"/>
            <a:chExt cx="407950" cy="497475"/>
          </a:xfrm>
        </p:grpSpPr>
        <p:sp>
          <p:nvSpPr>
            <p:cNvPr id="174" name="Google Shape;174;p2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1" name="Google Shape;18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4963" y="2635225"/>
            <a:ext cx="339800" cy="3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/>
          <p:nvPr/>
        </p:nvSpPr>
        <p:spPr>
          <a:xfrm>
            <a:off x="6194686" y="354969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670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6353851" y="3776188"/>
            <a:ext cx="170919" cy="171936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670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type="title"/>
          </p:nvPr>
        </p:nvSpPr>
        <p:spPr>
          <a:xfrm>
            <a:off x="180975" y="1552575"/>
            <a:ext cx="2209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/>
              <a:t>3</a:t>
            </a:r>
            <a:r>
              <a:rPr b="1" lang="es" sz="4800">
                <a:solidFill>
                  <a:srgbClr val="FFFFFF"/>
                </a:solidFill>
              </a:rPr>
              <a:t>.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6252" y="4555727"/>
            <a:ext cx="890016" cy="31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451" y="336729"/>
            <a:ext cx="2058299" cy="82283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>
            <p:ph idx="1" type="subTitle"/>
          </p:nvPr>
        </p:nvSpPr>
        <p:spPr>
          <a:xfrm>
            <a:off x="180975" y="2757825"/>
            <a:ext cx="4181400" cy="19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planificación del proyecto sigue un desarrollo incremental.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identifican tres incrementos que siguen una fase de análisis, diseño, implementación y pruebas.</a:t>
            </a:r>
            <a:endParaRPr/>
          </a:p>
        </p:txBody>
      </p:sp>
      <p:graphicFrame>
        <p:nvGraphicFramePr>
          <p:cNvPr id="193" name="Google Shape;193;p21"/>
          <p:cNvGraphicFramePr/>
          <p:nvPr/>
        </p:nvGraphicFramePr>
        <p:xfrm>
          <a:off x="5147650" y="1179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{A97511A5-BFB9-4A52-BCC5-4CEEB616A37F}</a:tableStyleId>
              </a:tblPr>
              <a:tblGrid>
                <a:gridCol w="1083225"/>
                <a:gridCol w="645075"/>
                <a:gridCol w="864150"/>
                <a:gridCol w="864150"/>
              </a:tblGrid>
              <a:tr h="6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Incremento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Requisito</a:t>
                      </a:r>
                      <a:endParaRPr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  <a:tc hMerge="1"/>
              </a:tr>
              <a:tr h="6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703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Cálculo remoto</a:t>
                      </a:r>
                      <a:br>
                        <a:rPr b="1" lang="es">
                          <a:solidFill>
                            <a:srgbClr val="F6703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</a:br>
                      <a:r>
                        <a:rPr b="1" lang="es">
                          <a:solidFill>
                            <a:srgbClr val="F6703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Cliente multiidioma</a:t>
                      </a:r>
                      <a:br>
                        <a:rPr b="1" lang="es">
                          <a:solidFill>
                            <a:srgbClr val="F6703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</a:br>
                      <a:r>
                        <a:rPr b="1" lang="es">
                          <a:solidFill>
                            <a:srgbClr val="F6703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Diseño web adaptable</a:t>
                      </a:r>
                      <a:br>
                        <a:rPr b="1" lang="es">
                          <a:solidFill>
                            <a:srgbClr val="F6703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</a:br>
                      <a:r>
                        <a:rPr b="1" lang="es">
                          <a:solidFill>
                            <a:srgbClr val="F6703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Gestión de usuarios</a:t>
                      </a:r>
                      <a:endParaRPr b="1">
                        <a:solidFill>
                          <a:srgbClr val="F6703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6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703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Gestión de modelos de evaluación</a:t>
                      </a:r>
                      <a:endParaRPr b="1">
                        <a:solidFill>
                          <a:srgbClr val="F6703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  <a:tc hMerge="1"/>
              </a:tr>
              <a:tr h="6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703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Gestión de evaluaciones</a:t>
                      </a:r>
                      <a:endParaRPr b="1">
                        <a:solidFill>
                          <a:srgbClr val="F6703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94" name="Google Shape;194;p21"/>
          <p:cNvSpPr txBox="1"/>
          <p:nvPr>
            <p:ph type="title"/>
          </p:nvPr>
        </p:nvSpPr>
        <p:spPr>
          <a:xfrm>
            <a:off x="180975" y="1552575"/>
            <a:ext cx="2495400" cy="12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/>
              <a:t>4</a:t>
            </a:r>
            <a:r>
              <a:rPr b="1" lang="es" sz="4800">
                <a:solidFill>
                  <a:srgbClr val="FFFFFF"/>
                </a:solidFill>
              </a:rPr>
              <a:t>.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PLANIFICACIÓN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/>
          <p:nvPr/>
        </p:nvSpPr>
        <p:spPr>
          <a:xfrm>
            <a:off x="0" y="1226225"/>
            <a:ext cx="4572000" cy="3329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4572000" y="930900"/>
            <a:ext cx="4572000" cy="3624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 rotWithShape="1">
          <a:blip r:embed="rId3">
            <a:alphaModFix/>
          </a:blip>
          <a:srcRect b="11423" l="0" r="0" t="18104"/>
          <a:stretch/>
        </p:blipFill>
        <p:spPr>
          <a:xfrm>
            <a:off x="0" y="930900"/>
            <a:ext cx="9144000" cy="362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6247" y="4555725"/>
            <a:ext cx="890040" cy="3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FFFFF"/>
                </a:solidFill>
              </a:rPr>
              <a:t>‹#›</a:t>
            </a:fld>
            <a:endParaRPr b="1" sz="1400">
              <a:solidFill>
                <a:srgbClr val="FFFFFF"/>
              </a:solidFill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3450" y="930900"/>
            <a:ext cx="7277099" cy="36248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/>
          <p:nvPr/>
        </p:nvSpPr>
        <p:spPr>
          <a:xfrm>
            <a:off x="695325" y="752525"/>
            <a:ext cx="2362200" cy="473700"/>
          </a:xfrm>
          <a:prstGeom prst="rect">
            <a:avLst/>
          </a:prstGeom>
          <a:solidFill>
            <a:srgbClr val="F670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451" y="336729"/>
            <a:ext cx="2058299" cy="82283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 txBox="1"/>
          <p:nvPr/>
        </p:nvSpPr>
        <p:spPr>
          <a:xfrm>
            <a:off x="2533650" y="400050"/>
            <a:ext cx="62103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DIAGRAMA DE GANTT</a:t>
            </a:r>
            <a:endParaRPr sz="18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El desarrollo de la aplicación se ha optado por una arquitectura cliente-servidor haciendo uso de las siguientes tecnologías: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67031"/>
              </a:buClr>
              <a:buSzPts val="1400"/>
              <a:buChar char="★"/>
            </a:pPr>
            <a:r>
              <a:rPr lang="es">
                <a:solidFill>
                  <a:schemeClr val="dk2"/>
                </a:solidFill>
              </a:rPr>
              <a:t>Framework 7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400"/>
              <a:buChar char="★"/>
            </a:pPr>
            <a:r>
              <a:rPr lang="es">
                <a:solidFill>
                  <a:schemeClr val="dk2"/>
                </a:solidFill>
              </a:rPr>
              <a:t>Framework de desarrollo Spring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400"/>
              <a:buChar char="★"/>
            </a:pPr>
            <a:r>
              <a:rPr lang="es">
                <a:solidFill>
                  <a:schemeClr val="dk2"/>
                </a:solidFill>
              </a:rPr>
              <a:t>Servidor Apache Tomcat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400"/>
              <a:buChar char="★"/>
            </a:pPr>
            <a:r>
              <a:rPr lang="es">
                <a:solidFill>
                  <a:schemeClr val="dk2"/>
                </a:solidFill>
              </a:rPr>
              <a:t>Tecnología JavaServer Pages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400"/>
              <a:buChar char="★"/>
            </a:pPr>
            <a:r>
              <a:rPr lang="es">
                <a:solidFill>
                  <a:schemeClr val="dk2"/>
                </a:solidFill>
              </a:rPr>
              <a:t>Gestor de bases de datos Apache Derby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400"/>
              <a:buChar char="★"/>
            </a:pPr>
            <a:r>
              <a:rPr lang="es">
                <a:solidFill>
                  <a:schemeClr val="dk2"/>
                </a:solidFill>
              </a:rPr>
              <a:t>Arquitectura REST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6252" y="4555727"/>
            <a:ext cx="890016" cy="31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451" y="336729"/>
            <a:ext cx="2058299" cy="82283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67031"/>
                </a:solidFill>
              </a:rPr>
              <a:t>‹#›</a:t>
            </a:fld>
            <a:endParaRPr b="1" sz="1400">
              <a:solidFill>
                <a:srgbClr val="F67031"/>
              </a:solidFill>
            </a:endParaRPr>
          </a:p>
        </p:txBody>
      </p:sp>
      <p:sp>
        <p:nvSpPr>
          <p:cNvPr id="218" name="Google Shape;218;p23"/>
          <p:cNvSpPr txBox="1"/>
          <p:nvPr>
            <p:ph type="title"/>
          </p:nvPr>
        </p:nvSpPr>
        <p:spPr>
          <a:xfrm>
            <a:off x="180975" y="1552575"/>
            <a:ext cx="2209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/>
              <a:t>5</a:t>
            </a:r>
            <a:r>
              <a:rPr b="1" lang="es" sz="4800">
                <a:solidFill>
                  <a:srgbClr val="FFFFFF"/>
                </a:solidFill>
              </a:rPr>
              <a:t>.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DISEÑO TÉCNICO</a:t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3314700" y="3096275"/>
            <a:ext cx="1874682" cy="145946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670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5124" y="3021120"/>
            <a:ext cx="1874675" cy="153461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"/>
          <p:cNvSpPr/>
          <p:nvPr/>
        </p:nvSpPr>
        <p:spPr>
          <a:xfrm>
            <a:off x="3433775" y="3200400"/>
            <a:ext cx="1023900" cy="103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3467100" y="3226225"/>
            <a:ext cx="453600" cy="907500"/>
          </a:xfrm>
          <a:prstGeom prst="rect">
            <a:avLst/>
          </a:prstGeom>
          <a:solidFill>
            <a:srgbClr val="F67031">
              <a:alpha val="5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FRAMEWORK 7</a:t>
            </a:r>
            <a:endParaRPr sz="6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3974300" y="3226225"/>
            <a:ext cx="453600" cy="907500"/>
          </a:xfrm>
          <a:prstGeom prst="rect">
            <a:avLst/>
          </a:prstGeom>
          <a:solidFill>
            <a:srgbClr val="F67031">
              <a:alpha val="5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JSP</a:t>
            </a:r>
            <a:endParaRPr sz="6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4481500" y="3200400"/>
            <a:ext cx="590700" cy="504900"/>
          </a:xfrm>
          <a:prstGeom prst="rect">
            <a:avLst/>
          </a:prstGeom>
          <a:solidFill>
            <a:srgbClr val="F67031">
              <a:alpha val="5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MODELO</a:t>
            </a:r>
            <a:endParaRPr sz="6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4481500" y="3730150"/>
            <a:ext cx="590700" cy="504900"/>
          </a:xfrm>
          <a:prstGeom prst="rect">
            <a:avLst/>
          </a:prstGeom>
          <a:solidFill>
            <a:srgbClr val="F67031">
              <a:alpha val="5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CONTROLADOR</a:t>
            </a:r>
            <a:endParaRPr sz="6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3624275" y="4043375"/>
            <a:ext cx="6477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VISTA</a:t>
            </a:r>
            <a:endParaRPr sz="6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6693700" y="3888575"/>
            <a:ext cx="745325" cy="356000"/>
          </a:xfrm>
          <a:custGeom>
            <a:rect b="b" l="l" r="r" t="t"/>
            <a:pathLst>
              <a:path extrusionOk="0" h="14240" w="29813">
                <a:moveTo>
                  <a:pt x="29718" y="14193"/>
                </a:moveTo>
                <a:lnTo>
                  <a:pt x="29813" y="0"/>
                </a:lnTo>
                <a:lnTo>
                  <a:pt x="0" y="0"/>
                </a:lnTo>
                <a:lnTo>
                  <a:pt x="0" y="1048"/>
                </a:lnTo>
                <a:lnTo>
                  <a:pt x="0" y="2001"/>
                </a:lnTo>
                <a:lnTo>
                  <a:pt x="95" y="3239"/>
                </a:lnTo>
                <a:lnTo>
                  <a:pt x="571" y="5239"/>
                </a:lnTo>
                <a:lnTo>
                  <a:pt x="952" y="6573"/>
                </a:lnTo>
                <a:lnTo>
                  <a:pt x="1905" y="8287"/>
                </a:lnTo>
                <a:lnTo>
                  <a:pt x="3143" y="9811"/>
                </a:lnTo>
                <a:lnTo>
                  <a:pt x="4667" y="11145"/>
                </a:lnTo>
                <a:lnTo>
                  <a:pt x="6763" y="12478"/>
                </a:lnTo>
                <a:lnTo>
                  <a:pt x="8429" y="13288"/>
                </a:lnTo>
                <a:lnTo>
                  <a:pt x="10382" y="13859"/>
                </a:lnTo>
                <a:lnTo>
                  <a:pt x="12287" y="14193"/>
                </a:lnTo>
                <a:lnTo>
                  <a:pt x="14573" y="14240"/>
                </a:lnTo>
                <a:lnTo>
                  <a:pt x="16764" y="14193"/>
                </a:lnTo>
                <a:lnTo>
                  <a:pt x="19621" y="14193"/>
                </a:lnTo>
                <a:lnTo>
                  <a:pt x="21812" y="14193"/>
                </a:lnTo>
                <a:lnTo>
                  <a:pt x="24670" y="14193"/>
                </a:lnTo>
                <a:lnTo>
                  <a:pt x="26479" y="14193"/>
                </a:lnTo>
                <a:lnTo>
                  <a:pt x="28575" y="14193"/>
                </a:lnTo>
                <a:close/>
              </a:path>
            </a:pathLst>
          </a:custGeom>
          <a:solidFill>
            <a:srgbClr val="F67031">
              <a:alpha val="58850"/>
            </a:srgbClr>
          </a:solidFill>
          <a:ln>
            <a:noFill/>
          </a:ln>
        </p:spPr>
      </p:sp>
      <p:sp>
        <p:nvSpPr>
          <p:cNvPr id="228" name="Google Shape;228;p23"/>
          <p:cNvSpPr/>
          <p:nvPr/>
        </p:nvSpPr>
        <p:spPr>
          <a:xfrm>
            <a:off x="6691325" y="3295650"/>
            <a:ext cx="759600" cy="563175"/>
          </a:xfrm>
          <a:custGeom>
            <a:rect b="b" l="l" r="r" t="t"/>
            <a:pathLst>
              <a:path extrusionOk="0" h="22527" w="30384">
                <a:moveTo>
                  <a:pt x="29813" y="22527"/>
                </a:moveTo>
                <a:lnTo>
                  <a:pt x="30384" y="2572"/>
                </a:lnTo>
                <a:lnTo>
                  <a:pt x="28575" y="1715"/>
                </a:lnTo>
                <a:lnTo>
                  <a:pt x="26765" y="1048"/>
                </a:lnTo>
                <a:lnTo>
                  <a:pt x="24669" y="381"/>
                </a:lnTo>
                <a:lnTo>
                  <a:pt x="22383" y="0"/>
                </a:lnTo>
                <a:lnTo>
                  <a:pt x="19383" y="0"/>
                </a:lnTo>
                <a:lnTo>
                  <a:pt x="17145" y="762"/>
                </a:lnTo>
                <a:lnTo>
                  <a:pt x="15621" y="1334"/>
                </a:lnTo>
                <a:lnTo>
                  <a:pt x="14001" y="2334"/>
                </a:lnTo>
                <a:lnTo>
                  <a:pt x="12144" y="3858"/>
                </a:lnTo>
                <a:lnTo>
                  <a:pt x="11001" y="5286"/>
                </a:lnTo>
                <a:lnTo>
                  <a:pt x="9953" y="7096"/>
                </a:lnTo>
                <a:lnTo>
                  <a:pt x="9286" y="8620"/>
                </a:lnTo>
                <a:lnTo>
                  <a:pt x="8810" y="10239"/>
                </a:lnTo>
                <a:lnTo>
                  <a:pt x="8620" y="11763"/>
                </a:lnTo>
                <a:lnTo>
                  <a:pt x="8620" y="12716"/>
                </a:lnTo>
                <a:lnTo>
                  <a:pt x="6334" y="13716"/>
                </a:lnTo>
                <a:lnTo>
                  <a:pt x="4286" y="15431"/>
                </a:lnTo>
                <a:lnTo>
                  <a:pt x="2952" y="16812"/>
                </a:lnTo>
                <a:lnTo>
                  <a:pt x="1619" y="18479"/>
                </a:lnTo>
                <a:lnTo>
                  <a:pt x="809" y="20003"/>
                </a:lnTo>
                <a:lnTo>
                  <a:pt x="95" y="21622"/>
                </a:lnTo>
                <a:lnTo>
                  <a:pt x="0" y="22336"/>
                </a:lnTo>
                <a:lnTo>
                  <a:pt x="47" y="22527"/>
                </a:lnTo>
                <a:close/>
              </a:path>
            </a:pathLst>
          </a:custGeom>
          <a:solidFill>
            <a:srgbClr val="F67031">
              <a:alpha val="58850"/>
            </a:srgbClr>
          </a:solidFill>
          <a:ln>
            <a:noFill/>
          </a:ln>
        </p:spPr>
      </p:sp>
      <p:sp>
        <p:nvSpPr>
          <p:cNvPr id="229" name="Google Shape;229;p23"/>
          <p:cNvSpPr txBox="1"/>
          <p:nvPr/>
        </p:nvSpPr>
        <p:spPr>
          <a:xfrm>
            <a:off x="6915150" y="3463950"/>
            <a:ext cx="52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LÓGICA</a:t>
            </a:r>
            <a:endParaRPr sz="6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6915150" y="3910025"/>
            <a:ext cx="5238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DERBY</a:t>
            </a:r>
            <a:endParaRPr sz="6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31" name="Google Shape;231;p23"/>
          <p:cNvCxnSpPr/>
          <p:nvPr/>
        </p:nvCxnSpPr>
        <p:spPr>
          <a:xfrm>
            <a:off x="5238750" y="3314700"/>
            <a:ext cx="1623900" cy="0"/>
          </a:xfrm>
          <a:prstGeom prst="straightConnector1">
            <a:avLst/>
          </a:prstGeom>
          <a:noFill/>
          <a:ln cap="flat" cmpd="sng" w="19050">
            <a:solidFill>
              <a:srgbClr val="F67031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32" name="Google Shape;232;p23"/>
          <p:cNvCxnSpPr/>
          <p:nvPr/>
        </p:nvCxnSpPr>
        <p:spPr>
          <a:xfrm flipH="1" rot="10800000">
            <a:off x="5240313" y="4133975"/>
            <a:ext cx="1393800" cy="5100"/>
          </a:xfrm>
          <a:prstGeom prst="straightConnector1">
            <a:avLst/>
          </a:prstGeom>
          <a:noFill/>
          <a:ln cap="flat" cmpd="sng" w="19050">
            <a:solidFill>
              <a:srgbClr val="F67031"/>
            </a:solidFill>
            <a:prstDash val="dash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/>
          <p:nvPr/>
        </p:nvSpPr>
        <p:spPr>
          <a:xfrm>
            <a:off x="-200" y="1238875"/>
            <a:ext cx="9144000" cy="3304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4"/>
          <p:cNvPicPr preferRelativeResize="0"/>
          <p:nvPr/>
        </p:nvPicPr>
        <p:blipFill rotWithShape="1">
          <a:blip r:embed="rId3">
            <a:alphaModFix/>
          </a:blip>
          <a:srcRect b="11678" l="0" r="0" t="24082"/>
          <a:stretch/>
        </p:blipFill>
        <p:spPr>
          <a:xfrm>
            <a:off x="0" y="1238850"/>
            <a:ext cx="9144000" cy="330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4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6247" y="4555725"/>
            <a:ext cx="890040" cy="3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FFFFF"/>
                </a:solidFill>
              </a:rPr>
              <a:t>‹#›</a:t>
            </a:fld>
            <a:endParaRPr b="1" sz="1400">
              <a:solidFill>
                <a:srgbClr val="FFFFFF"/>
              </a:solidFill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695325" y="752525"/>
            <a:ext cx="2362200" cy="473700"/>
          </a:xfrm>
          <a:prstGeom prst="rect">
            <a:avLst/>
          </a:prstGeom>
          <a:solidFill>
            <a:srgbClr val="F670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451" y="336729"/>
            <a:ext cx="2058299" cy="82283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 txBox="1"/>
          <p:nvPr/>
        </p:nvSpPr>
        <p:spPr>
          <a:xfrm>
            <a:off x="2533650" y="400050"/>
            <a:ext cx="62103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DIAGRAMA DE ENTIDAD-RELACIÓN</a:t>
            </a:r>
            <a:endParaRPr sz="18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45" name="Google Shape;24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2258" y="1319412"/>
            <a:ext cx="6259092" cy="3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