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Nunito Sans ExtraBold"/>
      <p:bold r:id="rId23"/>
      <p:boldItalic r:id="rId24"/>
    </p:embeddedFont>
    <p:embeddedFont>
      <p:font typeface="Nuni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73C9969-7B7D-465D-A25D-7EA9599728D1}">
  <a:tblStyle styleId="{F73C9969-7B7D-465D-A25D-7EA9599728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SansExtraBold-boldItalic.fntdata"/><Relationship Id="rId23" Type="http://schemas.openxmlformats.org/officeDocument/2006/relationships/font" Target="fonts/NunitoSans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Sans-bold.fntdata"/><Relationship Id="rId25" Type="http://schemas.openxmlformats.org/officeDocument/2006/relationships/font" Target="fonts/NunitoSans-regular.fntdata"/><Relationship Id="rId28" Type="http://schemas.openxmlformats.org/officeDocument/2006/relationships/font" Target="fonts/NunitoSans-boldItalic.fntdata"/><Relationship Id="rId27" Type="http://schemas.openxmlformats.org/officeDocument/2006/relationships/font" Target="fonts/Nunito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d202a74a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d202a74a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d202a74a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d202a74a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02e015fb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02e015fb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a31a01a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a31a01a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d202a74a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d202a74a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d202a74a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d202a74a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a31a01a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a31a01a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d1d4548a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d1d4548a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d1dc0d69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d1dc0d69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a31a01a5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a31a01a5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aea5e17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aea5e17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15f6042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15f604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d1dc0d69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d1dc0d69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0bebf62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0bebf62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d1dc0d699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d1dc0d699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8" name="Google Shape;78;p12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6703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1187775"/>
            <a:ext cx="4036074" cy="39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11700" y="311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 Sans"/>
                <a:ea typeface="Nunito Sans"/>
                <a:cs typeface="Nunito Sans"/>
                <a:sym typeface="Nunito Sans"/>
              </a:rPr>
              <a:t>Trabajo Fin de Máster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 Sans"/>
                <a:ea typeface="Nunito Sans"/>
                <a:cs typeface="Nunito Sans"/>
                <a:sym typeface="Nunito Sans"/>
              </a:rPr>
              <a:t>Máster en Ingeniería Informática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11700" y="2498375"/>
            <a:ext cx="8520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Nunito Sans ExtraBold"/>
                <a:ea typeface="Nunito Sans ExtraBold"/>
                <a:cs typeface="Nunito Sans ExtraBold"/>
                <a:sym typeface="Nunito Sans ExtraBold"/>
              </a:rPr>
              <a:t>ANÁLISIS DE USABILIDAD Y</a:t>
            </a:r>
            <a:endParaRPr sz="1700">
              <a:latin typeface="Nunito Sans ExtraBold"/>
              <a:ea typeface="Nunito Sans ExtraBold"/>
              <a:cs typeface="Nunito Sans ExtraBold"/>
              <a:sym typeface="Nunito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Nunito Sans ExtraBold"/>
                <a:ea typeface="Nunito Sans ExtraBold"/>
                <a:cs typeface="Nunito Sans ExtraBold"/>
                <a:sym typeface="Nunito Sans ExtraBold"/>
              </a:rPr>
              <a:t>ACCESIBILIDAD DE</a:t>
            </a:r>
            <a:endParaRPr sz="1700">
              <a:latin typeface="Nunito Sans ExtraBold"/>
              <a:ea typeface="Nunito Sans ExtraBold"/>
              <a:cs typeface="Nunito Sans ExtraBold"/>
              <a:sym typeface="Nunito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Nunito Sans ExtraBold"/>
                <a:ea typeface="Nunito Sans ExtraBold"/>
                <a:cs typeface="Nunito Sans ExtraBold"/>
                <a:sym typeface="Nunito Sans ExtraBold"/>
              </a:rPr>
              <a:t>APLICACIONES DE</a:t>
            </a:r>
            <a:endParaRPr sz="1700">
              <a:latin typeface="Nunito Sans ExtraBold"/>
              <a:ea typeface="Nunito Sans ExtraBold"/>
              <a:cs typeface="Nunito Sans ExtraBold"/>
              <a:sym typeface="Nunito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Nunito Sans ExtraBold"/>
                <a:ea typeface="Nunito Sans ExtraBold"/>
                <a:cs typeface="Nunito Sans ExtraBold"/>
                <a:sym typeface="Nunito Sans ExtraBold"/>
              </a:rPr>
              <a:t>COMERCIO ELECTRÓNICO</a:t>
            </a:r>
            <a:endParaRPr sz="1700">
              <a:latin typeface="Nunito Sans ExtraBold"/>
              <a:ea typeface="Nunito Sans ExtraBold"/>
              <a:cs typeface="Nunito Sans ExtraBold"/>
              <a:sym typeface="Nunito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Nunito Sans ExtraBold"/>
                <a:ea typeface="Nunito Sans ExtraBold"/>
                <a:cs typeface="Nunito Sans ExtraBold"/>
                <a:sym typeface="Nunito Sans ExtraBold"/>
              </a:rPr>
              <a:t>PARA PERSONAS MAYORES</a:t>
            </a:r>
            <a:endParaRPr sz="1700"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1700" y="3366600"/>
            <a:ext cx="85206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 Sans"/>
                <a:ea typeface="Nunito Sans"/>
                <a:cs typeface="Nunito Sans"/>
                <a:sym typeface="Nunito Sans"/>
              </a:rPr>
              <a:t>Felipe Peiró Garrido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 Sans"/>
                <a:ea typeface="Nunito Sans"/>
                <a:cs typeface="Nunito Sans"/>
                <a:sym typeface="Nunito Sans"/>
              </a:rPr>
              <a:t>Tutores: </a:t>
            </a:r>
            <a:r>
              <a:rPr lang="es" sz="1800">
                <a:latin typeface="Nunito Sans"/>
                <a:ea typeface="Nunito Sans"/>
                <a:cs typeface="Nunito Sans"/>
                <a:sym typeface="Nunito Sans"/>
              </a:rPr>
              <a:t>María Luisa Rodríguez Almendros y María José Rodríguez Fórtiz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Nunito Sans"/>
                <a:ea typeface="Nunito Sans"/>
                <a:cs typeface="Nunito Sans"/>
                <a:sym typeface="Nunito Sans"/>
              </a:rPr>
              <a:t>Septiembre, 2019</a:t>
            </a:r>
            <a:endParaRPr sz="180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713" y="1408150"/>
            <a:ext cx="1750575" cy="16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 rotWithShape="1">
          <a:blip r:embed="rId5">
            <a:alphaModFix/>
          </a:blip>
          <a:srcRect b="6934" l="8001" r="9332" t="5391"/>
          <a:stretch/>
        </p:blipFill>
        <p:spPr>
          <a:xfrm>
            <a:off x="7010680" y="1408163"/>
            <a:ext cx="1218645" cy="16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7975" y="4627988"/>
            <a:ext cx="868025" cy="2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07924" y="1187755"/>
            <a:ext cx="4036074" cy="395574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278" name="Google Shape;278;p25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DEFINICIÓN DE ESCENARIOS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50" y="459925"/>
            <a:ext cx="2058300" cy="57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238" y="4577400"/>
            <a:ext cx="868025" cy="2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5"/>
          <p:cNvSpPr txBox="1"/>
          <p:nvPr/>
        </p:nvSpPr>
        <p:spPr>
          <a:xfrm>
            <a:off x="3069325" y="524400"/>
            <a:ext cx="27072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Escenario 1</a:t>
            </a:r>
            <a:endParaRPr b="1" sz="12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Imagine que tiene que regalar un regalo a un familiar y decide buscarle algo por Internet. En ese caso usted quiere buscar un carro de la compra de no más de 50 €. Tras escoger uno usted leerá las críticas y realizará el pedido.</a:t>
            </a:r>
            <a:endParaRPr sz="12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5915375" y="524400"/>
            <a:ext cx="27072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Escenario 2</a:t>
            </a:r>
            <a:endParaRPr b="1" sz="12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Imagine que hace unas horas que realizó un pedido y quiere comprobar que los tiempos de entrega se están cumpliendo. Usted accederá a su lista de pedidos y revisará el estado de envío.</a:t>
            </a:r>
            <a:endParaRPr sz="12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5915275" y="2500650"/>
            <a:ext cx="27072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Escenario 4</a:t>
            </a:r>
            <a:endParaRPr b="1" sz="12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Imagine que quiere encontrar algún artículo en oferta para comprarlo más adelante. Usted buscará alguna oferta sobre ese producto y revisará que se le está ofreciendo al precio indicado.</a:t>
            </a:r>
            <a:endParaRPr sz="12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3069325" y="2500650"/>
            <a:ext cx="2707200" cy="20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Escenario 3</a:t>
            </a:r>
            <a:endParaRPr b="1" sz="12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Imagine que ha tenido un problema con su pedido y quiere realizar una devolución. Usted accederá a su lista de compras y creará una incidencia sobre su producto.</a:t>
            </a:r>
            <a:endParaRPr sz="12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/>
          <p:nvPr/>
        </p:nvSpPr>
        <p:spPr>
          <a:xfrm>
            <a:off x="-200" y="1238875"/>
            <a:ext cx="9144000" cy="3304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2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07924" y="1187755"/>
            <a:ext cx="4036074" cy="395574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FFFFF"/>
                </a:solidFill>
              </a:rPr>
              <a:t>‹#›</a:t>
            </a:fld>
            <a:endParaRPr b="1" sz="1400">
              <a:solidFill>
                <a:srgbClr val="FFFFFF"/>
              </a:solidFill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695325" y="752525"/>
            <a:ext cx="2362200" cy="473700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2533650" y="400050"/>
            <a:ext cx="62103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RESULTADOS REALIZACIÓN DE TAREAS</a:t>
            </a:r>
            <a:endParaRPr sz="18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94" name="Google Shape;2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50" y="459925"/>
            <a:ext cx="2058300" cy="57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250" y="4580378"/>
            <a:ext cx="868025" cy="2615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6" name="Google Shape;296;p26"/>
          <p:cNvGraphicFramePr/>
          <p:nvPr/>
        </p:nvGraphicFramePr>
        <p:xfrm>
          <a:off x="0" y="1382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{F73C9969-7B7D-465D-A25D-7EA9599728D1}</a:tableStyleId>
              </a:tblPr>
              <a:tblGrid>
                <a:gridCol w="1128475"/>
                <a:gridCol w="1128475"/>
                <a:gridCol w="1128475"/>
                <a:gridCol w="1128475"/>
              </a:tblGrid>
              <a:tr h="4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Escenario</a:t>
                      </a:r>
                      <a:endParaRPr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N.º de éxitos</a:t>
                      </a:r>
                      <a:endParaRPr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N.º de fracasos</a:t>
                      </a:r>
                      <a:endParaRPr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Tiempo medio</a:t>
                      </a:r>
                      <a:endParaRPr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9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0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2,7 min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4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 min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5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2,3 min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6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0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1,5 min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Total Amazon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~ 89 %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~ 11 %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~ 2,2 min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7" name="Google Shape;297;p26"/>
          <p:cNvGraphicFramePr/>
          <p:nvPr/>
        </p:nvGraphicFramePr>
        <p:xfrm>
          <a:off x="4630100" y="1382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{F73C9969-7B7D-465D-A25D-7EA9599728D1}</a:tableStyleId>
              </a:tblPr>
              <a:tblGrid>
                <a:gridCol w="1128475"/>
                <a:gridCol w="1128475"/>
                <a:gridCol w="1128475"/>
                <a:gridCol w="1128475"/>
              </a:tblGrid>
              <a:tr h="4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Escenario</a:t>
                      </a:r>
                      <a:endParaRPr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N.º de éxitos</a:t>
                      </a:r>
                      <a:endParaRPr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N.º de fracasos</a:t>
                      </a:r>
                      <a:endParaRPr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Tiempo medio</a:t>
                      </a:r>
                      <a:endParaRPr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9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0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,7 min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6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0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 min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6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0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1,5</a:t>
                      </a: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 min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6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0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 min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9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Total wireframes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100</a:t>
                      </a: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 %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0</a:t>
                      </a: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 %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~ 1,4 min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07924" y="1187755"/>
            <a:ext cx="4036074" cy="395574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7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304" name="Google Shape;304;p27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VALORACIÓN DE LOS USUARIOS</a:t>
            </a:r>
            <a:endParaRPr b="1" sz="4800"/>
          </a:p>
        </p:txBody>
      </p:sp>
      <p:sp>
        <p:nvSpPr>
          <p:cNvPr id="305" name="Google Shape;305;p27"/>
          <p:cNvSpPr txBox="1"/>
          <p:nvPr/>
        </p:nvSpPr>
        <p:spPr>
          <a:xfrm>
            <a:off x="3090625" y="336575"/>
            <a:ext cx="5596200" cy="4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Preguntas para conocer la valoración de los usuarios: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3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¿Qué le ha parecido el test?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¿Qué le ha parecido la aplicación en general?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¿Cómo de práctica diría que es?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¿Qué le ha parecido su interfaz?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¿Qué le ha parecido su sistema de búsqueda?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¿Le hubiera gustado que se mostrase algo de forma más clara?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¿Le ha resultado sencillo encontrar el producto que quería?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¿Le ha resultado sencillo el proceso de pago?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¿Ha encontrado rápidamente la información que necesitaba?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¿Ha echado en falta algún dato del producto?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¿Le parece adecuado el tamaño de los elementos?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¿Le ha costado entender la información de la aplicación?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¿Se ha producido alguna acción inesperada?</a:t>
            </a:r>
            <a:endParaRPr b="1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06" name="Google Shape;3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50" y="459925"/>
            <a:ext cx="2058300" cy="57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238" y="4577400"/>
            <a:ext cx="868025" cy="2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7"/>
          <p:cNvSpPr txBox="1"/>
          <p:nvPr/>
        </p:nvSpPr>
        <p:spPr>
          <a:xfrm>
            <a:off x="3090625" y="4162775"/>
            <a:ext cx="2716500" cy="3936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Amazon:</a:t>
            </a:r>
            <a:r>
              <a:rPr b="1" lang="es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7,54</a:t>
            </a:r>
            <a:endParaRPr b="1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5968875" y="4162775"/>
            <a:ext cx="2716500" cy="39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Wireframes</a:t>
            </a:r>
            <a:r>
              <a:rPr b="1" lang="es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: 8,76</a:t>
            </a:r>
            <a:endParaRPr b="1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07924" y="1187755"/>
            <a:ext cx="4036074" cy="395574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8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316" name="Google Shape;316;p28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6</a:t>
            </a:r>
            <a:r>
              <a:rPr b="1" lang="es" sz="4800">
                <a:solidFill>
                  <a:srgbClr val="FFFFFF"/>
                </a:solidFill>
              </a:rPr>
              <a:t>.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317" name="Google Shape;3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50" y="459925"/>
            <a:ext cx="2058300" cy="57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238" y="4577400"/>
            <a:ext cx="868025" cy="26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8"/>
          <p:cNvGrpSpPr/>
          <p:nvPr/>
        </p:nvGrpSpPr>
        <p:grpSpPr>
          <a:xfrm>
            <a:off x="6789409" y="3442823"/>
            <a:ext cx="304009" cy="326513"/>
            <a:chOff x="616425" y="2329600"/>
            <a:chExt cx="361700" cy="388475"/>
          </a:xfrm>
        </p:grpSpPr>
        <p:sp>
          <p:nvSpPr>
            <p:cNvPr id="320" name="Google Shape;320;p2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8"/>
          <p:cNvGrpSpPr/>
          <p:nvPr/>
        </p:nvGrpSpPr>
        <p:grpSpPr>
          <a:xfrm>
            <a:off x="4411981" y="3472329"/>
            <a:ext cx="397136" cy="305017"/>
            <a:chOff x="568950" y="3686775"/>
            <a:chExt cx="472500" cy="362900"/>
          </a:xfrm>
        </p:grpSpPr>
        <p:sp>
          <p:nvSpPr>
            <p:cNvPr id="329" name="Google Shape;329;p2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8"/>
          <p:cNvGrpSpPr/>
          <p:nvPr/>
        </p:nvGrpSpPr>
        <p:grpSpPr>
          <a:xfrm>
            <a:off x="6775077" y="1071253"/>
            <a:ext cx="332670" cy="332670"/>
            <a:chOff x="6649150" y="309350"/>
            <a:chExt cx="395800" cy="395800"/>
          </a:xfrm>
        </p:grpSpPr>
        <p:sp>
          <p:nvSpPr>
            <p:cNvPr id="333" name="Google Shape;333;p2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28"/>
          <p:cNvGrpSpPr/>
          <p:nvPr/>
        </p:nvGrpSpPr>
        <p:grpSpPr>
          <a:xfrm>
            <a:off x="4502566" y="1066399"/>
            <a:ext cx="215966" cy="342399"/>
            <a:chOff x="6718575" y="2318625"/>
            <a:chExt cx="256950" cy="407375"/>
          </a:xfrm>
        </p:grpSpPr>
        <p:sp>
          <p:nvSpPr>
            <p:cNvPr id="357" name="Google Shape;357;p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28"/>
          <p:cNvSpPr/>
          <p:nvPr/>
        </p:nvSpPr>
        <p:spPr>
          <a:xfrm>
            <a:off x="2986374" y="155133"/>
            <a:ext cx="1660800" cy="1660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Aumento en el número de tareas con éxito</a:t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6" name="Google Shape;366;p28"/>
          <p:cNvSpPr/>
          <p:nvPr/>
        </p:nvSpPr>
        <p:spPr>
          <a:xfrm>
            <a:off x="7144161" y="155125"/>
            <a:ext cx="1660800" cy="1660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Reducción del tiempo medio de realización</a:t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2932788" y="2886825"/>
            <a:ext cx="1660800" cy="1660800"/>
          </a:xfrm>
          <a:prstGeom prst="ellipse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Mejora en la valoración</a:t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7144138" y="2886825"/>
            <a:ext cx="1660800" cy="1660800"/>
          </a:xfrm>
          <a:prstGeom prst="ellipse">
            <a:avLst/>
          </a:prstGeom>
          <a:solidFill>
            <a:srgbClr val="FFF2CC"/>
          </a:solidFill>
          <a:ln cap="flat" cmpd="sng" w="19050">
            <a:solidFill>
              <a:srgbClr val="ED00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ED0036"/>
                </a:solidFill>
                <a:latin typeface="Nunito Sans"/>
                <a:ea typeface="Nunito Sans"/>
                <a:cs typeface="Nunito Sans"/>
                <a:sym typeface="Nunito Sans"/>
              </a:rPr>
              <a:t>Los patrones cumplen su objetivo</a:t>
            </a:r>
            <a:endParaRPr sz="1000">
              <a:solidFill>
                <a:srgbClr val="ED003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9" name="Google Shape;369;p28"/>
          <p:cNvSpPr/>
          <p:nvPr/>
        </p:nvSpPr>
        <p:spPr>
          <a:xfrm>
            <a:off x="3985825" y="424919"/>
            <a:ext cx="3796200" cy="3796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0" name="Google Shape;370;p28"/>
          <p:cNvSpPr/>
          <p:nvPr/>
        </p:nvSpPr>
        <p:spPr>
          <a:xfrm>
            <a:off x="4366522" y="852112"/>
            <a:ext cx="3034800" cy="3034800"/>
          </a:xfrm>
          <a:prstGeom prst="donut">
            <a:avLst>
              <a:gd fmla="val 11468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28"/>
          <p:cNvPicPr preferRelativeResize="0"/>
          <p:nvPr/>
        </p:nvPicPr>
        <p:blipFill rotWithShape="1">
          <a:blip r:embed="rId6">
            <a:alphaModFix/>
          </a:blip>
          <a:srcRect b="4678" l="3997" r="2605" t="5003"/>
          <a:stretch/>
        </p:blipFill>
        <p:spPr>
          <a:xfrm>
            <a:off x="4277588" y="1358597"/>
            <a:ext cx="3212675" cy="19288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2" name="Google Shape;372;p28"/>
          <p:cNvGrpSpPr/>
          <p:nvPr/>
        </p:nvGrpSpPr>
        <p:grpSpPr>
          <a:xfrm>
            <a:off x="3589170" y="3347066"/>
            <a:ext cx="320378" cy="320378"/>
            <a:chOff x="1278900" y="2333250"/>
            <a:chExt cx="381175" cy="381175"/>
          </a:xfrm>
        </p:grpSpPr>
        <p:sp>
          <p:nvSpPr>
            <p:cNvPr id="373" name="Google Shape;373;p2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8"/>
          <p:cNvGrpSpPr/>
          <p:nvPr/>
        </p:nvGrpSpPr>
        <p:grpSpPr>
          <a:xfrm>
            <a:off x="3640213" y="560925"/>
            <a:ext cx="353136" cy="313738"/>
            <a:chOff x="5292575" y="3681900"/>
            <a:chExt cx="420150" cy="373275"/>
          </a:xfrm>
        </p:grpSpPr>
        <p:sp>
          <p:nvSpPr>
            <p:cNvPr id="378" name="Google Shape;378;p2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28"/>
          <p:cNvGrpSpPr/>
          <p:nvPr/>
        </p:nvGrpSpPr>
        <p:grpSpPr>
          <a:xfrm>
            <a:off x="7808215" y="551465"/>
            <a:ext cx="332670" cy="332670"/>
            <a:chOff x="6649150" y="309350"/>
            <a:chExt cx="395800" cy="395800"/>
          </a:xfrm>
        </p:grpSpPr>
        <p:sp>
          <p:nvSpPr>
            <p:cNvPr id="386" name="Google Shape;386;p2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8"/>
          <p:cNvGrpSpPr/>
          <p:nvPr/>
        </p:nvGrpSpPr>
        <p:grpSpPr>
          <a:xfrm>
            <a:off x="7794917" y="3242720"/>
            <a:ext cx="359272" cy="376691"/>
            <a:chOff x="5961125" y="1623900"/>
            <a:chExt cx="427450" cy="448175"/>
          </a:xfrm>
        </p:grpSpPr>
        <p:sp>
          <p:nvSpPr>
            <p:cNvPr id="410" name="Google Shape;410;p2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ED00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ED00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ED00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ED00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ED00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ED00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ED00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2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07924" y="1187755"/>
            <a:ext cx="4036074" cy="395574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9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423" name="Google Shape;423;p29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7</a:t>
            </a:r>
            <a:r>
              <a:rPr b="1" lang="es" sz="4800">
                <a:solidFill>
                  <a:srgbClr val="FFFFFF"/>
                </a:solidFill>
              </a:rPr>
              <a:t>.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MEJORAS Y FUTURO</a:t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 rot="5400000">
            <a:off x="3080675" y="1789076"/>
            <a:ext cx="1768500" cy="1656600"/>
          </a:xfrm>
          <a:prstGeom prst="chevron">
            <a:avLst>
              <a:gd fmla="val 29853" name="adj"/>
            </a:avLst>
          </a:prstGeom>
          <a:solidFill>
            <a:srgbClr val="F67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5" name="Google Shape;425;p29"/>
          <p:cNvSpPr txBox="1"/>
          <p:nvPr/>
        </p:nvSpPr>
        <p:spPr>
          <a:xfrm>
            <a:off x="3136625" y="1733125"/>
            <a:ext cx="16566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FUTURO MEDIO</a:t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 rot="5400000">
            <a:off x="3080625" y="2732288"/>
            <a:ext cx="1768500" cy="2028900"/>
          </a:xfrm>
          <a:prstGeom prst="chevron">
            <a:avLst>
              <a:gd fmla="val 29853" name="adj"/>
            </a:avLst>
          </a:prstGeom>
          <a:solidFill>
            <a:srgbClr val="ED0036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2950425" y="2862500"/>
            <a:ext cx="2028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FUTURO LEJANO</a:t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 rot="5400000">
            <a:off x="3080675" y="734223"/>
            <a:ext cx="1768500" cy="1325100"/>
          </a:xfrm>
          <a:prstGeom prst="chevron">
            <a:avLst>
              <a:gd fmla="val 29853" name="adj"/>
            </a:avLst>
          </a:prstGeom>
          <a:solidFill>
            <a:srgbClr val="FFA400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9" name="Google Shape;429;p29"/>
          <p:cNvSpPr txBox="1"/>
          <p:nvPr/>
        </p:nvSpPr>
        <p:spPr>
          <a:xfrm>
            <a:off x="3302375" y="534100"/>
            <a:ext cx="13251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FUTURO PRÓXIMO</a:t>
            </a:r>
            <a:endParaRPr/>
          </a:p>
        </p:txBody>
      </p:sp>
      <p:sp>
        <p:nvSpPr>
          <p:cNvPr id="430" name="Google Shape;430;p29"/>
          <p:cNvSpPr txBox="1"/>
          <p:nvPr/>
        </p:nvSpPr>
        <p:spPr>
          <a:xfrm>
            <a:off x="5324475" y="575500"/>
            <a:ext cx="3362400" cy="1268700"/>
          </a:xfrm>
          <a:prstGeom prst="rect">
            <a:avLst/>
          </a:prstGeom>
          <a:noFill/>
          <a:ln cap="flat" cmpd="sng" w="9525">
            <a:solidFill>
              <a:srgbClr val="FFA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A400"/>
              </a:buClr>
              <a:buSzPts val="1400"/>
              <a:buFont typeface="Nunito Sans"/>
              <a:buChar char="❏"/>
            </a:pPr>
            <a:r>
              <a:rPr lang="es">
                <a:solidFill>
                  <a:srgbClr val="FFA400"/>
                </a:solidFill>
                <a:latin typeface="Nunito Sans"/>
                <a:ea typeface="Nunito Sans"/>
                <a:cs typeface="Nunito Sans"/>
                <a:sym typeface="Nunito Sans"/>
              </a:rPr>
              <a:t>Desarrollo de los patrones en mayor profundidad</a:t>
            </a:r>
            <a:endParaRPr>
              <a:solidFill>
                <a:srgbClr val="FFA4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1" name="Google Shape;431;p29"/>
          <p:cNvSpPr txBox="1"/>
          <p:nvPr/>
        </p:nvSpPr>
        <p:spPr>
          <a:xfrm>
            <a:off x="5333875" y="3287800"/>
            <a:ext cx="3362400" cy="1268700"/>
          </a:xfrm>
          <a:prstGeom prst="rect">
            <a:avLst/>
          </a:prstGeom>
          <a:noFill/>
          <a:ln cap="flat" cmpd="sng" w="9525">
            <a:solidFill>
              <a:srgbClr val="ED00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ED0036"/>
              </a:buClr>
              <a:buSzPts val="1400"/>
              <a:buFont typeface="Nunito Sans"/>
              <a:buChar char="❏"/>
            </a:pPr>
            <a:r>
              <a:rPr lang="es">
                <a:solidFill>
                  <a:srgbClr val="ED0036"/>
                </a:solidFill>
                <a:latin typeface="Nunito Sans"/>
                <a:ea typeface="Nunito Sans"/>
                <a:cs typeface="Nunito Sans"/>
                <a:sym typeface="Nunito Sans"/>
              </a:rPr>
              <a:t>Desarrollo de una utilidad para comprobar los patrones</a:t>
            </a:r>
            <a:endParaRPr>
              <a:solidFill>
                <a:srgbClr val="ED003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5333875" y="1931650"/>
            <a:ext cx="3362400" cy="1268700"/>
          </a:xfrm>
          <a:prstGeom prst="rect">
            <a:avLst/>
          </a:prstGeom>
          <a:noFill/>
          <a:ln cap="flat" cmpd="sng" w="9525">
            <a:solidFill>
              <a:srgbClr val="F670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400"/>
              <a:buFont typeface="Nunito Sans"/>
              <a:buChar char="❏"/>
            </a:pPr>
            <a:r>
              <a:rPr lang="es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Evaluación de los patrones con mayor muestra de usuarios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400"/>
              <a:buFont typeface="Nunito Sans"/>
              <a:buChar char="❏"/>
            </a:pPr>
            <a:r>
              <a:rPr lang="es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Realización de patrones según tipo de comercio electrónico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33" name="Google Shape;4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50" y="459925"/>
            <a:ext cx="2058300" cy="57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238" y="4577400"/>
            <a:ext cx="868025" cy="2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30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07924" y="1187755"/>
            <a:ext cx="4036074" cy="395574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0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441" name="Google Shape;441;p30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8</a:t>
            </a:r>
            <a:r>
              <a:rPr b="1" lang="es" sz="4800">
                <a:solidFill>
                  <a:srgbClr val="FFFFFF"/>
                </a:solidFill>
              </a:rPr>
              <a:t>.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SIONES</a:t>
            </a:r>
            <a:endParaRPr/>
          </a:p>
        </p:txBody>
      </p:sp>
      <p:sp>
        <p:nvSpPr>
          <p:cNvPr id="442" name="Google Shape;442;p30"/>
          <p:cNvSpPr txBox="1"/>
          <p:nvPr/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Se han aplicado conocimientos ya conocidos como el análisis frente a usuarios y la creación de prototipos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Se han analizado y tenido en cuenta distintos estudios de otros autores para la propuesta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El trabajo trata una demanda real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Se han adquirido nuevos conocimientos como el desarrollo de patrones de diseño y la verificación de requisitos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Se ha diseñado una metodología para comprobar la aplicación de los patrones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43" name="Google Shape;4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50" y="459925"/>
            <a:ext cx="2058300" cy="57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238" y="4577400"/>
            <a:ext cx="868025" cy="2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31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07924" y="1187755"/>
            <a:ext cx="4036074" cy="395574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51" name="Google Shape;451;p31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452" name="Google Shape;452;p31"/>
          <p:cNvSpPr txBox="1"/>
          <p:nvPr/>
        </p:nvSpPr>
        <p:spPr>
          <a:xfrm>
            <a:off x="685800" y="2114248"/>
            <a:ext cx="77724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FIN DE LA PRESENTACIÓN</a:t>
            </a:r>
            <a:endParaRPr b="1" sz="4600"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53" name="Google Shape;453;p31"/>
          <p:cNvSpPr/>
          <p:nvPr/>
        </p:nvSpPr>
        <p:spPr>
          <a:xfrm>
            <a:off x="3535661" y="353056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670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1"/>
          <p:cNvSpPr txBox="1"/>
          <p:nvPr/>
        </p:nvSpPr>
        <p:spPr>
          <a:xfrm>
            <a:off x="3856050" y="3530575"/>
            <a:ext cx="1752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Felipe Peiró Garrido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55" name="Google Shape;455;p31"/>
          <p:cNvGrpSpPr/>
          <p:nvPr/>
        </p:nvGrpSpPr>
        <p:grpSpPr>
          <a:xfrm>
            <a:off x="3373451" y="4014920"/>
            <a:ext cx="391001" cy="264085"/>
            <a:chOff x="564675" y="1700625"/>
            <a:chExt cx="465200" cy="314200"/>
          </a:xfrm>
        </p:grpSpPr>
        <p:sp>
          <p:nvSpPr>
            <p:cNvPr id="456" name="Google Shape;456;p31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31"/>
          <p:cNvSpPr txBox="1"/>
          <p:nvPr/>
        </p:nvSpPr>
        <p:spPr>
          <a:xfrm>
            <a:off x="3764450" y="4005050"/>
            <a:ext cx="2006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felipepg@correo.ugr.es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0" name="Google Shape;460;p31"/>
          <p:cNvSpPr txBox="1"/>
          <p:nvPr/>
        </p:nvSpPr>
        <p:spPr>
          <a:xfrm>
            <a:off x="262250" y="1279175"/>
            <a:ext cx="8520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ANÁLISIS DE USABILIDAD Y ACCESIBILIDAD DE APLICACIONES</a:t>
            </a:r>
            <a:br>
              <a:rPr b="1" lang="es" sz="1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b="1" lang="es" sz="1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DE COMERCIO ELECTRÓNICO PARA PERSONAS MAYORES</a:t>
            </a:r>
            <a:endParaRPr b="1" sz="17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61" name="Google Shape;46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7238" y="4577400"/>
            <a:ext cx="868025" cy="2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50" y="461488"/>
            <a:ext cx="2058300" cy="573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07924" y="1187755"/>
            <a:ext cx="4036074" cy="395574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00075" y="213150"/>
            <a:ext cx="5596200" cy="47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Descripción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Objetivos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Planificación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Patrones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Análisis frente a usuarios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s"/>
              <a:t>Definición de escenarios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lphaLcPeriod"/>
            </a:pPr>
            <a:r>
              <a:rPr lang="es"/>
              <a:t>Resultados realización de tareas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</a:pPr>
            <a:r>
              <a:rPr lang="es">
                <a:solidFill>
                  <a:schemeClr val="dk2"/>
                </a:solidFill>
              </a:rPr>
              <a:t>Valoración de los usuarios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Resultados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Mejoras y futuro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F67031"/>
              </a:buClr>
              <a:buSzPts val="1800"/>
              <a:buAutoNum type="arabicPeriod"/>
            </a:pPr>
            <a:r>
              <a:rPr lang="es" sz="1800">
                <a:solidFill>
                  <a:schemeClr val="dk2"/>
                </a:solidFill>
              </a:rPr>
              <a:t>Conclusiones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7238" y="4577400"/>
            <a:ext cx="868025" cy="2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ÍNDICE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50" y="459925"/>
            <a:ext cx="2058300" cy="576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07924" y="1187755"/>
            <a:ext cx="4036074" cy="395574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1.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</a:rPr>
              <a:t>DESCRIPCIÓN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50" y="459925"/>
            <a:ext cx="2058300" cy="57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238" y="4577400"/>
            <a:ext cx="868025" cy="2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3112150" y="575450"/>
            <a:ext cx="1789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Propuesta metodológica</a:t>
            </a:r>
            <a:endParaRPr sz="13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993825" y="575500"/>
            <a:ext cx="1789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Mejorar calidad y aceptación</a:t>
            </a:r>
            <a:endParaRPr sz="13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6875500" y="575500"/>
            <a:ext cx="1789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Sector importante</a:t>
            </a:r>
            <a:endParaRPr b="1" sz="13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112150" y="1398400"/>
            <a:ext cx="1789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Pérdida de facultades</a:t>
            </a:r>
            <a:endParaRPr b="1" sz="13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993825" y="1398400"/>
            <a:ext cx="1789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Importante económicamente</a:t>
            </a:r>
            <a:endParaRPr b="1" sz="13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875500" y="1398400"/>
            <a:ext cx="1789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Patrones que facililten su uso</a:t>
            </a:r>
            <a:endParaRPr b="1" sz="13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6">
            <a:alphaModFix/>
          </a:blip>
          <a:srcRect b="4728" l="3856" r="2545" t="5035"/>
          <a:stretch/>
        </p:blipFill>
        <p:spPr>
          <a:xfrm>
            <a:off x="3112150" y="2221350"/>
            <a:ext cx="2614001" cy="1556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7">
            <a:alphaModFix/>
          </a:blip>
          <a:srcRect b="4932" l="2727" r="2566" t="4406"/>
          <a:stretch/>
        </p:blipFill>
        <p:spPr>
          <a:xfrm>
            <a:off x="5787725" y="2662176"/>
            <a:ext cx="2908550" cy="1728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07924" y="1187755"/>
            <a:ext cx="4036074" cy="395574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800"/>
              <a:t>2</a:t>
            </a:r>
            <a:r>
              <a:rPr b="1" lang="es" sz="4800">
                <a:solidFill>
                  <a:srgbClr val="FFFFFF"/>
                </a:solidFill>
              </a:rPr>
              <a:t>.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50" y="459925"/>
            <a:ext cx="2058300" cy="57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238" y="4577400"/>
            <a:ext cx="868025" cy="267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19"/>
          <p:cNvGraphicFramePr/>
          <p:nvPr/>
        </p:nvGraphicFramePr>
        <p:xfrm>
          <a:off x="3090625" y="5755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{F73C9969-7B7D-465D-A25D-7EA9599728D1}</a:tableStyleId>
              </a:tblPr>
              <a:tblGrid>
                <a:gridCol w="1083225"/>
                <a:gridCol w="645075"/>
                <a:gridCol w="864150"/>
                <a:gridCol w="3002200"/>
              </a:tblGrid>
              <a:tr h="6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Número</a:t>
                      </a:r>
                      <a:endParaRPr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Requisito</a:t>
                      </a:r>
                      <a:endParaRPr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hMerge="1"/>
              </a:tr>
              <a:tr h="6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Poner en práctica las enseñanzas académicas adquiridas</a:t>
                      </a:r>
                      <a:endParaRPr b="1">
                        <a:solidFill>
                          <a:srgbClr val="F6703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6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Aprender de las investigaciones de otros autores</a:t>
                      </a:r>
                      <a:endParaRPr b="1">
                        <a:solidFill>
                          <a:srgbClr val="F6703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hMerge="1"/>
              </a:tr>
              <a:tr h="6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Tratar un problema actual</a:t>
                      </a:r>
                      <a:endParaRPr b="1">
                        <a:solidFill>
                          <a:srgbClr val="F6703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6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Conocer el proceso de desarrollo de los patrones de diseño</a:t>
                      </a:r>
                      <a:endParaRPr b="1">
                        <a:solidFill>
                          <a:srgbClr val="F6703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hMerge="1"/>
              </a:tr>
              <a:tr h="60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rgbClr val="666666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 sz="1100">
                        <a:solidFill>
                          <a:srgbClr val="666666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6703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Realizar un trabajo que sirva como base para el desarrollo de aplicaciones de comercio electrónico</a:t>
                      </a:r>
                      <a:endParaRPr b="1">
                        <a:solidFill>
                          <a:srgbClr val="F6703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-200" y="1238875"/>
            <a:ext cx="9144000" cy="33042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07924" y="1187755"/>
            <a:ext cx="4036074" cy="395574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FFFFF"/>
                </a:solidFill>
              </a:rPr>
              <a:t>‹#›</a:t>
            </a:fld>
            <a:endParaRPr b="1" sz="1400">
              <a:solidFill>
                <a:srgbClr val="FFFFFF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695325" y="752525"/>
            <a:ext cx="2362200" cy="473700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50" y="459925"/>
            <a:ext cx="2058300" cy="57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250" y="4580378"/>
            <a:ext cx="868025" cy="26159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idx="4294967295"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800">
                <a:solidFill>
                  <a:srgbClr val="F67031"/>
                </a:solidFill>
              </a:rPr>
              <a:t>3</a:t>
            </a:r>
            <a:r>
              <a:rPr b="1" lang="es" sz="4800">
                <a:solidFill>
                  <a:srgbClr val="F67031"/>
                </a:solidFill>
              </a:rPr>
              <a:t>.</a:t>
            </a:r>
            <a:endParaRPr b="1" sz="4800">
              <a:solidFill>
                <a:srgbClr val="F670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67031"/>
                </a:solidFill>
              </a:rPr>
              <a:t>PLANIFI-</a:t>
            </a:r>
            <a:endParaRPr>
              <a:solidFill>
                <a:srgbClr val="F6703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F67031"/>
                </a:solidFill>
              </a:rPr>
              <a:t>CACIÓN</a:t>
            </a:r>
            <a:endParaRPr>
              <a:solidFill>
                <a:srgbClr val="F67031"/>
              </a:solidFill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5425" y="1735688"/>
            <a:ext cx="7378575" cy="23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07924" y="1187755"/>
            <a:ext cx="4036074" cy="395574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800">
                <a:solidFill>
                  <a:schemeClr val="lt1"/>
                </a:solidFill>
              </a:rPr>
              <a:t>4.</a:t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PATRONES</a:t>
            </a:r>
            <a:endParaRPr b="1" sz="4800"/>
          </a:p>
        </p:txBody>
      </p:sp>
      <p:sp>
        <p:nvSpPr>
          <p:cNvPr id="158" name="Google Shape;158;p21"/>
          <p:cNvSpPr txBox="1"/>
          <p:nvPr/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R. W. Morrell (2005) construyó unas directrices a partir de los problemas que sufren las personas mayores al hacer uso de nuevas tecnologías.</a:t>
            </a:r>
            <a:endParaRPr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D. F. Aguirre et al. (2017) compararon distintas directrices para facilitar el consumo de contenidos y la interacción con el sistema a personas mayores.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Iram Mirza y Jenny Gove definieron 25 sugerencias para el diseño de aplicaciones de comercio electrónico teniendo en consideración las necesidades de los consumidores y su experiencia de compra.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s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H. Luna-García et al. (2015) definieron 36 patrones para el diseño de interacciones en aplicaciones para atender a las necesidades de las personas mayores a nivel de usabilidad y accesibilidad.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50" y="459925"/>
            <a:ext cx="2058300" cy="57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238" y="4577400"/>
            <a:ext cx="868025" cy="2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07924" y="1187755"/>
            <a:ext cx="4036074" cy="39557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3090625" y="727900"/>
            <a:ext cx="2803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Usabilidad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general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Estructura del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sitio web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Exploración</a:t>
            </a:r>
            <a:endParaRPr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Experiencia de compra</a:t>
            </a:r>
            <a:endParaRPr>
              <a:solidFill>
                <a:srgbClr val="999999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Contenido y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productos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Proceso de pago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6036275" y="733650"/>
            <a:ext cx="2803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Texto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Espaciados y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organización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Metáforas y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contenido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Hipervínculos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Diseño del sitio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web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Navegación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69" name="Google Shape;169;p22"/>
          <p:cNvGrpSpPr/>
          <p:nvPr/>
        </p:nvGrpSpPr>
        <p:grpSpPr>
          <a:xfrm>
            <a:off x="6157864" y="813432"/>
            <a:ext cx="339818" cy="339799"/>
            <a:chOff x="1923675" y="1633650"/>
            <a:chExt cx="436000" cy="435975"/>
          </a:xfrm>
        </p:grpSpPr>
        <p:sp>
          <p:nvSpPr>
            <p:cNvPr id="170" name="Google Shape;170;p2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22"/>
          <p:cNvGrpSpPr/>
          <p:nvPr/>
        </p:nvGrpSpPr>
        <p:grpSpPr>
          <a:xfrm>
            <a:off x="3213897" y="2316547"/>
            <a:ext cx="330888" cy="338406"/>
            <a:chOff x="3951850" y="2985350"/>
            <a:chExt cx="407950" cy="416500"/>
          </a:xfrm>
        </p:grpSpPr>
        <p:sp>
          <p:nvSpPr>
            <p:cNvPr id="177" name="Google Shape;177;p2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22"/>
          <p:cNvGrpSpPr/>
          <p:nvPr/>
        </p:nvGrpSpPr>
        <p:grpSpPr>
          <a:xfrm>
            <a:off x="6221399" y="1416760"/>
            <a:ext cx="266962" cy="338382"/>
            <a:chOff x="596350" y="929175"/>
            <a:chExt cx="407950" cy="497475"/>
          </a:xfrm>
        </p:grpSpPr>
        <p:sp>
          <p:nvSpPr>
            <p:cNvPr id="182" name="Google Shape;182;p2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2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DESCRIPCIÓN DE REQUISITOS</a:t>
            </a:r>
            <a:endParaRPr b="1" sz="4800"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50" y="459925"/>
            <a:ext cx="2058300" cy="57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238" y="4577400"/>
            <a:ext cx="868025" cy="26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22"/>
          <p:cNvGrpSpPr/>
          <p:nvPr/>
        </p:nvGrpSpPr>
        <p:grpSpPr>
          <a:xfrm>
            <a:off x="3210144" y="2962316"/>
            <a:ext cx="338393" cy="266960"/>
            <a:chOff x="1923075" y="3694075"/>
            <a:chExt cx="437200" cy="341600"/>
          </a:xfrm>
        </p:grpSpPr>
        <p:sp>
          <p:nvSpPr>
            <p:cNvPr id="193" name="Google Shape;193;p22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2"/>
          <p:cNvSpPr/>
          <p:nvPr/>
        </p:nvSpPr>
        <p:spPr>
          <a:xfrm>
            <a:off x="6159386" y="2170352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670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22"/>
          <p:cNvGrpSpPr/>
          <p:nvPr/>
        </p:nvGrpSpPr>
        <p:grpSpPr>
          <a:xfrm>
            <a:off x="6158572" y="2774343"/>
            <a:ext cx="338413" cy="323338"/>
            <a:chOff x="5233525" y="4954450"/>
            <a:chExt cx="538275" cy="516350"/>
          </a:xfrm>
        </p:grpSpPr>
        <p:sp>
          <p:nvSpPr>
            <p:cNvPr id="204" name="Google Shape;204;p2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2"/>
          <p:cNvGrpSpPr/>
          <p:nvPr/>
        </p:nvGrpSpPr>
        <p:grpSpPr>
          <a:xfrm>
            <a:off x="6206356" y="3945855"/>
            <a:ext cx="297020" cy="338396"/>
            <a:chOff x="4630125" y="278900"/>
            <a:chExt cx="400675" cy="456675"/>
          </a:xfrm>
        </p:grpSpPr>
        <p:sp>
          <p:nvSpPr>
            <p:cNvPr id="216" name="Google Shape;216;p22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3210150" y="4314456"/>
            <a:ext cx="338379" cy="229358"/>
            <a:chOff x="1244800" y="3717225"/>
            <a:chExt cx="449375" cy="302025"/>
          </a:xfrm>
        </p:grpSpPr>
        <p:sp>
          <p:nvSpPr>
            <p:cNvPr id="221" name="Google Shape;221;p22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22"/>
          <p:cNvGrpSpPr/>
          <p:nvPr/>
        </p:nvGrpSpPr>
        <p:grpSpPr>
          <a:xfrm>
            <a:off x="3210132" y="3678421"/>
            <a:ext cx="338405" cy="308324"/>
            <a:chOff x="4556450" y="4963575"/>
            <a:chExt cx="548025" cy="498100"/>
          </a:xfrm>
        </p:grpSpPr>
        <p:sp>
          <p:nvSpPr>
            <p:cNvPr id="228" name="Google Shape;228;p2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2"/>
          <p:cNvGrpSpPr/>
          <p:nvPr/>
        </p:nvGrpSpPr>
        <p:grpSpPr>
          <a:xfrm>
            <a:off x="6158567" y="3382099"/>
            <a:ext cx="338408" cy="319593"/>
            <a:chOff x="2583100" y="2973775"/>
            <a:chExt cx="461550" cy="437200"/>
          </a:xfrm>
        </p:grpSpPr>
        <p:sp>
          <p:nvSpPr>
            <p:cNvPr id="234" name="Google Shape;234;p22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670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22"/>
          <p:cNvSpPr/>
          <p:nvPr/>
        </p:nvSpPr>
        <p:spPr>
          <a:xfrm>
            <a:off x="3225676" y="996025"/>
            <a:ext cx="338421" cy="297042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670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3210131" y="1731178"/>
            <a:ext cx="338404" cy="3384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670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 txBox="1"/>
          <p:nvPr/>
        </p:nvSpPr>
        <p:spPr>
          <a:xfrm>
            <a:off x="3544775" y="273450"/>
            <a:ext cx="2349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USABILIDAD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6490475" y="258300"/>
            <a:ext cx="23490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rPr>
              <a:t>ACCESIBILIDAD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3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07924" y="1187755"/>
            <a:ext cx="4036074" cy="395574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pic>
        <p:nvPicPr>
          <p:cNvPr id="247" name="Google Shape;2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7238" y="4577400"/>
            <a:ext cx="868025" cy="2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50" y="461488"/>
            <a:ext cx="2058300" cy="57331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 txBox="1"/>
          <p:nvPr/>
        </p:nvSpPr>
        <p:spPr>
          <a:xfrm>
            <a:off x="5947175" y="1135175"/>
            <a:ext cx="2511000" cy="10809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Info. del producto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Información adecuada sobre coste, tamaño, etc.</a:t>
            </a:r>
            <a:endParaRPr b="1" sz="18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5947175" y="2290634"/>
            <a:ext cx="2511000" cy="1080900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Fondo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Fondo con contraste y sin elementos distractores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5947175" y="3446100"/>
            <a:ext cx="2511000" cy="1080900"/>
          </a:xfrm>
          <a:prstGeom prst="rect">
            <a:avLst/>
          </a:prstGeom>
          <a:solidFill>
            <a:srgbClr val="ED00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Sección de ayuda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Disponer de información sobre el uso del sitio web</a:t>
            </a:r>
            <a:endParaRPr b="1" sz="24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634600" y="1135163"/>
            <a:ext cx="2511000" cy="10809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Objetivos</a:t>
            </a:r>
            <a:endParaRPr b="1" sz="18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Los objetivos son claros y comprensibles</a:t>
            </a:r>
            <a:endParaRPr b="1" sz="36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634600" y="2290621"/>
            <a:ext cx="2511000" cy="1080900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Info. de compra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Informar cuando una compra se realiza</a:t>
            </a:r>
            <a:endParaRPr b="1" sz="18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634600" y="3446087"/>
            <a:ext cx="2511000" cy="1080900"/>
          </a:xfrm>
          <a:prstGeom prst="rect">
            <a:avLst/>
          </a:prstGeom>
          <a:solidFill>
            <a:srgbClr val="ED00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Adaptabilidad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Diseño adaptable a la resolución del dispositivo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3290888" y="1135163"/>
            <a:ext cx="2511000" cy="1080900"/>
          </a:xfrm>
          <a:prstGeom prst="rect">
            <a:avLst/>
          </a:prstGeom>
          <a:solidFill>
            <a:srgbClr val="FFA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Formularios sencillos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Fáciles de completar por los consumidores</a:t>
            </a:r>
            <a:endParaRPr b="1" sz="18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3290888" y="2290621"/>
            <a:ext cx="2511000" cy="1080900"/>
          </a:xfrm>
          <a:prstGeom prst="rect">
            <a:avLst/>
          </a:prstGeom>
          <a:solidFill>
            <a:srgbClr val="F670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Simplicidad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La información debe contener el texto justo</a:t>
            </a:r>
            <a:endParaRPr b="1" sz="24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3290888" y="3446087"/>
            <a:ext cx="2511000" cy="1080900"/>
          </a:xfrm>
          <a:prstGeom prst="rect">
            <a:avLst/>
          </a:prstGeom>
          <a:solidFill>
            <a:srgbClr val="ED00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Desplazamiento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Reducir el desplazamiento vertical y reducir el horizontal</a:t>
            </a:r>
            <a:endParaRPr b="1" sz="24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2533650" y="400050"/>
            <a:ext cx="62103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67031"/>
                </a:solidFill>
                <a:latin typeface="Nunito Sans"/>
                <a:ea typeface="Nunito Sans"/>
                <a:cs typeface="Nunito Sans"/>
                <a:sym typeface="Nunito Sans"/>
              </a:rPr>
              <a:t>ELABORACIÓN DE LOS PATRONES</a:t>
            </a:r>
            <a:endParaRPr sz="1800">
              <a:solidFill>
                <a:srgbClr val="F6703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5107924" y="1187755"/>
            <a:ext cx="4036074" cy="395574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Para la evaluación se ha utilizado una mezcla entre el recorrido cognitivo y el pensamiento en voz alta. Se compone de: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67031"/>
              </a:buClr>
              <a:buSzPts val="1400"/>
              <a:buAutoNum type="arabicPeriod"/>
            </a:pPr>
            <a:r>
              <a:rPr lang="es">
                <a:solidFill>
                  <a:schemeClr val="dk2"/>
                </a:solidFill>
              </a:rPr>
              <a:t>Selección de tareas para los usuarios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400"/>
              <a:buAutoNum type="arabicPeriod"/>
            </a:pPr>
            <a:r>
              <a:rPr lang="es">
                <a:solidFill>
                  <a:schemeClr val="dk2"/>
                </a:solidFill>
              </a:rPr>
              <a:t>Opinión de los usuarios mientras usan el sistema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400"/>
              <a:buAutoNum type="arabicPeriod"/>
            </a:pPr>
            <a:r>
              <a:rPr lang="es">
                <a:solidFill>
                  <a:schemeClr val="dk2"/>
                </a:solidFill>
              </a:rPr>
              <a:t>Recopilación de los problemas encontrados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400"/>
              <a:buAutoNum type="arabicPeriod"/>
            </a:pPr>
            <a:r>
              <a:rPr lang="es">
                <a:solidFill>
                  <a:schemeClr val="dk2"/>
                </a:solidFill>
              </a:rPr>
              <a:t>Valoración de los usuarios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400"/>
              <a:buAutoNum type="arabicPeriod"/>
            </a:pPr>
            <a:r>
              <a:rPr lang="es">
                <a:solidFill>
                  <a:schemeClr val="dk2"/>
                </a:solidFill>
              </a:rPr>
              <a:t>Elaboración de las conclusiones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4297659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1400">
                <a:solidFill>
                  <a:srgbClr val="F67031"/>
                </a:solidFill>
              </a:rPr>
              <a:t>‹#›</a:t>
            </a:fld>
            <a:endParaRPr b="1" sz="1400">
              <a:solidFill>
                <a:srgbClr val="F67031"/>
              </a:solidFill>
            </a:endParaRPr>
          </a:p>
        </p:txBody>
      </p:sp>
      <p:sp>
        <p:nvSpPr>
          <p:cNvPr id="266" name="Google Shape;266;p24"/>
          <p:cNvSpPr txBox="1"/>
          <p:nvPr>
            <p:ph type="title"/>
          </p:nvPr>
        </p:nvSpPr>
        <p:spPr>
          <a:xfrm>
            <a:off x="180975" y="1552575"/>
            <a:ext cx="22098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5</a:t>
            </a:r>
            <a:r>
              <a:rPr b="1" lang="es" sz="4800">
                <a:solidFill>
                  <a:srgbClr val="FFFFFF"/>
                </a:solidFill>
              </a:rPr>
              <a:t>.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FRENTE A USUARIOS</a:t>
            </a:r>
            <a:endParaRPr/>
          </a:p>
        </p:txBody>
      </p:sp>
      <p:pic>
        <p:nvPicPr>
          <p:cNvPr id="267" name="Google Shape;2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50" y="459925"/>
            <a:ext cx="2058300" cy="57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7238" y="4577400"/>
            <a:ext cx="868025" cy="2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0625" y="2677825"/>
            <a:ext cx="2549850" cy="1716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0" name="Google Shape;27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3800" y="2795900"/>
            <a:ext cx="2549849" cy="176061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1" name="Google Shape;27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35437" y="2674250"/>
            <a:ext cx="2549850" cy="172378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