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d8dda42d_1_93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88d8dda42d_1_93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88d8dda42d_1_93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8d8dda42d_1_107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88d8dda42d_1_10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88d8dda42d_1_107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da221a90_0_0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g81da221a90_0_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81da221a90_0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da221a90_0_24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81da221a90_0_24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81da221a90_0_24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da221a90_0_17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81da221a90_0_1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81da221a90_0_17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1da221a90_0_35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g81da221a90_0_3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81da221a90_0_35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da221a90_0_57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81da221a90_0_5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81da221a90_0_57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da221a90_0_42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81da221a90_0_4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81da221a90_0_42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9" name="Google Shape;139;p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d8dda42d_0_0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88d8dda42d_0_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88d8dda42d_0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d8dda42d_0_10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g88d8dda42d_0_1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88d8dda42d_0_1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8d8dda42d_0_20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88d8dda42d_0_2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88d8dda42d_0_2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d8dda42d_1_33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88d8dda42d_1_33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88d8dda42d_1_33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d8dda42d_1_81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88d8dda42d_1_8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88d8dda42d_1_81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8d8dda42d_1_69:notes"/>
          <p:cNvSpPr/>
          <p:nvPr>
            <p:ph idx="2" type="sldImg"/>
          </p:nvPr>
        </p:nvSpPr>
        <p:spPr>
          <a:xfrm>
            <a:off x="1143000" y="685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88d8dda42d_1_69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88d8dda42d_1_69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558840"/>
            <a:ext cx="914364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271360" y="6517440"/>
            <a:ext cx="5050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3640" cy="563040"/>
          </a:xfrm>
          <a:prstGeom prst="rect">
            <a:avLst/>
          </a:prstGeom>
          <a:solidFill>
            <a:srgbClr val="1E5A34"/>
          </a:solidFill>
          <a:ln>
            <a:noFill/>
          </a:ln>
          <a:effectLst>
            <a:outerShdw blurRad="50800" rotWithShape="0" dir="5400000" dist="3816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558840"/>
            <a:ext cx="914364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8271360" y="6517440"/>
            <a:ext cx="5050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9143640" cy="563040"/>
          </a:xfrm>
          <a:prstGeom prst="rect">
            <a:avLst/>
          </a:prstGeom>
          <a:solidFill>
            <a:srgbClr val="1E5A34"/>
          </a:solidFill>
          <a:ln>
            <a:noFill/>
          </a:ln>
          <a:effectLst>
            <a:outerShdw blurRad="50800" rotWithShape="0" dir="5400000" dist="3816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ma imagem contendo desenho, placar&#10;&#10;Descrição gerada automaticamente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9120" y="694800"/>
            <a:ext cx="1374480" cy="4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gif"/><Relationship Id="rId5" Type="http://schemas.openxmlformats.org/officeDocument/2006/relationships/image" Target="../media/image1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gif"/><Relationship Id="rId4" Type="http://schemas.openxmlformats.org/officeDocument/2006/relationships/image" Target="../media/image2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gif"/><Relationship Id="rId4" Type="http://schemas.openxmlformats.org/officeDocument/2006/relationships/image" Target="../media/image2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gif"/><Relationship Id="rId4" Type="http://schemas.openxmlformats.org/officeDocument/2006/relationships/image" Target="../media/image14.gif"/><Relationship Id="rId9" Type="http://schemas.openxmlformats.org/officeDocument/2006/relationships/image" Target="../media/image11.gif"/><Relationship Id="rId5" Type="http://schemas.openxmlformats.org/officeDocument/2006/relationships/image" Target="../media/image6.gif"/><Relationship Id="rId6" Type="http://schemas.openxmlformats.org/officeDocument/2006/relationships/image" Target="../media/image4.gif"/><Relationship Id="rId7" Type="http://schemas.openxmlformats.org/officeDocument/2006/relationships/image" Target="../media/image9.gif"/><Relationship Id="rId8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gif"/><Relationship Id="rId5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gif"/><Relationship Id="rId5" Type="http://schemas.openxmlformats.org/officeDocument/2006/relationships/image" Target="../media/image5.gif"/><Relationship Id="rId6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desenho&#10;&#10;Descrição gerada automaticamente"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320" y="792000"/>
            <a:ext cx="4508640" cy="201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72000" y="3384000"/>
            <a:ext cx="9072000" cy="15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2258640" y="5272920"/>
            <a:ext cx="46926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Frederico José Ribeiro Pelogia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648000" y="2753640"/>
            <a:ext cx="78570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600" u="none" cap="none" strike="noStrike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Congresso Acadêmico UNIFESP 2020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5290675" y="5866188"/>
            <a:ext cx="3657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Julho de 2020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506751" y="5729050"/>
            <a:ext cx="4910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Orientador: Luis Felipe Cesar da Rocha Bueno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075"/>
            <a:ext cx="6485601" cy="42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/>
          <p:nvPr/>
        </p:nvSpPr>
        <p:spPr>
          <a:xfrm>
            <a:off x="0" y="1144075"/>
            <a:ext cx="707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Alimentação da rede com dados (Feed-forward)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5469200" y="3242500"/>
            <a:ext cx="1016400" cy="977700"/>
          </a:xfrm>
          <a:prstGeom prst="frame">
            <a:avLst>
              <a:gd fmla="val 506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\color{red} O = f_o( V \cdot H ) = f_o \left( \begin{pmatrix}v_{11}&amp;v_{21}\end{pmatrix} \cdot \begin{pmatrix}H_1\\H_2\end{pmatrix}  &#10;    \right) }"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051" y="1600075"/>
            <a:ext cx="5449949" cy="7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075"/>
            <a:ext cx="6485601" cy="42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/>
          <p:nvPr/>
        </p:nvSpPr>
        <p:spPr>
          <a:xfrm>
            <a:off x="0" y="1144075"/>
            <a:ext cx="707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Alimentação da rede com dados (Feed-forward)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5469200" y="3242500"/>
            <a:ext cx="1016400" cy="977700"/>
          </a:xfrm>
          <a:prstGeom prst="frame">
            <a:avLst>
              <a:gd fmla="val 506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\color{red} O = f_o( V \cdot H ) = f_o \left( \begin{pmatrix}v_{11}&amp;v_{21}\end{pmatrix} \cdot \begin{pmatrix}H_1\\H_2\end{pmatrix}  &#10;    \right) }"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051" y="1600075"/>
            <a:ext cx="5449949" cy="76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\color{red} = f_o(v_{11}f_h(w_{11}I_1 + w_{21}I_2) + v_{21}f_h(w_{12}I_1 + w_{22}I_2))}" id="232" name="Google Shape;23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00" y="5959650"/>
            <a:ext cx="8824000" cy="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/>
          <p:nvPr/>
        </p:nvSpPr>
        <p:spPr>
          <a:xfrm>
            <a:off x="0" y="1144075"/>
            <a:ext cx="3666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Aprendizado da rede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282600" y="1600075"/>
            <a:ext cx="85827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Formulação de uma função erro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Mean Squared Error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Binary Cross-Entropy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essa função é utilizado algum método de otimização.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É essencial conhecer o vetor 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gradiente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derivadas parciais em relação a cada 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peso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descobrir quais pesos tem mais “culpa”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8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/>
        </p:nvSpPr>
        <p:spPr>
          <a:xfrm>
            <a:off x="0" y="1144075"/>
            <a:ext cx="8530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Aprendizado da rede - Cálculo do gradiente (backpropagation)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282600" y="1600075"/>
            <a:ext cx="85827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Regra da cadeia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			ainda pensando em como escrever aqui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/>
          <p:nvPr/>
        </p:nvSpPr>
        <p:spPr>
          <a:xfrm>
            <a:off x="0" y="1144075"/>
            <a:ext cx="5808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Métodos de Otimização de 1ª ordem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282600" y="1600075"/>
            <a:ext cx="85827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Método do Gradiente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SGD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SAG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SAGA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SVRG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Adagrad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RMSProp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0" y="1144075"/>
            <a:ext cx="5808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Métodos de Otimização de 1ª ordem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1"/>
          <p:cNvSpPr/>
          <p:nvPr/>
        </p:nvSpPr>
        <p:spPr>
          <a:xfrm>
            <a:off x="280650" y="1600075"/>
            <a:ext cx="85827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Método do Gradiente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SGD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SAG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SAGA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SVRG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Adagrad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RMSProp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x^{k+1} = x^k - t \nabla f(x^k)"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25" y="2101425"/>
            <a:ext cx="4191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1"/>
          <p:cNvSpPr txBox="1"/>
          <p:nvPr/>
        </p:nvSpPr>
        <p:spPr>
          <a:xfrm>
            <a:off x="3633825" y="3573800"/>
            <a:ext cx="49581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Passo na direção de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- \nabla f(x^k)" id="267" name="Google Shape;2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350" y="3622175"/>
            <a:ext cx="1512000" cy="4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/>
          <p:nvPr/>
        </p:nvSpPr>
        <p:spPr>
          <a:xfrm rot="5400000">
            <a:off x="5727825" y="16975"/>
            <a:ext cx="1016400" cy="4711800"/>
          </a:xfrm>
          <a:prstGeom prst="frame">
            <a:avLst>
              <a:gd fmla="val 506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/>
          <p:nvPr/>
        </p:nvSpPr>
        <p:spPr>
          <a:xfrm>
            <a:off x="0" y="1144075"/>
            <a:ext cx="5808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Métodos de Otimização de 1ª ordem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2"/>
          <p:cNvSpPr/>
          <p:nvPr/>
        </p:nvSpPr>
        <p:spPr>
          <a:xfrm>
            <a:off x="280650" y="1600075"/>
            <a:ext cx="85827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Método do Gradiente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SGD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SAG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SAGA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SVRG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Adagrad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RMSProp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2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x^{k+1} = x^k - t \nabla f(x^k)"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25" y="2101425"/>
            <a:ext cx="4191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/>
        </p:nvSpPr>
        <p:spPr>
          <a:xfrm>
            <a:off x="3633825" y="3573800"/>
            <a:ext cx="49581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Passo na direção de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Certeiro, porém 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custoso !!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- \nabla f(x^k)" id="279" name="Google Shape;2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350" y="3622175"/>
            <a:ext cx="1512000" cy="4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2"/>
          <p:cNvSpPr/>
          <p:nvPr/>
        </p:nvSpPr>
        <p:spPr>
          <a:xfrm rot="5400000">
            <a:off x="5727825" y="16975"/>
            <a:ext cx="1016400" cy="4711800"/>
          </a:xfrm>
          <a:prstGeom prst="frame">
            <a:avLst>
              <a:gd fmla="val 506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/>
          <p:nvPr/>
        </p:nvSpPr>
        <p:spPr>
          <a:xfrm>
            <a:off x="0" y="1144075"/>
            <a:ext cx="5808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Métodos de Otimização de 1ª ordem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282600" y="1600075"/>
            <a:ext cx="85827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Método do Gradiente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SGD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SAG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SAGA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SVRG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Adagrad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RMSProp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3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/>
          <p:nvPr/>
        </p:nvSpPr>
        <p:spPr>
          <a:xfrm>
            <a:off x="1" y="1144075"/>
            <a:ext cx="4163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Sobre </a:t>
            </a:r>
            <a:r>
              <a:rPr b="1" i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b="0" i="1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282600" y="1600075"/>
            <a:ext cx="87402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Tipo específico de aprendizado de máquina (</a:t>
            </a: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machine learning)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Modelos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de desempenho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Reajuste de parâmetros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Minimização de função erro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de 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</a:t>
            </a:r>
            <a:r>
              <a:rPr i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8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1144075"/>
            <a:ext cx="431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Redes Neurais Artificiais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282600" y="1600075"/>
            <a:ext cx="85827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Modelo de um 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neurônio artificial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(McCullock e Pitts - 1943)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Entradas (X)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Pesos (W)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Função de Ativação (f)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00" y="3458225"/>
            <a:ext cx="6913748" cy="2537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=f\left(X^TW\right)"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175" y="5661375"/>
            <a:ext cx="2905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282600" y="1600075"/>
            <a:ext cx="85827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rede neural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possui camadas de neurônios artificiais conectados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0"/>
          <p:cNvPicPr preferRelativeResize="0"/>
          <p:nvPr/>
        </p:nvPicPr>
        <p:blipFill rotWithShape="1">
          <a:blip r:embed="rId3">
            <a:alphaModFix/>
          </a:blip>
          <a:srcRect b="3443" l="6156" r="0" t="3989"/>
          <a:stretch/>
        </p:blipFill>
        <p:spPr>
          <a:xfrm>
            <a:off x="1350225" y="2331225"/>
            <a:ext cx="6186200" cy="411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/>
          <p:nvPr/>
        </p:nvSpPr>
        <p:spPr>
          <a:xfrm>
            <a:off x="0" y="1144075"/>
            <a:ext cx="431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Redes Neurais Artificiais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/>
          <p:nvPr/>
        </p:nvSpPr>
        <p:spPr>
          <a:xfrm>
            <a:off x="0" y="1144075"/>
            <a:ext cx="5944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Funcionamento de uma rede neural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282600" y="1600075"/>
            <a:ext cx="85827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Alimentação da rede com dados (Feed-forward)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Seja a seguinte rede neural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300" y="2431825"/>
            <a:ext cx="5752174" cy="37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/>
          <p:nvPr/>
        </p:nvSpPr>
        <p:spPr>
          <a:xfrm>
            <a:off x="0" y="1144075"/>
            <a:ext cx="707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Alimentação da rede com dados (Feed-forward)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282600" y="1600075"/>
            <a:ext cx="85827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Notação para as camadas e pesos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Seja        a função de ativação da camada H e       a função de ativação da camada 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   I = \begin{pmatrix}I_1\\I_2\end{pmatrix}&#10;    "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75" y="2071575"/>
            <a:ext cx="14668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   H = \begin{pmatrix}H_1\\H_2\end{pmatrix}"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425" y="2071588"/>
            <a:ext cx="17621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    O = \begin{pmatrix}O_1\end{pmatrix}" id="174" name="Google Shape;1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750" y="2304925"/>
            <a:ext cx="15049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= \begin{pmatrix}w_{11}&amp;w_{21}\\w_{12}&amp;w_{22}\end{pmatrix}" id="175" name="Google Shape;17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063" y="3125775"/>
            <a:ext cx="2705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 = \begin{pmatrix}v_{11}&amp;v_{21}\end{pmatrix}" id="176" name="Google Shape;17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8675" y="3284663"/>
            <a:ext cx="22479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h" id="177" name="Google Shape;17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8338" y="4554850"/>
            <a:ext cx="3143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o" id="178" name="Google Shape;178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50" y="4554850"/>
            <a:ext cx="2857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075"/>
            <a:ext cx="6485601" cy="42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/>
          <p:nvPr/>
        </p:nvSpPr>
        <p:spPr>
          <a:xfrm>
            <a:off x="0" y="1144075"/>
            <a:ext cx="707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Alimentação da rede com dados (Feed-forward)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2734600" y="1600150"/>
            <a:ext cx="1016400" cy="4262400"/>
          </a:xfrm>
          <a:prstGeom prst="frame">
            <a:avLst>
              <a:gd fmla="val 506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\color{red} H = f_h(W \cdot I) }"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050" y="1698425"/>
            <a:ext cx="23050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075"/>
            <a:ext cx="6485601" cy="42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1144075"/>
            <a:ext cx="707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Alimentação da rede com dados (Feed-forward)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2734600" y="1600150"/>
            <a:ext cx="1016400" cy="4262400"/>
          </a:xfrm>
          <a:prstGeom prst="frame">
            <a:avLst>
              <a:gd fmla="val 506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\color{red} H = f_h(W \cdot I) }"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050" y="1698425"/>
            <a:ext cx="23050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\color{red} = f_h \left( \begin{pmatrix}w_{11}&amp;w_{21}\\w_{12}&amp;w_{22}\end{pmatrix} \cdot \begin{pmatrix}I_1\\I_{2}\end{pmatrix} \right) }" id="199" name="Google Shape;1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6650" y="2331226"/>
            <a:ext cx="3753525" cy="79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/>
          <p:nvPr/>
        </p:nvSpPr>
        <p:spPr>
          <a:xfrm>
            <a:off x="0" y="94320"/>
            <a:ext cx="9144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Otimização aplicados a redes neurais para detecção de anomalias em transações com cartão de crédito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075"/>
            <a:ext cx="6485601" cy="42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/>
          <p:nvPr/>
        </p:nvSpPr>
        <p:spPr>
          <a:xfrm>
            <a:off x="0" y="1144075"/>
            <a:ext cx="707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400">
                <a:solidFill>
                  <a:srgbClr val="1E5A34"/>
                </a:solidFill>
                <a:latin typeface="Calibri"/>
                <a:ea typeface="Calibri"/>
                <a:cs typeface="Calibri"/>
                <a:sym typeface="Calibri"/>
              </a:rPr>
              <a:t>Alimentação da rede com dados (Feed-forward)</a:t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E5A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2734600" y="1600150"/>
            <a:ext cx="1016400" cy="4262400"/>
          </a:xfrm>
          <a:prstGeom prst="frame">
            <a:avLst>
              <a:gd fmla="val 506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\color{red} =\begin{pmatrix}f_h(w_{11}I_1 + w_{21}I_2) \\ f_h(w_{12}I_1 + w_{22}I_2) \end{pmatrix}}"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650" y="4645734"/>
            <a:ext cx="3945675" cy="9889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\color{red} H = f_h(W \cdot I) }" id="210" name="Google Shape;2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3050" y="1698425"/>
            <a:ext cx="23050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\color{red} = f_h \left( \begin{pmatrix}w_{11}&amp;w_{21}\\w_{12}&amp;w_{22}\end{pmatrix} \cdot \begin{pmatrix}I_1\\I_{2}\end{pmatrix} \right) }" id="211" name="Google Shape;21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6650" y="2331226"/>
            <a:ext cx="3753525" cy="79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