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theme/theme4.xml" ContentType="application/vnd.openxmlformats-officedocument.them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715" r:id="rId2"/>
  </p:sldMasterIdLst>
  <p:notesMasterIdLst>
    <p:notesMasterId r:id="rId40"/>
  </p:notesMasterIdLst>
  <p:handoutMasterIdLst>
    <p:handoutMasterId r:id="rId41"/>
  </p:handoutMasterIdLst>
  <p:sldIdLst>
    <p:sldId id="257" r:id="rId3"/>
    <p:sldId id="419" r:id="rId4"/>
    <p:sldId id="420" r:id="rId5"/>
    <p:sldId id="306" r:id="rId6"/>
    <p:sldId id="260" r:id="rId7"/>
    <p:sldId id="310" r:id="rId8"/>
    <p:sldId id="283" r:id="rId9"/>
    <p:sldId id="286" r:id="rId10"/>
    <p:sldId id="267" r:id="rId11"/>
    <p:sldId id="287" r:id="rId12"/>
    <p:sldId id="268" r:id="rId13"/>
    <p:sldId id="348" r:id="rId14"/>
    <p:sldId id="349" r:id="rId15"/>
    <p:sldId id="350" r:id="rId16"/>
    <p:sldId id="393" r:id="rId17"/>
    <p:sldId id="395" r:id="rId18"/>
    <p:sldId id="422" r:id="rId19"/>
    <p:sldId id="396" r:id="rId20"/>
    <p:sldId id="397" r:id="rId21"/>
    <p:sldId id="401" r:id="rId22"/>
    <p:sldId id="402" r:id="rId23"/>
    <p:sldId id="403" r:id="rId24"/>
    <p:sldId id="404" r:id="rId25"/>
    <p:sldId id="405" r:id="rId26"/>
    <p:sldId id="406" r:id="rId27"/>
    <p:sldId id="407" r:id="rId28"/>
    <p:sldId id="409" r:id="rId29"/>
    <p:sldId id="408" r:id="rId30"/>
    <p:sldId id="410" r:id="rId31"/>
    <p:sldId id="411" r:id="rId32"/>
    <p:sldId id="412" r:id="rId33"/>
    <p:sldId id="413" r:id="rId34"/>
    <p:sldId id="414" r:id="rId35"/>
    <p:sldId id="415" r:id="rId36"/>
    <p:sldId id="416" r:id="rId37"/>
    <p:sldId id="417" r:id="rId38"/>
    <p:sldId id="418" r:id="rId39"/>
  </p:sldIdLst>
  <p:sldSz cx="9144000" cy="6858000" type="screen4x3"/>
  <p:notesSz cx="6797675" cy="9926638"/>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6ADC"/>
    <a:srgbClr val="FF0000"/>
    <a:srgbClr val="0303AD"/>
    <a:srgbClr val="89CCFF"/>
    <a:srgbClr val="F3FAFF"/>
    <a:srgbClr val="D1E8FF"/>
    <a:srgbClr val="2DA5FF"/>
    <a:srgbClr val="43008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1303" autoAdjust="0"/>
    <p:restoredTop sz="94071" autoAdjust="0"/>
  </p:normalViewPr>
  <p:slideViewPr>
    <p:cSldViewPr showGuides="1">
      <p:cViewPr varScale="1">
        <p:scale>
          <a:sx n="70" d="100"/>
          <a:sy n="70" d="100"/>
        </p:scale>
        <p:origin x="-648" y="-90"/>
      </p:cViewPr>
      <p:guideLst>
        <p:guide orient="horz" pos="2115"/>
        <p:guide pos="204"/>
      </p:guideLst>
    </p:cSldViewPr>
  </p:slideViewPr>
  <p:outlineViewPr>
    <p:cViewPr>
      <p:scale>
        <a:sx n="33" d="100"/>
        <a:sy n="33" d="100"/>
      </p:scale>
      <p:origin x="0" y="0"/>
    </p:cViewPr>
  </p:outlineViewPr>
  <p:notesTextViewPr>
    <p:cViewPr>
      <p:scale>
        <a:sx n="25" d="100"/>
        <a:sy n="25" d="100"/>
      </p:scale>
      <p:origin x="0" y="0"/>
    </p:cViewPr>
  </p:notesTextViewPr>
  <p:sorterViewPr>
    <p:cViewPr>
      <p:scale>
        <a:sx n="66" d="100"/>
        <a:sy n="66" d="100"/>
      </p:scale>
      <p:origin x="0" y="468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6400" cy="496888"/>
          </a:xfrm>
          <a:prstGeom prst="rect">
            <a:avLst/>
          </a:prstGeom>
        </p:spPr>
        <p:txBody>
          <a:bodyPr vert="horz" lIns="92089" tIns="46045" rIns="92089" bIns="46045" rtlCol="0"/>
          <a:lstStyle>
            <a:lvl1pPr algn="l">
              <a:defRPr sz="1200"/>
            </a:lvl1pPr>
          </a:lstStyle>
          <a:p>
            <a:pPr>
              <a:defRPr/>
            </a:pPr>
            <a:endParaRPr lang="es-ES"/>
          </a:p>
        </p:txBody>
      </p:sp>
      <p:sp>
        <p:nvSpPr>
          <p:cNvPr id="3" name="2 Marcador de fecha"/>
          <p:cNvSpPr>
            <a:spLocks noGrp="1"/>
          </p:cNvSpPr>
          <p:nvPr>
            <p:ph type="dt" sz="quarter" idx="1"/>
          </p:nvPr>
        </p:nvSpPr>
        <p:spPr>
          <a:xfrm>
            <a:off x="3849688" y="0"/>
            <a:ext cx="2946400" cy="496888"/>
          </a:xfrm>
          <a:prstGeom prst="rect">
            <a:avLst/>
          </a:prstGeom>
        </p:spPr>
        <p:txBody>
          <a:bodyPr vert="horz" lIns="92089" tIns="46045" rIns="92089" bIns="46045" rtlCol="0"/>
          <a:lstStyle>
            <a:lvl1pPr algn="r">
              <a:defRPr sz="1200"/>
            </a:lvl1pPr>
          </a:lstStyle>
          <a:p>
            <a:pPr>
              <a:defRPr/>
            </a:pPr>
            <a:fld id="{1C7D5CD3-BD94-409E-A6A8-C469D2FEF6F6}" type="datetimeFigureOut">
              <a:rPr lang="es-ES"/>
              <a:pPr>
                <a:defRPr/>
              </a:pPr>
              <a:t>18/11/2015</a:t>
            </a:fld>
            <a:endParaRPr lang="es-ES"/>
          </a:p>
        </p:txBody>
      </p:sp>
      <p:sp>
        <p:nvSpPr>
          <p:cNvPr id="4" name="3 Marcador de pie de página"/>
          <p:cNvSpPr>
            <a:spLocks noGrp="1"/>
          </p:cNvSpPr>
          <p:nvPr>
            <p:ph type="ftr" sz="quarter" idx="2"/>
          </p:nvPr>
        </p:nvSpPr>
        <p:spPr>
          <a:xfrm>
            <a:off x="0" y="9428163"/>
            <a:ext cx="2946400" cy="496887"/>
          </a:xfrm>
          <a:prstGeom prst="rect">
            <a:avLst/>
          </a:prstGeom>
        </p:spPr>
        <p:txBody>
          <a:bodyPr vert="horz" lIns="92089" tIns="46045" rIns="92089" bIns="46045" rtlCol="0" anchor="b"/>
          <a:lstStyle>
            <a:lvl1pPr algn="l">
              <a:defRPr sz="1200"/>
            </a:lvl1pPr>
          </a:lstStyle>
          <a:p>
            <a:pPr>
              <a:defRPr/>
            </a:pPr>
            <a:endParaRPr lang="es-ES"/>
          </a:p>
        </p:txBody>
      </p:sp>
      <p:sp>
        <p:nvSpPr>
          <p:cNvPr id="5" name="4 Marcador de número de diapositiva"/>
          <p:cNvSpPr>
            <a:spLocks noGrp="1"/>
          </p:cNvSpPr>
          <p:nvPr>
            <p:ph type="sldNum" sz="quarter" idx="3"/>
          </p:nvPr>
        </p:nvSpPr>
        <p:spPr>
          <a:xfrm>
            <a:off x="3849688" y="9428163"/>
            <a:ext cx="2946400" cy="496887"/>
          </a:xfrm>
          <a:prstGeom prst="rect">
            <a:avLst/>
          </a:prstGeom>
        </p:spPr>
        <p:txBody>
          <a:bodyPr vert="horz" lIns="92089" tIns="46045" rIns="92089" bIns="46045" rtlCol="0" anchor="b"/>
          <a:lstStyle>
            <a:lvl1pPr algn="r">
              <a:defRPr sz="1200"/>
            </a:lvl1pPr>
          </a:lstStyle>
          <a:p>
            <a:pPr>
              <a:defRPr/>
            </a:pPr>
            <a:fld id="{97C5CA02-B95C-46DE-B543-395C1C28546B}" type="slidenum">
              <a:rPr lang="es-ES"/>
              <a:pPr>
                <a:defRPr/>
              </a:pPr>
              <a:t>‹Nº›</a:t>
            </a:fld>
            <a:endParaRPr lang="es-ES"/>
          </a:p>
        </p:txBody>
      </p:sp>
    </p:spTree>
    <p:extLst>
      <p:ext uri="{BB962C8B-B14F-4D97-AF65-F5344CB8AC3E}">
        <p14:creationId xmlns:p14="http://schemas.microsoft.com/office/powerpoint/2010/main" xmlns="" val="167330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6400" cy="496888"/>
          </a:xfrm>
          <a:prstGeom prst="rect">
            <a:avLst/>
          </a:prstGeom>
        </p:spPr>
        <p:txBody>
          <a:bodyPr vert="horz" lIns="92089" tIns="46045" rIns="92089" bIns="46045" rtlCol="0"/>
          <a:lstStyle>
            <a:lvl1pPr algn="l">
              <a:defRPr sz="1200"/>
            </a:lvl1pPr>
          </a:lstStyle>
          <a:p>
            <a:pPr>
              <a:defRPr/>
            </a:pPr>
            <a:endParaRPr lang="es-ES"/>
          </a:p>
        </p:txBody>
      </p:sp>
      <p:sp>
        <p:nvSpPr>
          <p:cNvPr id="3" name="2 Marcador de fecha"/>
          <p:cNvSpPr>
            <a:spLocks noGrp="1"/>
          </p:cNvSpPr>
          <p:nvPr>
            <p:ph type="dt" idx="1"/>
          </p:nvPr>
        </p:nvSpPr>
        <p:spPr>
          <a:xfrm>
            <a:off x="3849688" y="0"/>
            <a:ext cx="2946400" cy="496888"/>
          </a:xfrm>
          <a:prstGeom prst="rect">
            <a:avLst/>
          </a:prstGeom>
        </p:spPr>
        <p:txBody>
          <a:bodyPr vert="horz" lIns="92089" tIns="46045" rIns="92089" bIns="46045" rtlCol="0"/>
          <a:lstStyle>
            <a:lvl1pPr algn="r">
              <a:defRPr sz="1200"/>
            </a:lvl1pPr>
          </a:lstStyle>
          <a:p>
            <a:pPr>
              <a:defRPr/>
            </a:pPr>
            <a:fld id="{1DF7F686-3532-4919-9D3B-C283AD576767}" type="datetimeFigureOut">
              <a:rPr lang="es-ES"/>
              <a:pPr>
                <a:defRPr/>
              </a:pPr>
              <a:t>18/11/2015</a:t>
            </a:fld>
            <a:endParaRPr lang="es-ES"/>
          </a:p>
        </p:txBody>
      </p:sp>
      <p:sp>
        <p:nvSpPr>
          <p:cNvPr id="4" name="3 Marcador de imagen de diapositiva"/>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2089" tIns="46045" rIns="92089" bIns="46045" rtlCol="0" anchor="ctr"/>
          <a:lstStyle/>
          <a:p>
            <a:pPr lvl="0"/>
            <a:endParaRPr lang="es-ES" noProof="0" smtClean="0"/>
          </a:p>
        </p:txBody>
      </p:sp>
      <p:sp>
        <p:nvSpPr>
          <p:cNvPr id="5" name="4 Marcador de notas"/>
          <p:cNvSpPr>
            <a:spLocks noGrp="1"/>
          </p:cNvSpPr>
          <p:nvPr>
            <p:ph type="body" sz="quarter" idx="3"/>
          </p:nvPr>
        </p:nvSpPr>
        <p:spPr>
          <a:xfrm>
            <a:off x="679450" y="4714875"/>
            <a:ext cx="5438775" cy="4467225"/>
          </a:xfrm>
          <a:prstGeom prst="rect">
            <a:avLst/>
          </a:prstGeom>
        </p:spPr>
        <p:txBody>
          <a:bodyPr vert="horz" lIns="92089" tIns="46045" rIns="92089" bIns="46045"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6" name="5 Marcador de pie de página"/>
          <p:cNvSpPr>
            <a:spLocks noGrp="1"/>
          </p:cNvSpPr>
          <p:nvPr>
            <p:ph type="ftr" sz="quarter" idx="4"/>
          </p:nvPr>
        </p:nvSpPr>
        <p:spPr>
          <a:xfrm>
            <a:off x="0" y="9428163"/>
            <a:ext cx="2946400" cy="496887"/>
          </a:xfrm>
          <a:prstGeom prst="rect">
            <a:avLst/>
          </a:prstGeom>
        </p:spPr>
        <p:txBody>
          <a:bodyPr vert="horz" lIns="92089" tIns="46045" rIns="92089" bIns="46045" rtlCol="0" anchor="b"/>
          <a:lstStyle>
            <a:lvl1pPr algn="l">
              <a:defRPr sz="1200"/>
            </a:lvl1pPr>
          </a:lstStyle>
          <a:p>
            <a:pPr>
              <a:defRPr/>
            </a:pPr>
            <a:endParaRPr lang="es-ES"/>
          </a:p>
        </p:txBody>
      </p:sp>
      <p:sp>
        <p:nvSpPr>
          <p:cNvPr id="7" name="6 Marcador de número de diapositiva"/>
          <p:cNvSpPr>
            <a:spLocks noGrp="1"/>
          </p:cNvSpPr>
          <p:nvPr>
            <p:ph type="sldNum" sz="quarter" idx="5"/>
          </p:nvPr>
        </p:nvSpPr>
        <p:spPr>
          <a:xfrm>
            <a:off x="3849688" y="9428163"/>
            <a:ext cx="2946400" cy="496887"/>
          </a:xfrm>
          <a:prstGeom prst="rect">
            <a:avLst/>
          </a:prstGeom>
        </p:spPr>
        <p:txBody>
          <a:bodyPr vert="horz" lIns="92089" tIns="46045" rIns="92089" bIns="46045" rtlCol="0" anchor="b"/>
          <a:lstStyle>
            <a:lvl1pPr algn="r">
              <a:defRPr sz="1200"/>
            </a:lvl1pPr>
          </a:lstStyle>
          <a:p>
            <a:pPr>
              <a:defRPr/>
            </a:pPr>
            <a:fld id="{5DA4B488-1E2B-44ED-B6B9-70A793BF7C0C}" type="slidenum">
              <a:rPr lang="es-ES"/>
              <a:pPr>
                <a:defRPr/>
              </a:pPr>
              <a:t>‹Nº›</a:t>
            </a:fld>
            <a:endParaRPr lang="es-ES"/>
          </a:p>
        </p:txBody>
      </p:sp>
    </p:spTree>
    <p:extLst>
      <p:ext uri="{BB962C8B-B14F-4D97-AF65-F5344CB8AC3E}">
        <p14:creationId xmlns:p14="http://schemas.microsoft.com/office/powerpoint/2010/main" xmlns="" val="27767422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51203"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51204"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FC90CCA-90C6-4A6D-9814-D1DFF82BF90F}" type="slidenum">
              <a:rPr lang="en-US" smtClean="0"/>
              <a:pPr/>
              <a:t>2</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b="0" i="0" u="none" strike="noStrike" kern="1200" baseline="0" smtClean="0">
                <a:solidFill>
                  <a:schemeClr val="tx1"/>
                </a:solidFill>
                <a:latin typeface="+mn-lt"/>
                <a:ea typeface="+mn-ea"/>
                <a:cs typeface="+mn-cs"/>
              </a:rPr>
              <a:t>RD 12772014. Artículo 10. </a:t>
            </a:r>
            <a:r>
              <a:rPr lang="es-ES" sz="1200" b="0" i="1" u="none" strike="noStrike" kern="1200" baseline="0" smtClean="0">
                <a:solidFill>
                  <a:schemeClr val="tx1"/>
                </a:solidFill>
                <a:latin typeface="+mn-lt"/>
                <a:ea typeface="+mn-ea"/>
                <a:cs typeface="+mn-cs"/>
              </a:rPr>
              <a:t>Módulo profesional de formación en centros de trabajo.</a:t>
            </a:r>
            <a:endParaRPr lang="es-ES" sz="1200" b="0" i="0" u="none" strike="noStrike" kern="1200" baseline="0" smtClean="0">
              <a:solidFill>
                <a:schemeClr val="tx1"/>
              </a:solidFill>
              <a:latin typeface="+mn-lt"/>
              <a:ea typeface="+mn-ea"/>
              <a:cs typeface="+mn-cs"/>
            </a:endParaRPr>
          </a:p>
          <a:p>
            <a:r>
              <a:rPr lang="es-ES" sz="1200" b="0" i="0" u="none" strike="noStrike" kern="1200" baseline="0" smtClean="0">
                <a:solidFill>
                  <a:schemeClr val="tx1"/>
                </a:solidFill>
                <a:latin typeface="+mn-lt"/>
                <a:ea typeface="+mn-ea"/>
                <a:cs typeface="+mn-cs"/>
              </a:rPr>
              <a:t>1. El módulo profesional de formación en centro de trabajo responderá a lo establecido con carácter general para el conjunto de las enseñanzas de Formación Profesional del sistema educativo.</a:t>
            </a:r>
          </a:p>
          <a:p>
            <a:r>
              <a:rPr lang="es-ES" sz="1200" b="0" i="0" u="none" strike="noStrike" kern="1200" baseline="0" smtClean="0">
                <a:solidFill>
                  <a:schemeClr val="tx1"/>
                </a:solidFill>
                <a:latin typeface="+mn-lt"/>
                <a:ea typeface="+mn-ea"/>
                <a:cs typeface="+mn-cs"/>
              </a:rPr>
              <a:t>2. Las Administraciones educativas determinarán el momento en el que debe cursarse el módulo profesional de formación en centros de trabajo, en función de las características del programa y de la disponibilidad de puestos formativos en las empresas.</a:t>
            </a:r>
          </a:p>
          <a:p>
            <a:r>
              <a:rPr lang="es-ES" sz="1200" b="0" i="0" u="none" strike="noStrike" kern="1200" baseline="0" smtClean="0">
                <a:solidFill>
                  <a:schemeClr val="tx1"/>
                </a:solidFill>
                <a:latin typeface="+mn-lt"/>
                <a:ea typeface="+mn-ea"/>
                <a:cs typeface="+mn-cs"/>
              </a:rPr>
              <a:t>3. Las Administraciones educativas garantizarán que, con anterioridad al inicio del módulo de formación en centros de trabajo, los alumnos y las alumnas hayan adquirido las competencias y los contenidos relativos a los riesgos específicos y las medidas de prevención en las actividades profesionales correspondientes al perfil profesional de cada título profesional básico, según se requiera en la normativa vigente en materia de prevención de riesgos laborales.</a:t>
            </a:r>
          </a:p>
          <a:p>
            <a:r>
              <a:rPr lang="es-ES" sz="1200" b="0" i="0" u="none" strike="noStrike" kern="1200" baseline="0" smtClean="0">
                <a:solidFill>
                  <a:schemeClr val="tx1"/>
                </a:solidFill>
                <a:latin typeface="+mn-lt"/>
                <a:ea typeface="+mn-ea"/>
                <a:cs typeface="+mn-cs"/>
              </a:rPr>
              <a:t>4. Las Administraciones educativas, de forma excepcional, podrán ofrecer la realización del módulo profesional de formación en centros de trabajo establecida en estos ciclos formativos en centros educativos o en instituciones públicas. En estos casos, se dispondrán las actividades adecuadas para su desarrollo bajo la supervisión de un profesional que cumpla la función de tutor o tutora de empresa, que responda a un perfil adecuado a los resultados de aprendizaje del módulo y que no imparta docencia en el ciclo formativo.</a:t>
            </a:r>
          </a:p>
          <a:p>
            <a:r>
              <a:rPr lang="es-ES" sz="1200" b="0" i="0" u="none" strike="noStrike" kern="1200" baseline="0" smtClean="0">
                <a:solidFill>
                  <a:schemeClr val="tx1"/>
                </a:solidFill>
                <a:latin typeface="+mn-lt"/>
                <a:ea typeface="+mn-ea"/>
                <a:cs typeface="+mn-cs"/>
              </a:rPr>
              <a:t>5. Asimismo, también de forma excepcional, las Administraciones educativas podrán disponer medidas de prelación para los alumnos y las alumnas con discapacidad en la selección de las empresas que participan en la impartición del módulo de formación en centros de trabajo, a fin de garantizar sus derechos en relación con lo dispuesto en la normativa vigente en materia de accesibilidad universal y diseño para todos.</a:t>
            </a:r>
          </a:p>
          <a:p>
            <a:r>
              <a:rPr lang="es-ES" sz="1200" b="0" i="0" u="none" strike="noStrike" kern="1200" baseline="0" smtClean="0">
                <a:solidFill>
                  <a:schemeClr val="tx1"/>
                </a:solidFill>
                <a:latin typeface="+mn-lt"/>
                <a:ea typeface="+mn-ea"/>
                <a:cs typeface="+mn-cs"/>
              </a:rPr>
              <a:t>6. La </a:t>
            </a:r>
            <a:r>
              <a:rPr lang="es-ES" sz="1200" b="1" i="0" u="none" strike="noStrike" kern="1200" baseline="0" smtClean="0">
                <a:solidFill>
                  <a:schemeClr val="tx1"/>
                </a:solidFill>
                <a:latin typeface="+mn-lt"/>
                <a:ea typeface="+mn-ea"/>
                <a:cs typeface="+mn-cs"/>
              </a:rPr>
              <a:t>duración</a:t>
            </a:r>
            <a:r>
              <a:rPr lang="es-ES" sz="1200" b="0" i="0" u="none" strike="noStrike" kern="1200" baseline="0" smtClean="0">
                <a:solidFill>
                  <a:schemeClr val="tx1"/>
                </a:solidFill>
                <a:latin typeface="+mn-lt"/>
                <a:ea typeface="+mn-ea"/>
                <a:cs typeface="+mn-cs"/>
              </a:rPr>
              <a:t> de este módulo profesional representará, con carácter general, un mínimo del </a:t>
            </a:r>
            <a:r>
              <a:rPr lang="es-ES" sz="1200" b="1" i="0" u="none" strike="noStrike" kern="1200" baseline="0" smtClean="0">
                <a:solidFill>
                  <a:schemeClr val="tx1"/>
                </a:solidFill>
                <a:latin typeface="+mn-lt"/>
                <a:ea typeface="+mn-ea"/>
                <a:cs typeface="+mn-cs"/>
              </a:rPr>
              <a:t>12% de la duración total</a:t>
            </a:r>
            <a:r>
              <a:rPr lang="es-ES" sz="1200" b="0" i="0" u="none" strike="noStrike" kern="1200" baseline="0" smtClean="0">
                <a:solidFill>
                  <a:schemeClr val="tx1"/>
                </a:solidFill>
                <a:latin typeface="+mn-lt"/>
                <a:ea typeface="+mn-ea"/>
                <a:cs typeface="+mn-cs"/>
              </a:rPr>
              <a:t> del ciclo formativo.</a:t>
            </a:r>
          </a:p>
        </p:txBody>
      </p:sp>
      <p:sp>
        <p:nvSpPr>
          <p:cNvPr id="4" name="3 Marcador de número de diapositiva"/>
          <p:cNvSpPr>
            <a:spLocks noGrp="1"/>
          </p:cNvSpPr>
          <p:nvPr>
            <p:ph type="sldNum" sz="quarter" idx="10"/>
          </p:nvPr>
        </p:nvSpPr>
        <p:spPr/>
        <p:txBody>
          <a:bodyPr/>
          <a:lstStyle/>
          <a:p>
            <a:fld id="{6C757575-89FD-2749-A972-5AD3EF633BF0}" type="slidenum">
              <a:rPr lang="es-ES" smtClean="0"/>
              <a:pPr/>
              <a:t>25</a:t>
            </a:fld>
            <a:endParaRPr lang="es-ES"/>
          </a:p>
        </p:txBody>
      </p:sp>
    </p:spTree>
    <p:extLst>
      <p:ext uri="{BB962C8B-B14F-4D97-AF65-F5344CB8AC3E}">
        <p14:creationId xmlns:p14="http://schemas.microsoft.com/office/powerpoint/2010/main" xmlns="" val="3505440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b="0" i="0" u="none" strike="noStrike" kern="1200" baseline="0" smtClean="0">
                <a:solidFill>
                  <a:schemeClr val="tx1"/>
                </a:solidFill>
                <a:latin typeface="+mn-lt"/>
                <a:ea typeface="+mn-ea"/>
                <a:cs typeface="+mn-cs"/>
              </a:rPr>
              <a:t>RD 127/2014. Artículo 11. </a:t>
            </a:r>
            <a:r>
              <a:rPr lang="es-ES" sz="1200" b="0" i="1" u="none" strike="noStrike" kern="1200" baseline="0" smtClean="0">
                <a:solidFill>
                  <a:schemeClr val="tx1"/>
                </a:solidFill>
                <a:latin typeface="+mn-lt"/>
                <a:ea typeface="+mn-ea"/>
                <a:cs typeface="+mn-cs"/>
              </a:rPr>
              <a:t>Competencias y contenidos de carácter transversal.</a:t>
            </a:r>
            <a:endParaRPr lang="es-ES" sz="1200" b="0" i="0" u="none" strike="noStrike" kern="1200" baseline="0" smtClean="0">
              <a:solidFill>
                <a:schemeClr val="tx1"/>
              </a:solidFill>
              <a:latin typeface="+mn-lt"/>
              <a:ea typeface="+mn-ea"/>
              <a:cs typeface="+mn-cs"/>
            </a:endParaRPr>
          </a:p>
          <a:p>
            <a:r>
              <a:rPr lang="es-ES" sz="1200" b="0" i="0" u="none" strike="noStrike" kern="1200" baseline="0" smtClean="0">
                <a:solidFill>
                  <a:schemeClr val="tx1"/>
                </a:solidFill>
                <a:latin typeface="+mn-lt"/>
                <a:ea typeface="+mn-ea"/>
                <a:cs typeface="+mn-cs"/>
              </a:rPr>
              <a:t>1. Todos los ciclos formativos de Formación Profesional Básica incluirán de forma transversal en el conjunto de módulos profesionales del ciclo los aspectos relativos al trabajo en equipo, a la prevención de riesgos laborales, al emprendimiento, a la actividad empresarial y a la orientación laboral de los alumnos y las alumnas, que tendrán como referente para su concreción las materias de la educación básica y las exigencias del perfil profesional del título y las de la realidad productiva.</a:t>
            </a:r>
          </a:p>
          <a:p>
            <a:r>
              <a:rPr lang="es-ES" sz="1200" b="0" i="0" u="none" strike="noStrike" kern="1200" baseline="0" smtClean="0">
                <a:solidFill>
                  <a:schemeClr val="tx1"/>
                </a:solidFill>
                <a:latin typeface="+mn-lt"/>
                <a:ea typeface="+mn-ea"/>
                <a:cs typeface="+mn-cs"/>
              </a:rPr>
              <a:t>2. Además, se incluirán aspectos relativos a las competencias y los conocimientos relacionados con el respeto al medio ambiente y, de acuerdo con las recomendaciones de los organismos internacionales y lo establecido en la Ley Orgánica 8/2013, de 9 de diciembre, con la promoción de la actividad física y la dieta saludable, acorde con la actividad que se desarrolle.</a:t>
            </a:r>
          </a:p>
          <a:p>
            <a:r>
              <a:rPr lang="es-ES" sz="1200" b="0" i="0" u="none" strike="noStrike" kern="1200" baseline="0" smtClean="0">
                <a:solidFill>
                  <a:schemeClr val="tx1"/>
                </a:solidFill>
                <a:latin typeface="+mn-lt"/>
                <a:ea typeface="+mn-ea"/>
                <a:cs typeface="+mn-cs"/>
              </a:rPr>
              <a:t>3. Asimismo, tendrán un tratamiento transversal las competencias relacionadas con la compresión lectora, la expresión oral y escrita, la comunicación audiovisual, las Tecnologías de la Información y la Comunicación y la Educación Cívica y Constitucional.</a:t>
            </a:r>
          </a:p>
          <a:p>
            <a:r>
              <a:rPr lang="es-ES" sz="1200" b="0" i="0" u="none" strike="noStrike" kern="1200" baseline="0" smtClean="0">
                <a:solidFill>
                  <a:schemeClr val="tx1"/>
                </a:solidFill>
                <a:latin typeface="+mn-lt"/>
                <a:ea typeface="+mn-ea"/>
                <a:cs typeface="+mn-cs"/>
              </a:rPr>
              <a:t>4. Las Administraciones educativas fomentarán el desarrollo de los valores que fomenten la igualdad efectiva entre hombres y mujeres y la prevención de la violencia de género y de los valores inherentes al principio de igualdad de trato y no discriminación por cualquier condición o circunstancia personal o social, especialmente en relación con los derechos de las personas con discapacidad, así como el aprendizaje de los valores que sustentan la libertad, la justicia, la igualdad, el pluralismo político, la paz y el respeto a los derechos humanos y frente a la violencia terrorista, la pluralidad, el respeto al Estado de derecho, el respeto y consideración a las víctimas del terrorismo y la prevención del terrorismo y de cualquier tipo de violencia.</a:t>
            </a:r>
          </a:p>
          <a:p>
            <a:r>
              <a:rPr lang="es-ES" sz="1200" b="0" i="0" u="none" strike="noStrike" kern="1200" baseline="0" smtClean="0">
                <a:solidFill>
                  <a:schemeClr val="tx1"/>
                </a:solidFill>
                <a:latin typeface="+mn-lt"/>
                <a:ea typeface="+mn-ea"/>
                <a:cs typeface="+mn-cs"/>
              </a:rPr>
              <a:t>5. Las Administraciones educativas garantizarán la certificación de la formación necesaria en materia de </a:t>
            </a:r>
            <a:r>
              <a:rPr lang="es-ES" sz="1200" b="1" i="0" u="none" strike="noStrike" kern="1200" baseline="0" smtClean="0">
                <a:solidFill>
                  <a:schemeClr val="tx1"/>
                </a:solidFill>
                <a:latin typeface="+mn-lt"/>
                <a:ea typeface="+mn-ea"/>
                <a:cs typeface="+mn-cs"/>
              </a:rPr>
              <a:t>prevención de riesgos laborales </a:t>
            </a:r>
            <a:r>
              <a:rPr lang="es-ES" sz="1200" b="0" i="0" u="none" strike="noStrike" kern="1200" baseline="0" smtClean="0">
                <a:solidFill>
                  <a:schemeClr val="tx1"/>
                </a:solidFill>
                <a:latin typeface="+mn-lt"/>
                <a:ea typeface="+mn-ea"/>
                <a:cs typeface="+mn-cs"/>
              </a:rPr>
              <a:t>cuando así lo requiera el sector productivo correspondiente al perfil profesional del título. Para ello, se podrá organizar como una </a:t>
            </a:r>
            <a:r>
              <a:rPr lang="es-ES" sz="1200" b="1" i="0" u="none" strike="noStrike" kern="1200" baseline="0" smtClean="0">
                <a:solidFill>
                  <a:schemeClr val="tx1"/>
                </a:solidFill>
                <a:latin typeface="+mn-lt"/>
                <a:ea typeface="+mn-ea"/>
                <a:cs typeface="+mn-cs"/>
              </a:rPr>
              <a:t>unidad formativa específica en el módulo profesional de formación en centros de trabajo</a:t>
            </a:r>
            <a:r>
              <a:rPr lang="es-ES" sz="1200" b="0" i="0" u="none" strike="noStrike" kern="1200" baseline="0" smtClean="0">
                <a:solidFill>
                  <a:schemeClr val="tx1"/>
                </a:solidFill>
                <a:latin typeface="+mn-lt"/>
                <a:ea typeface="+mn-ea"/>
                <a:cs typeface="+mn-cs"/>
              </a:rPr>
              <a:t>.</a:t>
            </a:r>
          </a:p>
          <a:p>
            <a:r>
              <a:rPr lang="es-ES" sz="1200" b="0" i="0" u="none" strike="noStrike" kern="1200" baseline="0" smtClean="0">
                <a:solidFill>
                  <a:schemeClr val="tx1"/>
                </a:solidFill>
                <a:latin typeface="+mn-lt"/>
                <a:ea typeface="+mn-ea"/>
                <a:cs typeface="+mn-cs"/>
              </a:rPr>
              <a:t>6. Para garantizar la incorporación de las competencias y contenidos de carácter transversal en estas enseñanzas, en la programación educativa de los módulos profesionales que configuran cada una de las titulaciones de la Formación Profesional Básica deberán identificarse con claridad el conjunto de actividades de aprendizaje y evaluación asociadas a dichas competencias y contenidos.</a:t>
            </a:r>
            <a:endParaRPr lang="es-ES_tradnl"/>
          </a:p>
        </p:txBody>
      </p:sp>
      <p:sp>
        <p:nvSpPr>
          <p:cNvPr id="4" name="3 Marcador de número de diapositiva"/>
          <p:cNvSpPr>
            <a:spLocks noGrp="1"/>
          </p:cNvSpPr>
          <p:nvPr>
            <p:ph type="sldNum" sz="quarter" idx="10"/>
          </p:nvPr>
        </p:nvSpPr>
        <p:spPr/>
        <p:txBody>
          <a:bodyPr/>
          <a:lstStyle/>
          <a:p>
            <a:fld id="{6C757575-89FD-2749-A972-5AD3EF633BF0}" type="slidenum">
              <a:rPr lang="es-ES" smtClean="0"/>
              <a:pPr/>
              <a:t>26</a:t>
            </a:fld>
            <a:endParaRPr lang="es-ES"/>
          </a:p>
        </p:txBody>
      </p:sp>
    </p:spTree>
    <p:extLst>
      <p:ext uri="{BB962C8B-B14F-4D97-AF65-F5344CB8AC3E}">
        <p14:creationId xmlns:p14="http://schemas.microsoft.com/office/powerpoint/2010/main" xmlns="" val="35054404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b="0" i="0" u="none" strike="noStrike" kern="1200" baseline="0" dirty="0" smtClean="0">
                <a:solidFill>
                  <a:schemeClr val="tx1"/>
                </a:solidFill>
                <a:latin typeface="+mn-lt"/>
                <a:ea typeface="+mn-ea"/>
                <a:cs typeface="+mn-cs"/>
              </a:rPr>
              <a:t>RD 127/2014. Artículo 11. </a:t>
            </a:r>
            <a:r>
              <a:rPr lang="es-ES" sz="1200" b="0" i="1" u="none" strike="noStrike" kern="1200" baseline="0" dirty="0" smtClean="0">
                <a:solidFill>
                  <a:schemeClr val="tx1"/>
                </a:solidFill>
                <a:latin typeface="+mn-lt"/>
                <a:ea typeface="+mn-ea"/>
                <a:cs typeface="+mn-cs"/>
              </a:rPr>
              <a:t>Competencias y contenidos de carácter transversal.</a:t>
            </a:r>
            <a:endParaRPr lang="es-ES" sz="1200" b="0" i="0" u="none" strike="noStrike" kern="1200" baseline="0" dirty="0" smtClean="0">
              <a:solidFill>
                <a:schemeClr val="tx1"/>
              </a:solidFill>
              <a:latin typeface="+mn-lt"/>
              <a:ea typeface="+mn-ea"/>
              <a:cs typeface="+mn-cs"/>
            </a:endParaRPr>
          </a:p>
          <a:p>
            <a:r>
              <a:rPr lang="es-ES" sz="1200" b="0" i="0" u="none" strike="noStrike" kern="1200" baseline="0" dirty="0" smtClean="0">
                <a:solidFill>
                  <a:schemeClr val="tx1"/>
                </a:solidFill>
                <a:latin typeface="+mn-lt"/>
                <a:ea typeface="+mn-ea"/>
                <a:cs typeface="+mn-cs"/>
              </a:rPr>
              <a:t>1. Todos los ciclos formativos de Formación Profesional Básica incluirán de forma transversal en el conjunto de módulos profesionales del ciclo los aspectos relativos al trabajo en equipo, a la prevención de riesgos laborales, al emprendimiento, a la actividad empresarial y a la orientación laboral de los alumnos y las alumnas, que tendrán como referente para su concreción las materias de la educación básica y las exigencias del perfil profesional del título y las de la realidad productiva.</a:t>
            </a:r>
          </a:p>
          <a:p>
            <a:r>
              <a:rPr lang="es-ES" sz="1200" b="0" i="0" u="none" strike="noStrike" kern="1200" baseline="0" dirty="0" smtClean="0">
                <a:solidFill>
                  <a:schemeClr val="tx1"/>
                </a:solidFill>
                <a:latin typeface="+mn-lt"/>
                <a:ea typeface="+mn-ea"/>
                <a:cs typeface="+mn-cs"/>
              </a:rPr>
              <a:t>2. Además, se incluirán aspectos relativos a las competencias y los conocimientos relacionados con el respeto al medio ambiente y, de acuerdo con las recomendaciones de los organismos internacionales y lo establecido en la Ley Orgánica 8/2013, de 9 de diciembre, con la promoción de la actividad física y la dieta saludable, acorde con la actividad que se desarrolle.</a:t>
            </a:r>
          </a:p>
          <a:p>
            <a:r>
              <a:rPr lang="es-ES" sz="1200" b="0" i="0" u="none" strike="noStrike" kern="1200" baseline="0" dirty="0" smtClean="0">
                <a:solidFill>
                  <a:schemeClr val="tx1"/>
                </a:solidFill>
                <a:latin typeface="+mn-lt"/>
                <a:ea typeface="+mn-ea"/>
                <a:cs typeface="+mn-cs"/>
              </a:rPr>
              <a:t>3. Asimismo, tendrán un tratamiento transversal las competencias relacionadas con la compresión lectora, la expresión oral y escrita, la comunicación audiovisual, las Tecnologías de la Información y la Comunicación y la Educación Cívica y Constitucional.</a:t>
            </a:r>
          </a:p>
          <a:p>
            <a:r>
              <a:rPr lang="es-ES" sz="1200" b="0" i="0" u="none" strike="noStrike" kern="1200" baseline="0" dirty="0" smtClean="0">
                <a:solidFill>
                  <a:schemeClr val="tx1"/>
                </a:solidFill>
                <a:latin typeface="+mn-lt"/>
                <a:ea typeface="+mn-ea"/>
                <a:cs typeface="+mn-cs"/>
              </a:rPr>
              <a:t>4. Las Administraciones educativas fomentarán el desarrollo de los valores que fomenten la igualdad efectiva entre hombres y mujeres y la prevención de la violencia de género y de los valores inherentes al principio de igualdad de trato y no discriminación por cualquier condición o circunstancia personal o social, especialmente en relación con los derechos de las personas con discapacidad, así como el aprendizaje de los valores que sustentan la libertad, la justicia, la igualdad, el pluralismo político, la paz y el respeto a los derechos humanos y frente a la violencia terrorista, la pluralidad, el respeto al Estado de derecho, el respeto y consideración a las víctimas del terrorismo y la prevención del terrorismo y de cualquier tipo de violencia.</a:t>
            </a:r>
          </a:p>
          <a:p>
            <a:r>
              <a:rPr lang="es-ES" sz="1200" b="0" i="0" u="none" strike="noStrike" kern="1200" baseline="0" dirty="0" smtClean="0">
                <a:solidFill>
                  <a:schemeClr val="tx1"/>
                </a:solidFill>
                <a:latin typeface="+mn-lt"/>
                <a:ea typeface="+mn-ea"/>
                <a:cs typeface="+mn-cs"/>
              </a:rPr>
              <a:t>5. Las Administraciones educativas garantizarán la certificación de la formación necesaria en materia de </a:t>
            </a:r>
            <a:r>
              <a:rPr lang="es-ES" sz="1200" b="1" i="0" u="none" strike="noStrike" kern="1200" baseline="0" dirty="0" smtClean="0">
                <a:solidFill>
                  <a:schemeClr val="tx1"/>
                </a:solidFill>
                <a:latin typeface="+mn-lt"/>
                <a:ea typeface="+mn-ea"/>
                <a:cs typeface="+mn-cs"/>
              </a:rPr>
              <a:t>prevención de riesgos laborales </a:t>
            </a:r>
            <a:r>
              <a:rPr lang="es-ES" sz="1200" b="0" i="0" u="none" strike="noStrike" kern="1200" baseline="0" dirty="0" smtClean="0">
                <a:solidFill>
                  <a:schemeClr val="tx1"/>
                </a:solidFill>
                <a:latin typeface="+mn-lt"/>
                <a:ea typeface="+mn-ea"/>
                <a:cs typeface="+mn-cs"/>
              </a:rPr>
              <a:t>cuando así lo requiera el sector productivo correspondiente al perfil profesional del título. Para ello, se podrá organizar como una </a:t>
            </a:r>
            <a:r>
              <a:rPr lang="es-ES" sz="1200" b="1" i="0" u="none" strike="noStrike" kern="1200" baseline="0" dirty="0" smtClean="0">
                <a:solidFill>
                  <a:schemeClr val="tx1"/>
                </a:solidFill>
                <a:latin typeface="+mn-lt"/>
                <a:ea typeface="+mn-ea"/>
                <a:cs typeface="+mn-cs"/>
              </a:rPr>
              <a:t>unidad formativa específica en el módulo profesional de formación en centros de trabajo</a:t>
            </a:r>
            <a:r>
              <a:rPr lang="es-ES" sz="1200" b="0" i="0" u="none" strike="noStrike" kern="1200" baseline="0" dirty="0" smtClean="0">
                <a:solidFill>
                  <a:schemeClr val="tx1"/>
                </a:solidFill>
                <a:latin typeface="+mn-lt"/>
                <a:ea typeface="+mn-ea"/>
                <a:cs typeface="+mn-cs"/>
              </a:rPr>
              <a:t>.</a:t>
            </a:r>
          </a:p>
          <a:p>
            <a:r>
              <a:rPr lang="es-ES" sz="1200" b="0" i="0" u="none" strike="noStrike" kern="1200" baseline="0" dirty="0" smtClean="0">
                <a:solidFill>
                  <a:schemeClr val="tx1"/>
                </a:solidFill>
                <a:latin typeface="+mn-lt"/>
                <a:ea typeface="+mn-ea"/>
                <a:cs typeface="+mn-cs"/>
              </a:rPr>
              <a:t>6. Para garantizar la incorporación de las competencias y contenidos de carácter transversal en estas enseñanzas, en la programación educativa de los módulos profesionales que configuran cada una de las titulaciones de la Formación Profesional Básica deberán identificarse con claridad el conjunto de actividades de aprendizaje y evaluación asociadas a dichas competencias y contenidos.</a:t>
            </a:r>
            <a:endParaRPr lang="es-ES_tradnl" dirty="0"/>
          </a:p>
        </p:txBody>
      </p:sp>
      <p:sp>
        <p:nvSpPr>
          <p:cNvPr id="4" name="3 Marcador de número de diapositiva"/>
          <p:cNvSpPr>
            <a:spLocks noGrp="1"/>
          </p:cNvSpPr>
          <p:nvPr>
            <p:ph type="sldNum" sz="quarter" idx="10"/>
          </p:nvPr>
        </p:nvSpPr>
        <p:spPr/>
        <p:txBody>
          <a:bodyPr/>
          <a:lstStyle/>
          <a:p>
            <a:fld id="{6C757575-89FD-2749-A972-5AD3EF633BF0}" type="slidenum">
              <a:rPr lang="es-ES" smtClean="0"/>
              <a:pPr/>
              <a:t>27</a:t>
            </a:fld>
            <a:endParaRPr lang="es-ES"/>
          </a:p>
        </p:txBody>
      </p:sp>
    </p:spTree>
    <p:extLst>
      <p:ext uri="{BB962C8B-B14F-4D97-AF65-F5344CB8AC3E}">
        <p14:creationId xmlns:p14="http://schemas.microsoft.com/office/powerpoint/2010/main" xmlns="" val="3505440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b="0" i="0" u="none" strike="noStrike" kern="1200" baseline="0" smtClean="0">
                <a:solidFill>
                  <a:schemeClr val="tx1"/>
                </a:solidFill>
                <a:latin typeface="+mn-lt"/>
                <a:ea typeface="+mn-ea"/>
                <a:cs typeface="+mn-cs"/>
              </a:rPr>
              <a:t>RD 127/2014. Artículo 11. </a:t>
            </a:r>
            <a:r>
              <a:rPr lang="es-ES" sz="1200" b="0" i="1" u="none" strike="noStrike" kern="1200" baseline="0" smtClean="0">
                <a:solidFill>
                  <a:schemeClr val="tx1"/>
                </a:solidFill>
                <a:latin typeface="+mn-lt"/>
                <a:ea typeface="+mn-ea"/>
                <a:cs typeface="+mn-cs"/>
              </a:rPr>
              <a:t>Competencias y contenidos de carácter transversal.</a:t>
            </a:r>
            <a:endParaRPr lang="es-ES" sz="1200" b="0" i="0" u="none" strike="noStrike" kern="1200" baseline="0" smtClean="0">
              <a:solidFill>
                <a:schemeClr val="tx1"/>
              </a:solidFill>
              <a:latin typeface="+mn-lt"/>
              <a:ea typeface="+mn-ea"/>
              <a:cs typeface="+mn-cs"/>
            </a:endParaRPr>
          </a:p>
          <a:p>
            <a:r>
              <a:rPr lang="es-ES" sz="1200" b="0" i="0" u="none" strike="noStrike" kern="1200" baseline="0" smtClean="0">
                <a:solidFill>
                  <a:schemeClr val="tx1"/>
                </a:solidFill>
                <a:latin typeface="+mn-lt"/>
                <a:ea typeface="+mn-ea"/>
                <a:cs typeface="+mn-cs"/>
              </a:rPr>
              <a:t>1. Todos los ciclos formativos de Formación Profesional Básica incluirán de forma transversal en el conjunto de módulos profesionales del ciclo los aspectos relativos al trabajo en equipo, a la prevención de riesgos laborales, al emprendimiento, a la actividad empresarial y a la orientación laboral de los alumnos y las alumnas, que tendrán como referente para su concreción las materias de la educación básica y las exigencias del perfil profesional del título y las de la realidad productiva.</a:t>
            </a:r>
          </a:p>
          <a:p>
            <a:r>
              <a:rPr lang="es-ES" sz="1200" b="0" i="0" u="none" strike="noStrike" kern="1200" baseline="0" smtClean="0">
                <a:solidFill>
                  <a:schemeClr val="tx1"/>
                </a:solidFill>
                <a:latin typeface="+mn-lt"/>
                <a:ea typeface="+mn-ea"/>
                <a:cs typeface="+mn-cs"/>
              </a:rPr>
              <a:t>2. Además, se incluirán aspectos relativos a las competencias y los conocimientos relacionados con el respeto al medio ambiente y, de acuerdo con las recomendaciones de los organismos internacionales y lo establecido en la Ley Orgánica 8/2013, de 9 de diciembre, con la promoción de la actividad física y la dieta saludable, acorde con la actividad que se desarrolle.</a:t>
            </a:r>
          </a:p>
          <a:p>
            <a:r>
              <a:rPr lang="es-ES" sz="1200" b="0" i="0" u="none" strike="noStrike" kern="1200" baseline="0" smtClean="0">
                <a:solidFill>
                  <a:schemeClr val="tx1"/>
                </a:solidFill>
                <a:latin typeface="+mn-lt"/>
                <a:ea typeface="+mn-ea"/>
                <a:cs typeface="+mn-cs"/>
              </a:rPr>
              <a:t>3. Asimismo, tendrán un tratamiento transversal las competencias relacionadas con la compresión lectora, la expresión oral y escrita, la comunicación audiovisual, las Tecnologías de la Información y la Comunicación y la Educación Cívica y Constitucional.</a:t>
            </a:r>
          </a:p>
          <a:p>
            <a:r>
              <a:rPr lang="es-ES" sz="1200" b="0" i="0" u="none" strike="noStrike" kern="1200" baseline="0" smtClean="0">
                <a:solidFill>
                  <a:schemeClr val="tx1"/>
                </a:solidFill>
                <a:latin typeface="+mn-lt"/>
                <a:ea typeface="+mn-ea"/>
                <a:cs typeface="+mn-cs"/>
              </a:rPr>
              <a:t>4. Las Administraciones educativas fomentarán el desarrollo de los valores que fomenten la igualdad efectiva entre hombres y mujeres y la prevención de la violencia de género y de los valores inherentes al principio de igualdad de trato y no discriminación por cualquier condición o circunstancia personal o social, especialmente en relación con los derechos de las personas con discapacidad, así como el aprendizaje de los valores que sustentan la libertad, la justicia, la igualdad, el pluralismo político, la paz y el respeto a los derechos humanos y frente a la violencia terrorista, la pluralidad, el respeto al Estado de derecho, el respeto y consideración a las víctimas del terrorismo y la prevención del terrorismo y de cualquier tipo de violencia.</a:t>
            </a:r>
          </a:p>
          <a:p>
            <a:r>
              <a:rPr lang="es-ES" sz="1200" b="0" i="0" u="none" strike="noStrike" kern="1200" baseline="0" smtClean="0">
                <a:solidFill>
                  <a:schemeClr val="tx1"/>
                </a:solidFill>
                <a:latin typeface="+mn-lt"/>
                <a:ea typeface="+mn-ea"/>
                <a:cs typeface="+mn-cs"/>
              </a:rPr>
              <a:t>5. Las Administraciones educativas garantizarán la certificación de la formación necesaria en materia de </a:t>
            </a:r>
            <a:r>
              <a:rPr lang="es-ES" sz="1200" b="1" i="0" u="none" strike="noStrike" kern="1200" baseline="0" smtClean="0">
                <a:solidFill>
                  <a:schemeClr val="tx1"/>
                </a:solidFill>
                <a:latin typeface="+mn-lt"/>
                <a:ea typeface="+mn-ea"/>
                <a:cs typeface="+mn-cs"/>
              </a:rPr>
              <a:t>prevención de riesgos laborales </a:t>
            </a:r>
            <a:r>
              <a:rPr lang="es-ES" sz="1200" b="0" i="0" u="none" strike="noStrike" kern="1200" baseline="0" smtClean="0">
                <a:solidFill>
                  <a:schemeClr val="tx1"/>
                </a:solidFill>
                <a:latin typeface="+mn-lt"/>
                <a:ea typeface="+mn-ea"/>
                <a:cs typeface="+mn-cs"/>
              </a:rPr>
              <a:t>cuando así lo requiera el sector productivo correspondiente al perfil profesional del título. Para ello, se podrá organizar como una </a:t>
            </a:r>
            <a:r>
              <a:rPr lang="es-ES" sz="1200" b="1" i="0" u="none" strike="noStrike" kern="1200" baseline="0" smtClean="0">
                <a:solidFill>
                  <a:schemeClr val="tx1"/>
                </a:solidFill>
                <a:latin typeface="+mn-lt"/>
                <a:ea typeface="+mn-ea"/>
                <a:cs typeface="+mn-cs"/>
              </a:rPr>
              <a:t>unidad formativa específica en el módulo profesional de formación en centros de trabajo</a:t>
            </a:r>
            <a:r>
              <a:rPr lang="es-ES" sz="1200" b="0" i="0" u="none" strike="noStrike" kern="1200" baseline="0" smtClean="0">
                <a:solidFill>
                  <a:schemeClr val="tx1"/>
                </a:solidFill>
                <a:latin typeface="+mn-lt"/>
                <a:ea typeface="+mn-ea"/>
                <a:cs typeface="+mn-cs"/>
              </a:rPr>
              <a:t>.</a:t>
            </a:r>
          </a:p>
          <a:p>
            <a:r>
              <a:rPr lang="es-ES" sz="1200" b="0" i="0" u="none" strike="noStrike" kern="1200" baseline="0" smtClean="0">
                <a:solidFill>
                  <a:schemeClr val="tx1"/>
                </a:solidFill>
                <a:latin typeface="+mn-lt"/>
                <a:ea typeface="+mn-ea"/>
                <a:cs typeface="+mn-cs"/>
              </a:rPr>
              <a:t>6. Para garantizar la incorporación de las competencias y contenidos de carácter transversal en estas enseñanzas, en la programación educativa de los módulos profesionales que configuran cada una de las titulaciones de la Formación Profesional Básica deberán identificarse con claridad el conjunto de actividades de aprendizaje y evaluación asociadas a dichas competencias y contenidos.</a:t>
            </a:r>
            <a:endParaRPr lang="es-ES_tradnl"/>
          </a:p>
        </p:txBody>
      </p:sp>
      <p:sp>
        <p:nvSpPr>
          <p:cNvPr id="4" name="3 Marcador de número de diapositiva"/>
          <p:cNvSpPr>
            <a:spLocks noGrp="1"/>
          </p:cNvSpPr>
          <p:nvPr>
            <p:ph type="sldNum" sz="quarter" idx="10"/>
          </p:nvPr>
        </p:nvSpPr>
        <p:spPr/>
        <p:txBody>
          <a:bodyPr/>
          <a:lstStyle/>
          <a:p>
            <a:fld id="{6C757575-89FD-2749-A972-5AD3EF633BF0}" type="slidenum">
              <a:rPr lang="es-ES" smtClean="0"/>
              <a:pPr/>
              <a:t>28</a:t>
            </a:fld>
            <a:endParaRPr lang="es-ES"/>
          </a:p>
        </p:txBody>
      </p:sp>
    </p:spTree>
    <p:extLst>
      <p:ext uri="{BB962C8B-B14F-4D97-AF65-F5344CB8AC3E}">
        <p14:creationId xmlns:p14="http://schemas.microsoft.com/office/powerpoint/2010/main" xmlns="" val="35054404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b="0" i="0" u="none" strike="noStrike" kern="1200" baseline="0" smtClean="0">
                <a:solidFill>
                  <a:schemeClr val="tx1"/>
                </a:solidFill>
                <a:latin typeface="+mn-lt"/>
                <a:ea typeface="+mn-ea"/>
                <a:cs typeface="+mn-cs"/>
              </a:rPr>
              <a:t>RD 127/2014. Artículo 11. </a:t>
            </a:r>
            <a:r>
              <a:rPr lang="es-ES" sz="1200" b="0" i="1" u="none" strike="noStrike" kern="1200" baseline="0" smtClean="0">
                <a:solidFill>
                  <a:schemeClr val="tx1"/>
                </a:solidFill>
                <a:latin typeface="+mn-lt"/>
                <a:ea typeface="+mn-ea"/>
                <a:cs typeface="+mn-cs"/>
              </a:rPr>
              <a:t>Competencias y contenidos de carácter transversal.</a:t>
            </a:r>
            <a:endParaRPr lang="es-ES" sz="1200" b="0" i="0" u="none" strike="noStrike" kern="1200" baseline="0" smtClean="0">
              <a:solidFill>
                <a:schemeClr val="tx1"/>
              </a:solidFill>
              <a:latin typeface="+mn-lt"/>
              <a:ea typeface="+mn-ea"/>
              <a:cs typeface="+mn-cs"/>
            </a:endParaRPr>
          </a:p>
          <a:p>
            <a:r>
              <a:rPr lang="es-ES" sz="1200" b="0" i="0" u="none" strike="noStrike" kern="1200" baseline="0" smtClean="0">
                <a:solidFill>
                  <a:schemeClr val="tx1"/>
                </a:solidFill>
                <a:latin typeface="+mn-lt"/>
                <a:ea typeface="+mn-ea"/>
                <a:cs typeface="+mn-cs"/>
              </a:rPr>
              <a:t>1. Todos los ciclos formativos de Formación Profesional Básica incluirán de forma transversal en el conjunto de módulos profesionales del ciclo los aspectos relativos al trabajo en equipo, a la prevención de riesgos laborales, al emprendimiento, a la actividad empresarial y a la orientación laboral de los alumnos y las alumnas, que tendrán como referente para su concreción las materias de la educación básica y las exigencias del perfil profesional del título y las de la realidad productiva.</a:t>
            </a:r>
          </a:p>
          <a:p>
            <a:r>
              <a:rPr lang="es-ES" sz="1200" b="0" i="0" u="none" strike="noStrike" kern="1200" baseline="0" smtClean="0">
                <a:solidFill>
                  <a:schemeClr val="tx1"/>
                </a:solidFill>
                <a:latin typeface="+mn-lt"/>
                <a:ea typeface="+mn-ea"/>
                <a:cs typeface="+mn-cs"/>
              </a:rPr>
              <a:t>2. Además, se incluirán aspectos relativos a las competencias y los conocimientos relacionados con el respeto al medio ambiente y, de acuerdo con las recomendaciones de los organismos internacionales y lo establecido en la Ley Orgánica 8/2013, de 9 de diciembre, con la promoción de la actividad física y la dieta saludable, acorde con la actividad que se desarrolle.</a:t>
            </a:r>
          </a:p>
          <a:p>
            <a:r>
              <a:rPr lang="es-ES" sz="1200" b="0" i="0" u="none" strike="noStrike" kern="1200" baseline="0" smtClean="0">
                <a:solidFill>
                  <a:schemeClr val="tx1"/>
                </a:solidFill>
                <a:latin typeface="+mn-lt"/>
                <a:ea typeface="+mn-ea"/>
                <a:cs typeface="+mn-cs"/>
              </a:rPr>
              <a:t>3. Asimismo, tendrán un tratamiento transversal las competencias relacionadas con la compresión lectora, la expresión oral y escrita, la comunicación audiovisual, las Tecnologías de la Información y la Comunicación y la Educación Cívica y Constitucional.</a:t>
            </a:r>
          </a:p>
          <a:p>
            <a:r>
              <a:rPr lang="es-ES" sz="1200" b="0" i="0" u="none" strike="noStrike" kern="1200" baseline="0" smtClean="0">
                <a:solidFill>
                  <a:schemeClr val="tx1"/>
                </a:solidFill>
                <a:latin typeface="+mn-lt"/>
                <a:ea typeface="+mn-ea"/>
                <a:cs typeface="+mn-cs"/>
              </a:rPr>
              <a:t>4. Las Administraciones educativas fomentarán el desarrollo de los valores que fomenten la igualdad efectiva entre hombres y mujeres y la prevención de la violencia de género y de los valores inherentes al principio de igualdad de trato y no discriminación por cualquier condición o circunstancia personal o social, especialmente en relación con los derechos de las personas con discapacidad, así como el aprendizaje de los valores que sustentan la libertad, la justicia, la igualdad, el pluralismo político, la paz y el respeto a los derechos humanos y frente a la violencia terrorista, la pluralidad, el respeto al Estado de derecho, el respeto y consideración a las víctimas del terrorismo y la prevención del terrorismo y de cualquier tipo de violencia.</a:t>
            </a:r>
          </a:p>
          <a:p>
            <a:r>
              <a:rPr lang="es-ES" sz="1200" b="0" i="0" u="none" strike="noStrike" kern="1200" baseline="0" smtClean="0">
                <a:solidFill>
                  <a:schemeClr val="tx1"/>
                </a:solidFill>
                <a:latin typeface="+mn-lt"/>
                <a:ea typeface="+mn-ea"/>
                <a:cs typeface="+mn-cs"/>
              </a:rPr>
              <a:t>5. Las Administraciones educativas garantizarán la certificación de la formación necesaria en materia de </a:t>
            </a:r>
            <a:r>
              <a:rPr lang="es-ES" sz="1200" b="1" i="0" u="none" strike="noStrike" kern="1200" baseline="0" smtClean="0">
                <a:solidFill>
                  <a:schemeClr val="tx1"/>
                </a:solidFill>
                <a:latin typeface="+mn-lt"/>
                <a:ea typeface="+mn-ea"/>
                <a:cs typeface="+mn-cs"/>
              </a:rPr>
              <a:t>prevención de riesgos laborales </a:t>
            </a:r>
            <a:r>
              <a:rPr lang="es-ES" sz="1200" b="0" i="0" u="none" strike="noStrike" kern="1200" baseline="0" smtClean="0">
                <a:solidFill>
                  <a:schemeClr val="tx1"/>
                </a:solidFill>
                <a:latin typeface="+mn-lt"/>
                <a:ea typeface="+mn-ea"/>
                <a:cs typeface="+mn-cs"/>
              </a:rPr>
              <a:t>cuando así lo requiera el sector productivo correspondiente al perfil profesional del título. Para ello, se podrá organizar como una </a:t>
            </a:r>
            <a:r>
              <a:rPr lang="es-ES" sz="1200" b="1" i="0" u="none" strike="noStrike" kern="1200" baseline="0" smtClean="0">
                <a:solidFill>
                  <a:schemeClr val="tx1"/>
                </a:solidFill>
                <a:latin typeface="+mn-lt"/>
                <a:ea typeface="+mn-ea"/>
                <a:cs typeface="+mn-cs"/>
              </a:rPr>
              <a:t>unidad formativa específica en el módulo profesional de formación en centros de trabajo</a:t>
            </a:r>
            <a:r>
              <a:rPr lang="es-ES" sz="1200" b="0" i="0" u="none" strike="noStrike" kern="1200" baseline="0" smtClean="0">
                <a:solidFill>
                  <a:schemeClr val="tx1"/>
                </a:solidFill>
                <a:latin typeface="+mn-lt"/>
                <a:ea typeface="+mn-ea"/>
                <a:cs typeface="+mn-cs"/>
              </a:rPr>
              <a:t>.</a:t>
            </a:r>
          </a:p>
          <a:p>
            <a:r>
              <a:rPr lang="es-ES" sz="1200" b="0" i="0" u="none" strike="noStrike" kern="1200" baseline="0" smtClean="0">
                <a:solidFill>
                  <a:schemeClr val="tx1"/>
                </a:solidFill>
                <a:latin typeface="+mn-lt"/>
                <a:ea typeface="+mn-ea"/>
                <a:cs typeface="+mn-cs"/>
              </a:rPr>
              <a:t>6. Para garantizar la incorporación de las competencias y contenidos de carácter transversal en estas enseñanzas, en la programación educativa de los módulos profesionales que configuran cada una de las titulaciones de la Formación Profesional Básica deberán identificarse con claridad el conjunto de actividades de aprendizaje y evaluación asociadas a dichas competencias y contenidos.</a:t>
            </a:r>
            <a:endParaRPr lang="es-ES_tradnl"/>
          </a:p>
        </p:txBody>
      </p:sp>
      <p:sp>
        <p:nvSpPr>
          <p:cNvPr id="4" name="3 Marcador de número de diapositiva"/>
          <p:cNvSpPr>
            <a:spLocks noGrp="1"/>
          </p:cNvSpPr>
          <p:nvPr>
            <p:ph type="sldNum" sz="quarter" idx="10"/>
          </p:nvPr>
        </p:nvSpPr>
        <p:spPr/>
        <p:txBody>
          <a:bodyPr/>
          <a:lstStyle/>
          <a:p>
            <a:fld id="{6C757575-89FD-2749-A972-5AD3EF633BF0}" type="slidenum">
              <a:rPr lang="es-ES" smtClean="0"/>
              <a:pPr/>
              <a:t>29</a:t>
            </a:fld>
            <a:endParaRPr lang="es-ES"/>
          </a:p>
        </p:txBody>
      </p:sp>
    </p:spTree>
    <p:extLst>
      <p:ext uri="{BB962C8B-B14F-4D97-AF65-F5344CB8AC3E}">
        <p14:creationId xmlns:p14="http://schemas.microsoft.com/office/powerpoint/2010/main" xmlns="" val="3505440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u="none" strike="noStrike" kern="1200" baseline="0" smtClean="0">
                <a:solidFill>
                  <a:schemeClr val="tx1"/>
                </a:solidFill>
                <a:latin typeface="+mn-lt"/>
                <a:ea typeface="+mn-ea"/>
                <a:cs typeface="+mn-cs"/>
              </a:rPr>
              <a:t>LOMCE. Veintiuno. El artículo 30 queda redactado de la siguiente manera:</a:t>
            </a:r>
          </a:p>
          <a:p>
            <a:r>
              <a:rPr lang="es-ES" sz="1200" b="0" i="0" u="none" strike="noStrike" kern="1200" baseline="0" smtClean="0">
                <a:solidFill>
                  <a:schemeClr val="tx1"/>
                </a:solidFill>
                <a:latin typeface="+mn-lt"/>
                <a:ea typeface="+mn-ea"/>
                <a:cs typeface="+mn-cs"/>
              </a:rPr>
              <a:t>«Artículo 30. </a:t>
            </a:r>
            <a:r>
              <a:rPr lang="es-ES" sz="1200" b="0" i="1" u="none" strike="noStrike" kern="1200" baseline="0" smtClean="0">
                <a:solidFill>
                  <a:schemeClr val="tx1"/>
                </a:solidFill>
                <a:latin typeface="+mn-lt"/>
                <a:ea typeface="+mn-ea"/>
                <a:cs typeface="+mn-cs"/>
              </a:rPr>
              <a:t>Propuesta de acceso a Formación Profesional Básica.</a:t>
            </a:r>
            <a:endParaRPr lang="es-ES" sz="1200" b="0" i="0" u="none" strike="noStrike" kern="1200" baseline="0" smtClean="0">
              <a:solidFill>
                <a:schemeClr val="tx1"/>
              </a:solidFill>
              <a:latin typeface="+mn-lt"/>
              <a:ea typeface="+mn-ea"/>
              <a:cs typeface="+mn-cs"/>
            </a:endParaRPr>
          </a:p>
          <a:p>
            <a:r>
              <a:rPr lang="es-ES" sz="1200" b="0" i="0" u="none" strike="noStrike" kern="1200" baseline="0" smtClean="0">
                <a:solidFill>
                  <a:schemeClr val="tx1"/>
                </a:solidFill>
                <a:latin typeface="+mn-lt"/>
                <a:ea typeface="+mn-ea"/>
                <a:cs typeface="+mn-cs"/>
              </a:rPr>
              <a:t>El equipo docente podrá proponer a los padres, madres o tutores legales, en su caso a través del consejo orientador, la incorporación del alumno o alumna a un ciclo de Formación Profesional Básica cuando el grado de adquisición de las competencias así lo aconseje, siempre que cumpla los requisitos establecidos en el artículo 41.1 de esta Ley Orgánica.»</a:t>
            </a:r>
          </a:p>
          <a:p>
            <a:endParaRPr lang="es-ES" sz="1200" b="0" i="0" u="none" strike="noStrike" kern="1200" baseline="0" smtClean="0">
              <a:solidFill>
                <a:schemeClr val="tx1"/>
              </a:solidFill>
              <a:latin typeface="+mn-lt"/>
              <a:ea typeface="+mn-ea"/>
              <a:cs typeface="+mn-cs"/>
            </a:endParaRPr>
          </a:p>
          <a:p>
            <a:r>
              <a:rPr lang="es-ES" sz="1200" b="0" i="0" u="none" strike="noStrike" kern="1200" baseline="0" smtClean="0">
                <a:solidFill>
                  <a:schemeClr val="tx1"/>
                </a:solidFill>
                <a:latin typeface="+mn-lt"/>
                <a:ea typeface="+mn-ea"/>
                <a:cs typeface="+mn-cs"/>
              </a:rPr>
              <a:t>Treinta y cuatro. El artículo 41 queda redactado de la siguiente manera:</a:t>
            </a:r>
          </a:p>
          <a:p>
            <a:r>
              <a:rPr lang="es-ES" sz="1200" b="0" i="0" u="none" strike="noStrike" kern="1200" baseline="0" smtClean="0">
                <a:solidFill>
                  <a:schemeClr val="tx1"/>
                </a:solidFill>
                <a:latin typeface="+mn-lt"/>
                <a:ea typeface="+mn-ea"/>
                <a:cs typeface="+mn-cs"/>
              </a:rPr>
              <a:t>«Artículo 41. </a:t>
            </a:r>
            <a:r>
              <a:rPr lang="es-ES" sz="1200" b="0" i="1" u="none" strike="noStrike" kern="1200" baseline="0" smtClean="0">
                <a:solidFill>
                  <a:schemeClr val="tx1"/>
                </a:solidFill>
                <a:latin typeface="+mn-lt"/>
                <a:ea typeface="+mn-ea"/>
                <a:cs typeface="+mn-cs"/>
              </a:rPr>
              <a:t>Condiciones de acceso y admisión.</a:t>
            </a:r>
            <a:endParaRPr lang="es-ES" sz="1200" b="0" i="0" u="none" strike="noStrike" kern="1200" baseline="0" smtClean="0">
              <a:solidFill>
                <a:schemeClr val="tx1"/>
              </a:solidFill>
              <a:latin typeface="+mn-lt"/>
              <a:ea typeface="+mn-ea"/>
              <a:cs typeface="+mn-cs"/>
            </a:endParaRPr>
          </a:p>
          <a:p>
            <a:r>
              <a:rPr lang="es-ES" sz="1200" b="0" i="0" u="none" strike="noStrike" kern="1200" baseline="0" smtClean="0">
                <a:solidFill>
                  <a:schemeClr val="tx1"/>
                </a:solidFill>
                <a:latin typeface="+mn-lt"/>
                <a:ea typeface="+mn-ea"/>
                <a:cs typeface="+mn-cs"/>
              </a:rPr>
              <a:t>1. El acceso a los ciclos de Formación Profesional Básica requerirá el cumplimiento simultáneo de las siguientes condiciones:</a:t>
            </a:r>
          </a:p>
          <a:p>
            <a:pPr marL="228600" indent="-228600">
              <a:buAutoNum type="alphaLcParenR"/>
            </a:pPr>
            <a:r>
              <a:rPr lang="es-ES" sz="1200" b="0" i="0" u="none" strike="noStrike" kern="1200" baseline="0" smtClean="0">
                <a:solidFill>
                  <a:schemeClr val="tx1"/>
                </a:solidFill>
                <a:latin typeface="+mn-lt"/>
                <a:ea typeface="+mn-ea"/>
                <a:cs typeface="+mn-cs"/>
              </a:rPr>
              <a:t>Tener cumplidos quince años, o cumplirlos durante el año natural en curso, y no superar los diecisiete años de edad en el momento del acceso o durante el año natural en curso.</a:t>
            </a:r>
          </a:p>
          <a:p>
            <a:r>
              <a:rPr lang="es-ES" sz="1200" b="0" i="0" u="none" strike="noStrike" kern="1200" baseline="0" smtClean="0">
                <a:solidFill>
                  <a:schemeClr val="tx1"/>
                </a:solidFill>
                <a:latin typeface="+mn-lt"/>
                <a:ea typeface="+mn-ea"/>
                <a:cs typeface="+mn-cs"/>
              </a:rPr>
              <a:t>b) Haber cursado el primer ciclo de Educación Secundaria Obligatoria o, excepcionalmente, haber cursado el segundo curso de la Educación Secundaria Obligatoria.</a:t>
            </a:r>
          </a:p>
          <a:p>
            <a:r>
              <a:rPr lang="es-ES" sz="1200" b="0" i="0" u="none" strike="noStrike" kern="1200" baseline="0" smtClean="0">
                <a:solidFill>
                  <a:schemeClr val="tx1"/>
                </a:solidFill>
                <a:latin typeface="+mn-lt"/>
                <a:ea typeface="+mn-ea"/>
                <a:cs typeface="+mn-cs"/>
              </a:rPr>
              <a:t>c) Haber propuesto el equipo docente a los padres, madres o tutores legales la incorporación del alumno o alumna a un ciclo de Formación Profesional Básica, de conformidad con lo indicado en el artículo 30.</a:t>
            </a:r>
          </a:p>
          <a:p>
            <a:endParaRPr lang="es-ES" sz="1200" b="0" i="0" u="none" strike="noStrike" kern="1200" baseline="0" smtClean="0">
              <a:solidFill>
                <a:schemeClr val="tx1"/>
              </a:solidFill>
              <a:latin typeface="+mn-lt"/>
              <a:ea typeface="+mn-ea"/>
              <a:cs typeface="+mn-cs"/>
            </a:endParaRPr>
          </a:p>
          <a:p>
            <a:r>
              <a:rPr lang="es-ES" sz="1200" b="0" i="0" u="none" strike="noStrike" kern="1200" baseline="0" smtClean="0">
                <a:solidFill>
                  <a:schemeClr val="tx1"/>
                </a:solidFill>
                <a:latin typeface="+mn-lt"/>
                <a:ea typeface="+mn-ea"/>
                <a:cs typeface="+mn-cs"/>
              </a:rPr>
              <a:t>RD 127/2014 Artículo 15. </a:t>
            </a:r>
            <a:r>
              <a:rPr lang="es-ES" sz="1200" b="0" i="1" u="none" strike="noStrike" kern="1200" baseline="0" smtClean="0">
                <a:solidFill>
                  <a:schemeClr val="tx1"/>
                </a:solidFill>
                <a:latin typeface="+mn-lt"/>
                <a:ea typeface="+mn-ea"/>
                <a:cs typeface="+mn-cs"/>
              </a:rPr>
              <a:t>Acceso a los ciclos formativos de Formación Profesional Básica.</a:t>
            </a:r>
            <a:endParaRPr lang="es-ES" sz="1200" b="0" i="0" u="none" strike="noStrike" kern="1200" baseline="0" smtClean="0">
              <a:solidFill>
                <a:schemeClr val="tx1"/>
              </a:solidFill>
              <a:latin typeface="+mn-lt"/>
              <a:ea typeface="+mn-ea"/>
              <a:cs typeface="+mn-cs"/>
            </a:endParaRPr>
          </a:p>
          <a:p>
            <a:r>
              <a:rPr lang="es-ES" sz="1200" b="0" i="0" u="none" strike="noStrike" kern="1200" baseline="0" smtClean="0">
                <a:solidFill>
                  <a:schemeClr val="tx1"/>
                </a:solidFill>
                <a:latin typeface="+mn-lt"/>
                <a:ea typeface="+mn-ea"/>
                <a:cs typeface="+mn-cs"/>
              </a:rPr>
              <a:t>3. El consejo orientador al que se refiere el artículo 28.7 de la Ley Orgánica 2/2006, de 3 de mayo, además de la propuesta del equipo docente, deberá contener la identificación, mediante informe motivado, del grado del logro de los objetivos y de adquisición de las competencias correspondientes que justifica la propuesta.</a:t>
            </a:r>
          </a:p>
          <a:p>
            <a:r>
              <a:rPr lang="es-ES" sz="1200" b="1" i="0" u="none" strike="noStrike" kern="1200" baseline="0" smtClean="0">
                <a:solidFill>
                  <a:schemeClr val="tx1"/>
                </a:solidFill>
                <a:latin typeface="+mn-lt"/>
                <a:ea typeface="+mn-ea"/>
                <a:cs typeface="+mn-cs"/>
              </a:rPr>
              <a:t>Dicho consejo orientador se incluirá en el expediente del alumno o de la alumna junto con el documento de consentimiento de los padres, madres o tutores legales, para que curse estas enseñanzas</a:t>
            </a:r>
            <a:r>
              <a:rPr lang="es-ES" sz="1200" b="0" i="0" u="none" strike="noStrike" kern="1200" baseline="0" smtClean="0">
                <a:solidFill>
                  <a:schemeClr val="tx1"/>
                </a:solidFill>
                <a:latin typeface="+mn-lt"/>
                <a:ea typeface="+mn-ea"/>
                <a:cs typeface="+mn-cs"/>
              </a:rPr>
              <a:t> </a:t>
            </a:r>
          </a:p>
          <a:p>
            <a:r>
              <a:rPr lang="es-ES" sz="1200" b="0" i="0" u="none" strike="noStrike" kern="1200" baseline="0" smtClean="0">
                <a:solidFill>
                  <a:schemeClr val="tx1"/>
                </a:solidFill>
                <a:latin typeface="+mn-lt"/>
                <a:ea typeface="+mn-ea"/>
                <a:cs typeface="+mn-cs"/>
              </a:rPr>
              <a:t>Artículo 16. </a:t>
            </a:r>
            <a:r>
              <a:rPr lang="es-ES" sz="1200" b="0" i="1" u="none" strike="noStrike" kern="1200" baseline="0" smtClean="0">
                <a:solidFill>
                  <a:schemeClr val="tx1"/>
                </a:solidFill>
                <a:latin typeface="+mn-lt"/>
                <a:ea typeface="+mn-ea"/>
                <a:cs typeface="+mn-cs"/>
              </a:rPr>
              <a:t>Admisión a los ciclos formativos de Formación Profesional Básica.</a:t>
            </a:r>
            <a:endParaRPr lang="es-ES" sz="1200" b="0" i="0" u="none" strike="noStrike" kern="1200" baseline="0" smtClean="0">
              <a:solidFill>
                <a:schemeClr val="tx1"/>
              </a:solidFill>
              <a:latin typeface="+mn-lt"/>
              <a:ea typeface="+mn-ea"/>
              <a:cs typeface="+mn-cs"/>
            </a:endParaRPr>
          </a:p>
          <a:p>
            <a:r>
              <a:rPr lang="es-ES" sz="1200" b="0" i="0" u="none" strike="noStrike" kern="1200" baseline="0" smtClean="0">
                <a:solidFill>
                  <a:schemeClr val="tx1"/>
                </a:solidFill>
                <a:latin typeface="+mn-lt"/>
                <a:ea typeface="+mn-ea"/>
                <a:cs typeface="+mn-cs"/>
              </a:rPr>
              <a:t>Las Administraciones educativas podrán establecer </a:t>
            </a:r>
            <a:r>
              <a:rPr lang="es-ES" sz="1200" b="1" i="0" u="none" strike="noStrike" kern="1200" baseline="0" smtClean="0">
                <a:solidFill>
                  <a:schemeClr val="tx1"/>
                </a:solidFill>
                <a:latin typeface="+mn-lt"/>
                <a:ea typeface="+mn-ea"/>
                <a:cs typeface="+mn-cs"/>
              </a:rPr>
              <a:t>criterios de admisión según la oferta de plazas </a:t>
            </a:r>
            <a:r>
              <a:rPr lang="es-ES" sz="1200" b="0" i="0" u="none" strike="noStrike" kern="1200" baseline="0" smtClean="0">
                <a:solidFill>
                  <a:schemeClr val="tx1"/>
                </a:solidFill>
                <a:latin typeface="+mn-lt"/>
                <a:ea typeface="+mn-ea"/>
                <a:cs typeface="+mn-cs"/>
              </a:rPr>
              <a:t>que tengan programadas para los ciclos formativos de Formación Profesional Básica, para lo que podrán tener en cuenta los criterios de edad de la persona solicitante y de situación de sus estudios, así como de las posibilidades de continuación en el sistema educativo, entre otros.</a:t>
            </a:r>
          </a:p>
          <a:p>
            <a:r>
              <a:rPr lang="es-ES" sz="1200" b="0" i="0" u="none" strike="noStrike" kern="1200" baseline="0" smtClean="0">
                <a:solidFill>
                  <a:schemeClr val="tx1"/>
                </a:solidFill>
                <a:latin typeface="+mn-lt"/>
                <a:ea typeface="+mn-ea"/>
                <a:cs typeface="+mn-cs"/>
              </a:rPr>
              <a:t>Asimismo, en los procesos de admisión, las Autoridades educativas adoptarán los criterios oportunos para contemplar las situaciones que pudieran presentarse en relación con lo establecido en el artículo 18 del presente real decreto.</a:t>
            </a:r>
          </a:p>
          <a:p>
            <a:endParaRPr lang="es-ES" sz="1200" b="0" i="0" u="none" strike="noStrike" kern="1200" baseline="0" smtClean="0">
              <a:solidFill>
                <a:schemeClr val="tx1"/>
              </a:solidFill>
              <a:latin typeface="+mn-lt"/>
              <a:ea typeface="+mn-ea"/>
              <a:cs typeface="+mn-cs"/>
            </a:endParaRPr>
          </a:p>
        </p:txBody>
      </p:sp>
      <p:sp>
        <p:nvSpPr>
          <p:cNvPr id="4" name="Marcador de número de diapositiva 3"/>
          <p:cNvSpPr>
            <a:spLocks noGrp="1"/>
          </p:cNvSpPr>
          <p:nvPr>
            <p:ph type="sldNum" sz="quarter" idx="10"/>
          </p:nvPr>
        </p:nvSpPr>
        <p:spPr/>
        <p:txBody>
          <a:bodyPr/>
          <a:lstStyle/>
          <a:p>
            <a:fld id="{6C757575-89FD-2749-A972-5AD3EF633BF0}" type="slidenum">
              <a:rPr lang="es-ES" smtClean="0"/>
              <a:pPr/>
              <a:t>30</a:t>
            </a:fld>
            <a:endParaRPr lang="es-ES"/>
          </a:p>
        </p:txBody>
      </p:sp>
    </p:spTree>
    <p:extLst>
      <p:ext uri="{BB962C8B-B14F-4D97-AF65-F5344CB8AC3E}">
        <p14:creationId xmlns:p14="http://schemas.microsoft.com/office/powerpoint/2010/main" xmlns="" val="21558570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u="none" strike="noStrike" kern="1200" baseline="0" smtClean="0">
                <a:solidFill>
                  <a:schemeClr val="tx1"/>
                </a:solidFill>
                <a:latin typeface="+mn-lt"/>
                <a:ea typeface="+mn-ea"/>
                <a:cs typeface="+mn-cs"/>
              </a:rPr>
              <a:t>LOMCE. Diecinueve. El artículo 28 queda redactado de la siguiente manera:</a:t>
            </a:r>
          </a:p>
          <a:p>
            <a:r>
              <a:rPr lang="es-ES" sz="1200" b="0" i="0" u="none" strike="noStrike" kern="1200" baseline="0" smtClean="0">
                <a:solidFill>
                  <a:schemeClr val="tx1"/>
                </a:solidFill>
                <a:latin typeface="+mn-lt"/>
                <a:ea typeface="+mn-ea"/>
                <a:cs typeface="+mn-cs"/>
              </a:rPr>
              <a:t>«Artículo 28. </a:t>
            </a:r>
            <a:r>
              <a:rPr lang="es-ES" sz="1200" b="0" i="1" u="none" strike="noStrike" kern="1200" baseline="0" smtClean="0">
                <a:solidFill>
                  <a:schemeClr val="tx1"/>
                </a:solidFill>
                <a:latin typeface="+mn-lt"/>
                <a:ea typeface="+mn-ea"/>
                <a:cs typeface="+mn-cs"/>
              </a:rPr>
              <a:t>Evaluación y promoción.</a:t>
            </a:r>
            <a:endParaRPr lang="es-ES" sz="1200" b="0" i="0" u="none" strike="noStrike" kern="1200" baseline="0" smtClean="0">
              <a:solidFill>
                <a:schemeClr val="tx1"/>
              </a:solidFill>
              <a:latin typeface="+mn-lt"/>
              <a:ea typeface="+mn-ea"/>
              <a:cs typeface="+mn-cs"/>
            </a:endParaRPr>
          </a:p>
          <a:p>
            <a:r>
              <a:rPr lang="es-ES" sz="1200" b="0" i="0" u="none" strike="noStrike" kern="1200" baseline="0" smtClean="0">
                <a:solidFill>
                  <a:schemeClr val="tx1"/>
                </a:solidFill>
                <a:latin typeface="+mn-lt"/>
                <a:ea typeface="+mn-ea"/>
                <a:cs typeface="+mn-cs"/>
              </a:rPr>
              <a:t>7. Con la finalidad de facilitar que todos los alumnos y alumnas logren los objetivos y alcancen el adecuado grado de adquisición de las competencias correspondientes, las Administraciones educativas establecerán medidas de refuerzo educativo, con especial atención a las necesidades específicas de apoyo educativo. La aplicación personalizada de las medidas se revisará periódicamente y, en todo caso, al finalizar el curso académico.</a:t>
            </a:r>
          </a:p>
          <a:p>
            <a:r>
              <a:rPr lang="es-ES" sz="1200" b="0" i="0" u="none" strike="noStrike" kern="1200" baseline="0" smtClean="0">
                <a:solidFill>
                  <a:schemeClr val="tx1"/>
                </a:solidFill>
                <a:latin typeface="+mn-lt"/>
                <a:ea typeface="+mn-ea"/>
                <a:cs typeface="+mn-cs"/>
              </a:rPr>
              <a:t>Al final de cada uno de los cursos de Educación Secundaria Obligatoria se entregará a los padres, madres o tutores legales de cada alumno o alumna un consejo orientador, que incluirá un </a:t>
            </a:r>
            <a:r>
              <a:rPr lang="es-ES" sz="1200" b="1" i="0" u="none" strike="noStrike" kern="1200" baseline="0" smtClean="0">
                <a:solidFill>
                  <a:schemeClr val="tx1"/>
                </a:solidFill>
                <a:latin typeface="+mn-lt"/>
                <a:ea typeface="+mn-ea"/>
                <a:cs typeface="+mn-cs"/>
              </a:rPr>
              <a:t>informe sobre el grado de logro de los objetivos y de adquisición de las competencias correspondientes</a:t>
            </a:r>
            <a:r>
              <a:rPr lang="es-ES" sz="1200" b="0" i="0" u="none" strike="noStrike" kern="1200" baseline="0" smtClean="0">
                <a:solidFill>
                  <a:schemeClr val="tx1"/>
                </a:solidFill>
                <a:latin typeface="+mn-lt"/>
                <a:ea typeface="+mn-ea"/>
                <a:cs typeface="+mn-cs"/>
              </a:rPr>
              <a:t>, así como una </a:t>
            </a:r>
            <a:r>
              <a:rPr lang="es-ES" sz="1200" b="1" i="0" u="none" strike="noStrike" kern="1200" baseline="0" smtClean="0">
                <a:solidFill>
                  <a:schemeClr val="tx1"/>
                </a:solidFill>
                <a:latin typeface="+mn-lt"/>
                <a:ea typeface="+mn-ea"/>
                <a:cs typeface="+mn-cs"/>
              </a:rPr>
              <a:t>propuesta</a:t>
            </a:r>
            <a:r>
              <a:rPr lang="es-ES" sz="1200" b="0" i="0" u="none" strike="noStrike" kern="1200" baseline="0" smtClean="0">
                <a:solidFill>
                  <a:schemeClr val="tx1"/>
                </a:solidFill>
                <a:latin typeface="+mn-lt"/>
                <a:ea typeface="+mn-ea"/>
                <a:cs typeface="+mn-cs"/>
              </a:rPr>
              <a:t> a padres, madres o tutores legales o, en su caso, al alumno o alumna del itinerario más adecuado a seguir, que podrá incluir la incorporación a un programa de mejora del aprendizaje y el rendimiento o </a:t>
            </a:r>
            <a:r>
              <a:rPr lang="es-ES" sz="1200" b="1" i="0" u="none" strike="noStrike" kern="1200" baseline="0" smtClean="0">
                <a:solidFill>
                  <a:schemeClr val="tx1"/>
                </a:solidFill>
                <a:latin typeface="+mn-lt"/>
                <a:ea typeface="+mn-ea"/>
                <a:cs typeface="+mn-cs"/>
              </a:rPr>
              <a:t>a un ciclo de Formación Profesional Básica</a:t>
            </a:r>
            <a:r>
              <a:rPr lang="es-ES" sz="1200" b="0" i="0" u="none" strike="noStrike" kern="1200" baseline="0" smtClean="0">
                <a:solidFill>
                  <a:schemeClr val="tx1"/>
                </a:solidFill>
                <a:latin typeface="+mn-lt"/>
                <a:ea typeface="+mn-ea"/>
                <a:cs typeface="+mn-cs"/>
              </a:rPr>
              <a:t>.</a:t>
            </a:r>
          </a:p>
          <a:p>
            <a:r>
              <a:rPr lang="es-ES" sz="1200" b="0" i="0" u="none" strike="noStrike" kern="1200" baseline="0" smtClean="0">
                <a:solidFill>
                  <a:schemeClr val="tx1"/>
                </a:solidFill>
                <a:latin typeface="+mn-lt"/>
                <a:ea typeface="+mn-ea"/>
                <a:cs typeface="+mn-cs"/>
              </a:rPr>
              <a:t>8. Tras cursar el primer ciclo de Educación Secundaria Obligatoria, así como una vez cursado segundo curso cuando el alumno o alumna se vaya a incorporar </a:t>
            </a:r>
            <a:r>
              <a:rPr lang="es-ES" sz="1200" b="1" i="0" u="none" strike="noStrike" kern="1200" baseline="0" smtClean="0">
                <a:solidFill>
                  <a:schemeClr val="tx1"/>
                </a:solidFill>
                <a:latin typeface="+mn-lt"/>
                <a:ea typeface="+mn-ea"/>
                <a:cs typeface="+mn-cs"/>
              </a:rPr>
              <a:t>de forma excepcional </a:t>
            </a:r>
            <a:r>
              <a:rPr lang="es-ES" sz="1200" b="0" i="0" u="none" strike="noStrike" kern="1200" baseline="0" smtClean="0">
                <a:solidFill>
                  <a:schemeClr val="tx1"/>
                </a:solidFill>
                <a:latin typeface="+mn-lt"/>
                <a:ea typeface="+mn-ea"/>
                <a:cs typeface="+mn-cs"/>
              </a:rPr>
              <a:t>a un ciclo de Formación Profesional Básica, se entregará a los alumnos y alumnas un certificado de estudios cursados.</a:t>
            </a:r>
            <a:endParaRPr lang="es-ES" sz="1200" b="0" i="0" u="none" strike="noStrike" kern="1200" baseline="0" dirty="0" smtClean="0">
              <a:solidFill>
                <a:schemeClr val="tx1"/>
              </a:solidFill>
              <a:latin typeface="+mn-lt"/>
              <a:ea typeface="+mn-ea"/>
              <a:cs typeface="+mn-cs"/>
            </a:endParaRPr>
          </a:p>
        </p:txBody>
      </p:sp>
      <p:sp>
        <p:nvSpPr>
          <p:cNvPr id="4" name="Marcador de número de diapositiva 3"/>
          <p:cNvSpPr>
            <a:spLocks noGrp="1"/>
          </p:cNvSpPr>
          <p:nvPr>
            <p:ph type="sldNum" sz="quarter" idx="10"/>
          </p:nvPr>
        </p:nvSpPr>
        <p:spPr/>
        <p:txBody>
          <a:bodyPr/>
          <a:lstStyle/>
          <a:p>
            <a:fld id="{6C757575-89FD-2749-A972-5AD3EF633BF0}" type="slidenum">
              <a:rPr lang="es-ES" smtClean="0"/>
              <a:pPr/>
              <a:t>31</a:t>
            </a:fld>
            <a:endParaRPr lang="es-ES"/>
          </a:p>
        </p:txBody>
      </p:sp>
    </p:spTree>
    <p:extLst>
      <p:ext uri="{BB962C8B-B14F-4D97-AF65-F5344CB8AC3E}">
        <p14:creationId xmlns:p14="http://schemas.microsoft.com/office/powerpoint/2010/main" xmlns="" val="21558570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u="none" strike="noStrike" kern="1200" baseline="0" dirty="0" smtClean="0">
                <a:solidFill>
                  <a:schemeClr val="tx1"/>
                </a:solidFill>
                <a:latin typeface="+mn-lt"/>
                <a:ea typeface="+mn-ea"/>
                <a:cs typeface="+mn-cs"/>
              </a:rPr>
              <a:t>«Artículo 44. </a:t>
            </a:r>
            <a:r>
              <a:rPr lang="es-ES" sz="1200" b="0" i="1" u="none" strike="noStrike" kern="1200" baseline="0" dirty="0" smtClean="0">
                <a:solidFill>
                  <a:schemeClr val="tx1"/>
                </a:solidFill>
                <a:latin typeface="+mn-lt"/>
                <a:ea typeface="+mn-ea"/>
                <a:cs typeface="+mn-cs"/>
              </a:rPr>
              <a:t>Títulos y convalidaciones.</a:t>
            </a:r>
            <a:endParaRPr lang="es-ES" sz="1200" b="0" i="0" u="none" strike="noStrike" kern="1200" baseline="0" dirty="0" smtClean="0">
              <a:solidFill>
                <a:schemeClr val="tx1"/>
              </a:solidFill>
              <a:latin typeface="+mn-lt"/>
              <a:ea typeface="+mn-ea"/>
              <a:cs typeface="+mn-cs"/>
            </a:endParaRPr>
          </a:p>
          <a:p>
            <a:r>
              <a:rPr lang="es-ES" sz="1200" b="0" i="0" u="none" strike="noStrike" kern="1200" baseline="0" dirty="0" smtClean="0">
                <a:solidFill>
                  <a:schemeClr val="tx1"/>
                </a:solidFill>
                <a:latin typeface="+mn-lt"/>
                <a:ea typeface="+mn-ea"/>
                <a:cs typeface="+mn-cs"/>
              </a:rPr>
              <a:t>…</a:t>
            </a:r>
          </a:p>
          <a:p>
            <a:r>
              <a:rPr lang="es-ES" sz="1200" b="0" i="0" u="none" strike="noStrike" kern="1200" baseline="0" dirty="0" smtClean="0">
                <a:solidFill>
                  <a:schemeClr val="tx1"/>
                </a:solidFill>
                <a:latin typeface="+mn-lt"/>
                <a:ea typeface="+mn-ea"/>
                <a:cs typeface="+mn-cs"/>
              </a:rPr>
              <a:t>Además, </a:t>
            </a:r>
            <a:r>
              <a:rPr lang="es-ES" sz="1200" b="1" i="0" u="none" strike="noStrike" kern="1200" baseline="0" dirty="0" smtClean="0">
                <a:solidFill>
                  <a:schemeClr val="tx1"/>
                </a:solidFill>
                <a:latin typeface="+mn-lt"/>
                <a:ea typeface="+mn-ea"/>
                <a:cs typeface="+mn-cs"/>
              </a:rPr>
              <a:t>las personas mayores de 22 años </a:t>
            </a:r>
            <a:r>
              <a:rPr lang="es-ES" sz="1200" b="0" i="0" u="none" strike="noStrike" kern="1200" baseline="0" dirty="0" smtClean="0">
                <a:solidFill>
                  <a:schemeClr val="tx1"/>
                </a:solidFill>
                <a:latin typeface="+mn-lt"/>
                <a:ea typeface="+mn-ea"/>
                <a:cs typeface="+mn-cs"/>
              </a:rPr>
              <a:t>que tengan </a:t>
            </a:r>
            <a:r>
              <a:rPr lang="es-ES" sz="1200" b="1" i="0" u="none" strike="noStrike" kern="1200" baseline="0" dirty="0" smtClean="0">
                <a:solidFill>
                  <a:schemeClr val="tx1"/>
                </a:solidFill>
                <a:latin typeface="+mn-lt"/>
                <a:ea typeface="+mn-ea"/>
                <a:cs typeface="+mn-cs"/>
              </a:rPr>
              <a:t>acreditadas las unidades de competencia </a:t>
            </a:r>
            <a:r>
              <a:rPr lang="es-ES" sz="1200" b="0" i="0" u="none" strike="noStrike" kern="1200" baseline="0" dirty="0" smtClean="0">
                <a:solidFill>
                  <a:schemeClr val="tx1"/>
                </a:solidFill>
                <a:latin typeface="+mn-lt"/>
                <a:ea typeface="+mn-ea"/>
                <a:cs typeface="+mn-cs"/>
              </a:rPr>
              <a:t>profesional incluidas en un título profesional básico, bien a través de certificados de profesionalidad de nivel 1 o por el procedimiento de evaluación y acreditación establecido, </a:t>
            </a:r>
            <a:r>
              <a:rPr lang="es-ES" sz="1200" b="1" i="0" u="none" strike="noStrike" kern="1200" baseline="0" dirty="0" smtClean="0">
                <a:solidFill>
                  <a:schemeClr val="tx1"/>
                </a:solidFill>
                <a:latin typeface="+mn-lt"/>
                <a:ea typeface="+mn-ea"/>
                <a:cs typeface="+mn-cs"/>
              </a:rPr>
              <a:t>recibirán</a:t>
            </a:r>
            <a:r>
              <a:rPr lang="es-ES" sz="1200" b="0" i="0" u="none" strike="noStrike" kern="1200" baseline="0" dirty="0" smtClean="0">
                <a:solidFill>
                  <a:schemeClr val="tx1"/>
                </a:solidFill>
                <a:latin typeface="+mn-lt"/>
                <a:ea typeface="+mn-ea"/>
                <a:cs typeface="+mn-cs"/>
              </a:rPr>
              <a:t> de las Administraciones educativas </a:t>
            </a:r>
            <a:r>
              <a:rPr lang="es-ES" sz="1200" b="1" i="0" u="none" strike="noStrike" kern="1200" baseline="0" dirty="0" smtClean="0">
                <a:solidFill>
                  <a:schemeClr val="tx1"/>
                </a:solidFill>
                <a:latin typeface="+mn-lt"/>
                <a:ea typeface="+mn-ea"/>
                <a:cs typeface="+mn-cs"/>
              </a:rPr>
              <a:t>el título Profesional Básico</a:t>
            </a:r>
            <a:r>
              <a:rPr lang="es-ES" sz="1200" b="0" i="0" u="none" strike="noStrike" kern="1200" baseline="0" dirty="0" smtClean="0">
                <a:solidFill>
                  <a:schemeClr val="tx1"/>
                </a:solidFill>
                <a:latin typeface="+mn-lt"/>
                <a:ea typeface="+mn-ea"/>
                <a:cs typeface="+mn-cs"/>
              </a:rPr>
              <a:t>.</a:t>
            </a:r>
          </a:p>
          <a:p>
            <a:endParaRPr lang="es-ES" sz="1200" b="0" i="0" u="none" strike="noStrike" kern="1200" baseline="0" dirty="0" smtClean="0">
              <a:solidFill>
                <a:schemeClr val="tx1"/>
              </a:solidFill>
              <a:latin typeface="+mn-lt"/>
              <a:ea typeface="+mn-ea"/>
              <a:cs typeface="+mn-cs"/>
            </a:endParaRPr>
          </a:p>
          <a:p>
            <a:r>
              <a:rPr lang="es-ES" sz="1200" b="0" i="0" u="none" strike="noStrike" kern="1200" baseline="0" dirty="0" smtClean="0">
                <a:solidFill>
                  <a:schemeClr val="tx1"/>
                </a:solidFill>
                <a:latin typeface="+mn-lt"/>
                <a:ea typeface="+mn-ea"/>
                <a:cs typeface="+mn-cs"/>
              </a:rPr>
              <a:t>Cincuenta y cuatro. El artículo 68 queda redactado de la siguiente manera:</a:t>
            </a:r>
          </a:p>
          <a:p>
            <a:r>
              <a:rPr lang="es-ES_tradnl" sz="1200" b="0" i="0" u="none" strike="noStrike" kern="1200" baseline="0" dirty="0" smtClean="0">
                <a:solidFill>
                  <a:schemeClr val="tx1"/>
                </a:solidFill>
                <a:latin typeface="+mn-lt"/>
                <a:ea typeface="+mn-ea"/>
                <a:cs typeface="+mn-cs"/>
              </a:rPr>
              <a:t>«Artículo 68. </a:t>
            </a:r>
            <a:r>
              <a:rPr lang="es-ES_tradnl" sz="1200" b="0" i="1" u="none" strike="noStrike" kern="1200" baseline="0" dirty="0" smtClean="0">
                <a:solidFill>
                  <a:schemeClr val="tx1"/>
                </a:solidFill>
                <a:latin typeface="+mn-lt"/>
                <a:ea typeface="+mn-ea"/>
                <a:cs typeface="+mn-cs"/>
              </a:rPr>
              <a:t>Enseñanzas obligatorias.</a:t>
            </a:r>
            <a:endParaRPr lang="es-ES_tradnl" sz="1200" b="0" i="0" u="none" strike="noStrike" kern="1200" baseline="0" dirty="0" smtClean="0">
              <a:solidFill>
                <a:schemeClr val="tx1"/>
              </a:solidFill>
              <a:latin typeface="+mn-lt"/>
              <a:ea typeface="+mn-ea"/>
              <a:cs typeface="+mn-cs"/>
            </a:endParaRPr>
          </a:p>
          <a:p>
            <a:r>
              <a:rPr lang="es-ES" sz="1200" b="0" i="0" u="none" strike="noStrike" kern="1200" baseline="0" dirty="0" smtClean="0">
                <a:solidFill>
                  <a:schemeClr val="tx1"/>
                </a:solidFill>
                <a:latin typeface="+mn-lt"/>
                <a:ea typeface="+mn-ea"/>
                <a:cs typeface="+mn-cs"/>
              </a:rPr>
              <a:t>…</a:t>
            </a:r>
          </a:p>
          <a:p>
            <a:r>
              <a:rPr lang="es-ES" sz="1200" b="0" i="0" u="none" strike="noStrike" kern="1200" baseline="0" dirty="0" smtClean="0">
                <a:solidFill>
                  <a:schemeClr val="tx1"/>
                </a:solidFill>
                <a:latin typeface="+mn-lt"/>
                <a:ea typeface="+mn-ea"/>
                <a:cs typeface="+mn-cs"/>
              </a:rPr>
              <a:t>3. Para las personas que superen los diecisiete años de edad, las Administraciones educativas podrán establecer programas formativos dirigidos a la obtención del título de Técnico Profesional Básico, con independencia de la posibilidad de completar las enseñanzas de Formación Profesional Básica quienes las hubieran comenzado de acuerdo con lo indicado en los artículos 30, 41.1 y 42.4.»</a:t>
            </a:r>
          </a:p>
          <a:p>
            <a:r>
              <a:rPr lang="es-ES" sz="1200" b="0" i="0" u="none" strike="noStrike" kern="1200" baseline="0" dirty="0" smtClean="0">
                <a:solidFill>
                  <a:schemeClr val="tx1"/>
                </a:solidFill>
                <a:latin typeface="+mn-lt"/>
                <a:ea typeface="+mn-ea"/>
                <a:cs typeface="+mn-cs"/>
              </a:rPr>
              <a:t>…</a:t>
            </a:r>
          </a:p>
          <a:p>
            <a:r>
              <a:rPr lang="es-ES" sz="1200" b="0" i="0" u="none" strike="noStrike" kern="1200" baseline="0" dirty="0" smtClean="0">
                <a:solidFill>
                  <a:schemeClr val="tx1"/>
                </a:solidFill>
                <a:latin typeface="+mn-lt"/>
                <a:ea typeface="+mn-ea"/>
                <a:cs typeface="+mn-cs"/>
              </a:rPr>
              <a:t>Cincuenta y cinco. El apartado 4 del artículo 69 queda redactado de la siguiente manera:</a:t>
            </a:r>
          </a:p>
          <a:p>
            <a:r>
              <a:rPr lang="es-ES" sz="1200" b="0" i="0" u="none" strike="noStrike" kern="1200" baseline="0" dirty="0" smtClean="0">
                <a:solidFill>
                  <a:schemeClr val="tx1"/>
                </a:solidFill>
                <a:latin typeface="+mn-lt"/>
                <a:ea typeface="+mn-ea"/>
                <a:cs typeface="+mn-cs"/>
              </a:rPr>
              <a:t>«4. Las Administraciones educativas, en el ámbito de sus competencias, organizarán periódicamente </a:t>
            </a:r>
            <a:r>
              <a:rPr lang="es-ES" sz="1200" b="1" i="0" u="none" strike="noStrike" kern="1200" baseline="0" dirty="0" smtClean="0">
                <a:solidFill>
                  <a:schemeClr val="tx1"/>
                </a:solidFill>
                <a:latin typeface="+mn-lt"/>
                <a:ea typeface="+mn-ea"/>
                <a:cs typeface="+mn-cs"/>
              </a:rPr>
              <a:t>pruebas</a:t>
            </a:r>
            <a:r>
              <a:rPr lang="es-ES" sz="1200" b="0" i="0" u="none" strike="noStrike" kern="1200" baseline="0" dirty="0" smtClean="0">
                <a:solidFill>
                  <a:schemeClr val="tx1"/>
                </a:solidFill>
                <a:latin typeface="+mn-lt"/>
                <a:ea typeface="+mn-ea"/>
                <a:cs typeface="+mn-cs"/>
              </a:rPr>
              <a:t> para obtener directamente el título de Bachiller y los </a:t>
            </a:r>
            <a:r>
              <a:rPr lang="es-ES" sz="1200" b="1" i="0" u="none" strike="noStrike" kern="1200" baseline="0" dirty="0" smtClean="0">
                <a:solidFill>
                  <a:schemeClr val="tx1"/>
                </a:solidFill>
                <a:latin typeface="+mn-lt"/>
                <a:ea typeface="+mn-ea"/>
                <a:cs typeface="+mn-cs"/>
              </a:rPr>
              <a:t>títulos de Formación Profesional </a:t>
            </a:r>
            <a:r>
              <a:rPr lang="es-ES" sz="1200" b="0" i="0" u="none" strike="noStrike" kern="1200" baseline="0" dirty="0" smtClean="0">
                <a:solidFill>
                  <a:schemeClr val="tx1"/>
                </a:solidFill>
                <a:latin typeface="+mn-lt"/>
                <a:ea typeface="+mn-ea"/>
                <a:cs typeface="+mn-cs"/>
              </a:rPr>
              <a:t>de acuerdo con las condiciones y características que establezca el Gobierno por vía reglamentaria. Para presentarse a las pruebas para la obtención del título de Bachiller se requiere tener veinte años, </a:t>
            </a:r>
            <a:r>
              <a:rPr lang="es-ES" sz="1200" b="1" i="0" u="none" strike="noStrike" kern="1200" baseline="0" dirty="0" smtClean="0">
                <a:solidFill>
                  <a:schemeClr val="tx1"/>
                </a:solidFill>
                <a:latin typeface="+mn-lt"/>
                <a:ea typeface="+mn-ea"/>
                <a:cs typeface="+mn-cs"/>
              </a:rPr>
              <a:t>dieciocho para el título de Técnico y para el título Profesional Básico</a:t>
            </a:r>
            <a:r>
              <a:rPr lang="es-ES" sz="1200" b="0" i="0" u="none" strike="noStrike" kern="1200" baseline="0" dirty="0" smtClean="0">
                <a:solidFill>
                  <a:schemeClr val="tx1"/>
                </a:solidFill>
                <a:latin typeface="+mn-lt"/>
                <a:ea typeface="+mn-ea"/>
                <a:cs typeface="+mn-cs"/>
              </a:rPr>
              <a:t>, veinte para el de Técnico Superior o, en su caso, diecinueve para aquéllos que estén en posesión del título de Técnico..»</a:t>
            </a:r>
          </a:p>
          <a:p>
            <a:endParaRPr lang="es-ES" sz="1200" b="0" i="0" u="none" strike="noStrike" kern="1200" baseline="0" dirty="0" smtClean="0">
              <a:solidFill>
                <a:schemeClr val="tx1"/>
              </a:solidFill>
              <a:latin typeface="+mn-lt"/>
              <a:ea typeface="+mn-ea"/>
              <a:cs typeface="+mn-cs"/>
            </a:endParaRPr>
          </a:p>
        </p:txBody>
      </p:sp>
      <p:sp>
        <p:nvSpPr>
          <p:cNvPr id="4" name="Marcador de número de diapositiva 3"/>
          <p:cNvSpPr>
            <a:spLocks noGrp="1"/>
          </p:cNvSpPr>
          <p:nvPr>
            <p:ph type="sldNum" sz="quarter" idx="10"/>
          </p:nvPr>
        </p:nvSpPr>
        <p:spPr/>
        <p:txBody>
          <a:bodyPr/>
          <a:lstStyle/>
          <a:p>
            <a:fld id="{6C757575-89FD-2749-A972-5AD3EF633BF0}" type="slidenum">
              <a:rPr lang="es-ES" smtClean="0"/>
              <a:pPr/>
              <a:t>32</a:t>
            </a:fld>
            <a:endParaRPr lang="es-ES"/>
          </a:p>
        </p:txBody>
      </p:sp>
    </p:spTree>
    <p:extLst>
      <p:ext uri="{BB962C8B-B14F-4D97-AF65-F5344CB8AC3E}">
        <p14:creationId xmlns:p14="http://schemas.microsoft.com/office/powerpoint/2010/main" xmlns="" val="21558570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u="none" strike="noStrike" kern="1200" baseline="0" smtClean="0">
                <a:solidFill>
                  <a:schemeClr val="tx1"/>
                </a:solidFill>
                <a:latin typeface="+mn-lt"/>
                <a:ea typeface="+mn-ea"/>
                <a:cs typeface="+mn-cs"/>
              </a:rPr>
              <a:t>«Artículo 44. </a:t>
            </a:r>
            <a:r>
              <a:rPr lang="es-ES" sz="1200" b="0" i="1" u="none" strike="noStrike" kern="1200" baseline="0" smtClean="0">
                <a:solidFill>
                  <a:schemeClr val="tx1"/>
                </a:solidFill>
                <a:latin typeface="+mn-lt"/>
                <a:ea typeface="+mn-ea"/>
                <a:cs typeface="+mn-cs"/>
              </a:rPr>
              <a:t>Títulos y convalidaciones.</a:t>
            </a:r>
            <a:endParaRPr lang="es-ES" sz="1200" b="0" i="0" u="none" strike="noStrike" kern="1200" baseline="0" smtClean="0">
              <a:solidFill>
                <a:schemeClr val="tx1"/>
              </a:solidFill>
              <a:latin typeface="+mn-lt"/>
              <a:ea typeface="+mn-ea"/>
              <a:cs typeface="+mn-cs"/>
            </a:endParaRPr>
          </a:p>
          <a:p>
            <a:r>
              <a:rPr lang="es-ES" sz="1200" b="0" i="0" u="none" strike="noStrike" kern="1200" baseline="0" smtClean="0">
                <a:solidFill>
                  <a:schemeClr val="tx1"/>
                </a:solidFill>
                <a:latin typeface="+mn-lt"/>
                <a:ea typeface="+mn-ea"/>
                <a:cs typeface="+mn-cs"/>
              </a:rPr>
              <a:t>…</a:t>
            </a:r>
          </a:p>
          <a:p>
            <a:r>
              <a:rPr lang="es-ES" sz="1200" b="0" i="0" u="none" strike="noStrike" kern="1200" baseline="0" smtClean="0">
                <a:solidFill>
                  <a:schemeClr val="tx1"/>
                </a:solidFill>
                <a:latin typeface="+mn-lt"/>
                <a:ea typeface="+mn-ea"/>
                <a:cs typeface="+mn-cs"/>
              </a:rPr>
              <a:t>Además, </a:t>
            </a:r>
            <a:r>
              <a:rPr lang="es-ES" sz="1200" b="1" i="0" u="none" strike="noStrike" kern="1200" baseline="0" smtClean="0">
                <a:solidFill>
                  <a:schemeClr val="tx1"/>
                </a:solidFill>
                <a:latin typeface="+mn-lt"/>
                <a:ea typeface="+mn-ea"/>
                <a:cs typeface="+mn-cs"/>
              </a:rPr>
              <a:t>las personas mayores de 22 años </a:t>
            </a:r>
            <a:r>
              <a:rPr lang="es-ES" sz="1200" b="0" i="0" u="none" strike="noStrike" kern="1200" baseline="0" smtClean="0">
                <a:solidFill>
                  <a:schemeClr val="tx1"/>
                </a:solidFill>
                <a:latin typeface="+mn-lt"/>
                <a:ea typeface="+mn-ea"/>
                <a:cs typeface="+mn-cs"/>
              </a:rPr>
              <a:t>que tengan </a:t>
            </a:r>
            <a:r>
              <a:rPr lang="es-ES" sz="1200" b="1" i="0" u="none" strike="noStrike" kern="1200" baseline="0" smtClean="0">
                <a:solidFill>
                  <a:schemeClr val="tx1"/>
                </a:solidFill>
                <a:latin typeface="+mn-lt"/>
                <a:ea typeface="+mn-ea"/>
                <a:cs typeface="+mn-cs"/>
              </a:rPr>
              <a:t>acreditadas las unidades de competencia </a:t>
            </a:r>
            <a:r>
              <a:rPr lang="es-ES" sz="1200" b="0" i="0" u="none" strike="noStrike" kern="1200" baseline="0" smtClean="0">
                <a:solidFill>
                  <a:schemeClr val="tx1"/>
                </a:solidFill>
                <a:latin typeface="+mn-lt"/>
                <a:ea typeface="+mn-ea"/>
                <a:cs typeface="+mn-cs"/>
              </a:rPr>
              <a:t>profesional incluidas en un título profesional básico, bien a través de certificados de profesionalidad de nivel 1 o por el procedimiento de evaluación y acreditación establecido, </a:t>
            </a:r>
            <a:r>
              <a:rPr lang="es-ES" sz="1200" b="1" i="0" u="none" strike="noStrike" kern="1200" baseline="0" smtClean="0">
                <a:solidFill>
                  <a:schemeClr val="tx1"/>
                </a:solidFill>
                <a:latin typeface="+mn-lt"/>
                <a:ea typeface="+mn-ea"/>
                <a:cs typeface="+mn-cs"/>
              </a:rPr>
              <a:t>recibirán</a:t>
            </a:r>
            <a:r>
              <a:rPr lang="es-ES" sz="1200" b="0" i="0" u="none" strike="noStrike" kern="1200" baseline="0" smtClean="0">
                <a:solidFill>
                  <a:schemeClr val="tx1"/>
                </a:solidFill>
                <a:latin typeface="+mn-lt"/>
                <a:ea typeface="+mn-ea"/>
                <a:cs typeface="+mn-cs"/>
              </a:rPr>
              <a:t> de las Administraciones educativas </a:t>
            </a:r>
            <a:r>
              <a:rPr lang="es-ES" sz="1200" b="1" i="0" u="none" strike="noStrike" kern="1200" baseline="0" smtClean="0">
                <a:solidFill>
                  <a:schemeClr val="tx1"/>
                </a:solidFill>
                <a:latin typeface="+mn-lt"/>
                <a:ea typeface="+mn-ea"/>
                <a:cs typeface="+mn-cs"/>
              </a:rPr>
              <a:t>el título Profesional Básico</a:t>
            </a:r>
            <a:r>
              <a:rPr lang="es-ES" sz="1200" b="0" i="0" u="none" strike="noStrike" kern="1200" baseline="0" smtClean="0">
                <a:solidFill>
                  <a:schemeClr val="tx1"/>
                </a:solidFill>
                <a:latin typeface="+mn-lt"/>
                <a:ea typeface="+mn-ea"/>
                <a:cs typeface="+mn-cs"/>
              </a:rPr>
              <a:t>.</a:t>
            </a:r>
          </a:p>
          <a:p>
            <a:endParaRPr lang="es-ES" sz="1200" b="0" i="0" u="none" strike="noStrike" kern="1200" baseline="0" smtClean="0">
              <a:solidFill>
                <a:schemeClr val="tx1"/>
              </a:solidFill>
              <a:latin typeface="+mn-lt"/>
              <a:ea typeface="+mn-ea"/>
              <a:cs typeface="+mn-cs"/>
            </a:endParaRPr>
          </a:p>
          <a:p>
            <a:r>
              <a:rPr lang="es-ES" sz="1200" b="0" i="0" u="none" strike="noStrike" kern="1200" baseline="0" smtClean="0">
                <a:solidFill>
                  <a:schemeClr val="tx1"/>
                </a:solidFill>
                <a:latin typeface="+mn-lt"/>
                <a:ea typeface="+mn-ea"/>
                <a:cs typeface="+mn-cs"/>
              </a:rPr>
              <a:t>Cincuenta y cuatro. El artículo 68 queda redactado de la siguiente manera:</a:t>
            </a:r>
          </a:p>
          <a:p>
            <a:r>
              <a:rPr lang="es-ES_tradnl" sz="1200" b="0" i="0" u="none" strike="noStrike" kern="1200" baseline="0" smtClean="0">
                <a:solidFill>
                  <a:schemeClr val="tx1"/>
                </a:solidFill>
                <a:latin typeface="+mn-lt"/>
                <a:ea typeface="+mn-ea"/>
                <a:cs typeface="+mn-cs"/>
              </a:rPr>
              <a:t>«Artículo 68. </a:t>
            </a:r>
            <a:r>
              <a:rPr lang="es-ES_tradnl" sz="1200" b="0" i="1" u="none" strike="noStrike" kern="1200" baseline="0" smtClean="0">
                <a:solidFill>
                  <a:schemeClr val="tx1"/>
                </a:solidFill>
                <a:latin typeface="+mn-lt"/>
                <a:ea typeface="+mn-ea"/>
                <a:cs typeface="+mn-cs"/>
              </a:rPr>
              <a:t>Enseñanzas obligatorias.</a:t>
            </a:r>
            <a:endParaRPr lang="es-ES_tradnl" sz="1200" b="0" i="0" u="none" strike="noStrike" kern="1200" baseline="0" smtClean="0">
              <a:solidFill>
                <a:schemeClr val="tx1"/>
              </a:solidFill>
              <a:latin typeface="+mn-lt"/>
              <a:ea typeface="+mn-ea"/>
              <a:cs typeface="+mn-cs"/>
            </a:endParaRPr>
          </a:p>
          <a:p>
            <a:r>
              <a:rPr lang="es-ES" sz="1200" b="0" i="0" u="none" strike="noStrike" kern="1200" baseline="0" smtClean="0">
                <a:solidFill>
                  <a:schemeClr val="tx1"/>
                </a:solidFill>
                <a:latin typeface="+mn-lt"/>
                <a:ea typeface="+mn-ea"/>
                <a:cs typeface="+mn-cs"/>
              </a:rPr>
              <a:t>…</a:t>
            </a:r>
          </a:p>
          <a:p>
            <a:r>
              <a:rPr lang="es-ES" sz="1200" b="0" i="0" u="none" strike="noStrike" kern="1200" baseline="0" smtClean="0">
                <a:solidFill>
                  <a:schemeClr val="tx1"/>
                </a:solidFill>
                <a:latin typeface="+mn-lt"/>
                <a:ea typeface="+mn-ea"/>
                <a:cs typeface="+mn-cs"/>
              </a:rPr>
              <a:t>3. Para las personas que superen los diecisiete años de edad, las Administraciones educativas podrán establecer programas formativos dirigidos a la obtención del título de Técnico Profesional Básico, con independencia de la posibilidad de completar las enseñanzas de Formación Profesional Básica quienes las hubieran comenzado de acuerdo con lo indicado en los artículos 30, 41.1 y 42.4.»</a:t>
            </a:r>
          </a:p>
          <a:p>
            <a:r>
              <a:rPr lang="es-ES" sz="1200" b="0" i="0" u="none" strike="noStrike" kern="1200" baseline="0" smtClean="0">
                <a:solidFill>
                  <a:schemeClr val="tx1"/>
                </a:solidFill>
                <a:latin typeface="+mn-lt"/>
                <a:ea typeface="+mn-ea"/>
                <a:cs typeface="+mn-cs"/>
              </a:rPr>
              <a:t>…</a:t>
            </a:r>
          </a:p>
          <a:p>
            <a:r>
              <a:rPr lang="es-ES" sz="1200" b="0" i="0" u="none" strike="noStrike" kern="1200" baseline="0" smtClean="0">
                <a:solidFill>
                  <a:schemeClr val="tx1"/>
                </a:solidFill>
                <a:latin typeface="+mn-lt"/>
                <a:ea typeface="+mn-ea"/>
                <a:cs typeface="+mn-cs"/>
              </a:rPr>
              <a:t>Cincuenta y cinco. El apartado 4 del artículo 69 queda redactado de la siguiente manera:</a:t>
            </a:r>
          </a:p>
          <a:p>
            <a:r>
              <a:rPr lang="es-ES" sz="1200" b="0" i="0" u="none" strike="noStrike" kern="1200" baseline="0" smtClean="0">
                <a:solidFill>
                  <a:schemeClr val="tx1"/>
                </a:solidFill>
                <a:latin typeface="+mn-lt"/>
                <a:ea typeface="+mn-ea"/>
                <a:cs typeface="+mn-cs"/>
              </a:rPr>
              <a:t>«4. Las Administraciones educativas, en el ámbito de sus competencias, organizarán periódicamente </a:t>
            </a:r>
            <a:r>
              <a:rPr lang="es-ES" sz="1200" b="1" i="0" u="none" strike="noStrike" kern="1200" baseline="0" smtClean="0">
                <a:solidFill>
                  <a:schemeClr val="tx1"/>
                </a:solidFill>
                <a:latin typeface="+mn-lt"/>
                <a:ea typeface="+mn-ea"/>
                <a:cs typeface="+mn-cs"/>
              </a:rPr>
              <a:t>pruebas</a:t>
            </a:r>
            <a:r>
              <a:rPr lang="es-ES" sz="1200" b="0" i="0" u="none" strike="noStrike" kern="1200" baseline="0" smtClean="0">
                <a:solidFill>
                  <a:schemeClr val="tx1"/>
                </a:solidFill>
                <a:latin typeface="+mn-lt"/>
                <a:ea typeface="+mn-ea"/>
                <a:cs typeface="+mn-cs"/>
              </a:rPr>
              <a:t> para obtener directamente el título de Bachiller y los </a:t>
            </a:r>
            <a:r>
              <a:rPr lang="es-ES" sz="1200" b="1" i="0" u="none" strike="noStrike" kern="1200" baseline="0" smtClean="0">
                <a:solidFill>
                  <a:schemeClr val="tx1"/>
                </a:solidFill>
                <a:latin typeface="+mn-lt"/>
                <a:ea typeface="+mn-ea"/>
                <a:cs typeface="+mn-cs"/>
              </a:rPr>
              <a:t>títulos de Formación Profesional </a:t>
            </a:r>
            <a:r>
              <a:rPr lang="es-ES" sz="1200" b="0" i="0" u="none" strike="noStrike" kern="1200" baseline="0" smtClean="0">
                <a:solidFill>
                  <a:schemeClr val="tx1"/>
                </a:solidFill>
                <a:latin typeface="+mn-lt"/>
                <a:ea typeface="+mn-ea"/>
                <a:cs typeface="+mn-cs"/>
              </a:rPr>
              <a:t>de acuerdo con las condiciones y características que establezca el Gobierno por vía reglamentaria. Para presentarse a las pruebas para la obtención del título de Bachiller se requiere tener veinte años, </a:t>
            </a:r>
            <a:r>
              <a:rPr lang="es-ES" sz="1200" b="1" i="0" u="none" strike="noStrike" kern="1200" baseline="0" smtClean="0">
                <a:solidFill>
                  <a:schemeClr val="tx1"/>
                </a:solidFill>
                <a:latin typeface="+mn-lt"/>
                <a:ea typeface="+mn-ea"/>
                <a:cs typeface="+mn-cs"/>
              </a:rPr>
              <a:t>dieciocho para el título de Técnico y para el título Profesional Básico</a:t>
            </a:r>
            <a:r>
              <a:rPr lang="es-ES" sz="1200" b="0" i="0" u="none" strike="noStrike" kern="1200" baseline="0" smtClean="0">
                <a:solidFill>
                  <a:schemeClr val="tx1"/>
                </a:solidFill>
                <a:latin typeface="+mn-lt"/>
                <a:ea typeface="+mn-ea"/>
                <a:cs typeface="+mn-cs"/>
              </a:rPr>
              <a:t>, veinte para el de Técnico Superior o, en su caso, diecinueve para aquéllos que estén en posesión del título de Técnico..»</a:t>
            </a:r>
          </a:p>
          <a:p>
            <a:endParaRPr lang="es-ES" sz="1200" b="0" i="0" u="none" strike="noStrike" kern="1200" baseline="0" smtClean="0">
              <a:solidFill>
                <a:schemeClr val="tx1"/>
              </a:solidFill>
              <a:latin typeface="+mn-lt"/>
              <a:ea typeface="+mn-ea"/>
              <a:cs typeface="+mn-cs"/>
            </a:endParaRPr>
          </a:p>
        </p:txBody>
      </p:sp>
      <p:sp>
        <p:nvSpPr>
          <p:cNvPr id="4" name="Marcador de número de diapositiva 3"/>
          <p:cNvSpPr>
            <a:spLocks noGrp="1"/>
          </p:cNvSpPr>
          <p:nvPr>
            <p:ph type="sldNum" sz="quarter" idx="10"/>
          </p:nvPr>
        </p:nvSpPr>
        <p:spPr/>
        <p:txBody>
          <a:bodyPr/>
          <a:lstStyle/>
          <a:p>
            <a:fld id="{6C757575-89FD-2749-A972-5AD3EF633BF0}" type="slidenum">
              <a:rPr lang="es-ES" smtClean="0"/>
              <a:pPr/>
              <a:t>33</a:t>
            </a:fld>
            <a:endParaRPr lang="es-ES"/>
          </a:p>
        </p:txBody>
      </p:sp>
    </p:spTree>
    <p:extLst>
      <p:ext uri="{BB962C8B-B14F-4D97-AF65-F5344CB8AC3E}">
        <p14:creationId xmlns:p14="http://schemas.microsoft.com/office/powerpoint/2010/main" xmlns="" val="21558570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1" i="0" u="none" strike="noStrike" kern="1200" baseline="0" smtClean="0">
                <a:solidFill>
                  <a:schemeClr val="tx1"/>
                </a:solidFill>
                <a:latin typeface="+mn-lt"/>
                <a:ea typeface="+mn-ea"/>
                <a:cs typeface="+mn-cs"/>
              </a:rPr>
              <a:t>Disposición final quinta. </a:t>
            </a:r>
            <a:r>
              <a:rPr lang="es-ES" sz="1200" b="0" i="1" u="none" strike="noStrike" kern="1200" baseline="0" smtClean="0">
                <a:solidFill>
                  <a:schemeClr val="tx1"/>
                </a:solidFill>
                <a:latin typeface="+mn-lt"/>
                <a:ea typeface="+mn-ea"/>
                <a:cs typeface="+mn-cs"/>
              </a:rPr>
              <a:t>Calendario de implantación.</a:t>
            </a:r>
          </a:p>
          <a:p>
            <a:r>
              <a:rPr lang="es-ES" sz="1200" b="0" i="1" u="none" strike="noStrike" kern="1200" baseline="0" smtClean="0">
                <a:solidFill>
                  <a:schemeClr val="tx1"/>
                </a:solidFill>
                <a:latin typeface="+mn-lt"/>
                <a:ea typeface="+mn-ea"/>
                <a:cs typeface="+mn-cs"/>
              </a:rPr>
              <a:t>…</a:t>
            </a:r>
            <a:endParaRPr lang="es-ES" sz="1200" b="0" i="0" u="none" strike="noStrike" kern="1200" baseline="0" smtClean="0">
              <a:solidFill>
                <a:schemeClr val="tx1"/>
              </a:solidFill>
              <a:latin typeface="+mn-lt"/>
              <a:ea typeface="+mn-ea"/>
              <a:cs typeface="+mn-cs"/>
            </a:endParaRPr>
          </a:p>
          <a:p>
            <a:r>
              <a:rPr lang="es-ES" sz="1200" b="0" i="0" u="none" strike="noStrike" kern="1200" baseline="0" smtClean="0">
                <a:solidFill>
                  <a:schemeClr val="tx1"/>
                </a:solidFill>
                <a:latin typeface="+mn-lt"/>
                <a:ea typeface="+mn-ea"/>
                <a:cs typeface="+mn-cs"/>
              </a:rPr>
              <a:t>4. Los ciclos de Formación Profesional Básica sustituirán progresivamente a los Programas de Cualificación Profesional Inicial. El primer curso de los ciclos de Formación Profesional Básica se implantará en el curso escolar 2014-2015, curso en el que se suprimirá la oferta de módulos obligatorios de los Programas de Cualificación Profesional Inicial; durante este curso, los alumnos y alumnas que superen los módulos de carácter voluntario obtendrán el título de Graduado en Educación Secundaria Obligatoria. El segundo curso de los ciclos de Formación Profesional Básica se implantará en el curso escolar 2015-2016.</a:t>
            </a:r>
          </a:p>
          <a:p>
            <a:r>
              <a:rPr lang="es-ES" sz="1200" b="0" i="0" u="none" strike="noStrike" kern="1200" baseline="0" smtClean="0">
                <a:solidFill>
                  <a:schemeClr val="tx1"/>
                </a:solidFill>
                <a:latin typeface="+mn-lt"/>
                <a:ea typeface="+mn-ea"/>
                <a:cs typeface="+mn-cs"/>
              </a:rPr>
              <a:t>RD 127/2014. Artículo 18. </a:t>
            </a:r>
            <a:r>
              <a:rPr lang="es-ES" sz="1200" b="0" i="1" u="none" strike="noStrike" kern="1200" baseline="0" smtClean="0">
                <a:solidFill>
                  <a:schemeClr val="tx1"/>
                </a:solidFill>
                <a:latin typeface="+mn-lt"/>
                <a:ea typeface="+mn-ea"/>
                <a:cs typeface="+mn-cs"/>
              </a:rPr>
              <a:t>Oferta de las enseñanzas de Formación Profesional Básica.</a:t>
            </a:r>
            <a:endParaRPr lang="es-ES" sz="1200" b="0" i="0" u="none" strike="noStrike" kern="1200" baseline="0" smtClean="0">
              <a:solidFill>
                <a:schemeClr val="tx1"/>
              </a:solidFill>
              <a:latin typeface="+mn-lt"/>
              <a:ea typeface="+mn-ea"/>
              <a:cs typeface="+mn-cs"/>
            </a:endParaRPr>
          </a:p>
          <a:p>
            <a:r>
              <a:rPr lang="es-ES" sz="1200" b="0" i="0" u="none" strike="noStrike" kern="1200" baseline="0" smtClean="0">
                <a:solidFill>
                  <a:schemeClr val="tx1"/>
                </a:solidFill>
                <a:latin typeface="+mn-lt"/>
                <a:ea typeface="+mn-ea"/>
                <a:cs typeface="+mn-cs"/>
              </a:rPr>
              <a:t>1. Las Administraciones educativas, además de la oferta obligatoria, podrán ofertar ciclos de Formación Profesional Básica para personas que superen los 17 años y que no estén en posesión de un título de Formación Profesional o de cualquier otro título que acredite la finalización de estudios secundarios completos, para favorecer su empleabilidad.</a:t>
            </a:r>
          </a:p>
          <a:p>
            <a:r>
              <a:rPr lang="es-ES" sz="1200" b="0" i="0" u="none" strike="noStrike" kern="1200" baseline="0" smtClean="0">
                <a:solidFill>
                  <a:schemeClr val="tx1"/>
                </a:solidFill>
                <a:latin typeface="+mn-lt"/>
                <a:ea typeface="+mn-ea"/>
                <a:cs typeface="+mn-cs"/>
              </a:rPr>
              <a:t>2. Las Administraciones educativas, cuando exista disponibilidad de plazas, podrán completar los grupos de la oferta obligatoria con personas que cumplan los requisitos establecidos en el presente artículo, en las condiciones que se determinen. </a:t>
            </a:r>
          </a:p>
        </p:txBody>
      </p:sp>
      <p:sp>
        <p:nvSpPr>
          <p:cNvPr id="4" name="Marcador de número de diapositiva 3"/>
          <p:cNvSpPr>
            <a:spLocks noGrp="1"/>
          </p:cNvSpPr>
          <p:nvPr>
            <p:ph type="sldNum" sz="quarter" idx="10"/>
          </p:nvPr>
        </p:nvSpPr>
        <p:spPr/>
        <p:txBody>
          <a:bodyPr/>
          <a:lstStyle/>
          <a:p>
            <a:fld id="{6C757575-89FD-2749-A972-5AD3EF633BF0}" type="slidenum">
              <a:rPr lang="es-ES" smtClean="0"/>
              <a:pPr/>
              <a:t>34</a:t>
            </a:fld>
            <a:endParaRPr lang="es-ES"/>
          </a:p>
        </p:txBody>
      </p:sp>
    </p:spTree>
    <p:extLst>
      <p:ext uri="{BB962C8B-B14F-4D97-AF65-F5344CB8AC3E}">
        <p14:creationId xmlns:p14="http://schemas.microsoft.com/office/powerpoint/2010/main" xmlns="" val="2155857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52227"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52228"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FFABEEE-8A7D-45CF-85A9-B1B6741FBD1F}" type="slidenum">
              <a:rPr lang="en-US" smtClean="0"/>
              <a:pPr/>
              <a:t>3</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1" i="0" u="none" strike="noStrike" kern="1200" baseline="0" smtClean="0">
                <a:solidFill>
                  <a:schemeClr val="tx1"/>
                </a:solidFill>
                <a:latin typeface="+mn-lt"/>
                <a:ea typeface="+mn-ea"/>
                <a:cs typeface="+mn-cs"/>
              </a:rPr>
              <a:t>Disposición final quinta. </a:t>
            </a:r>
            <a:r>
              <a:rPr lang="es-ES" sz="1200" b="0" i="1" u="none" strike="noStrike" kern="1200" baseline="0" smtClean="0">
                <a:solidFill>
                  <a:schemeClr val="tx1"/>
                </a:solidFill>
                <a:latin typeface="+mn-lt"/>
                <a:ea typeface="+mn-ea"/>
                <a:cs typeface="+mn-cs"/>
              </a:rPr>
              <a:t>Calendario de implantación.</a:t>
            </a:r>
          </a:p>
          <a:p>
            <a:r>
              <a:rPr lang="es-ES" sz="1200" b="0" i="1" u="none" strike="noStrike" kern="1200" baseline="0" smtClean="0">
                <a:solidFill>
                  <a:schemeClr val="tx1"/>
                </a:solidFill>
                <a:latin typeface="+mn-lt"/>
                <a:ea typeface="+mn-ea"/>
                <a:cs typeface="+mn-cs"/>
              </a:rPr>
              <a:t>…</a:t>
            </a:r>
            <a:endParaRPr lang="es-ES" sz="1200" b="0" i="0" u="none" strike="noStrike" kern="1200" baseline="0" smtClean="0">
              <a:solidFill>
                <a:schemeClr val="tx1"/>
              </a:solidFill>
              <a:latin typeface="+mn-lt"/>
              <a:ea typeface="+mn-ea"/>
              <a:cs typeface="+mn-cs"/>
            </a:endParaRPr>
          </a:p>
          <a:p>
            <a:r>
              <a:rPr lang="es-ES" sz="1200" b="0" i="0" u="none" strike="noStrike" kern="1200" baseline="0" smtClean="0">
                <a:solidFill>
                  <a:schemeClr val="tx1"/>
                </a:solidFill>
                <a:latin typeface="+mn-lt"/>
                <a:ea typeface="+mn-ea"/>
                <a:cs typeface="+mn-cs"/>
              </a:rPr>
              <a:t>4. Los ciclos de Formación Profesional Básica sustituirán progresivamente a los Programas de Cualificación Profesional Inicial. El primer curso de los ciclos de Formación Profesional Básica se implantará en el curso escolar 2014-2015, curso en el que se suprimirá la oferta de módulos obligatorios de los Programas de Cualificación Profesional Inicial; durante este curso, los alumnos y alumnas que superen los módulos de carácter voluntario obtendrán el título de Graduado en Educación Secundaria Obligatoria. El segundo curso de los ciclos de Formación Profesional Básica se implantará en el curso escolar 2015-2016.</a:t>
            </a:r>
          </a:p>
          <a:p>
            <a:r>
              <a:rPr lang="es-ES" sz="1200" b="0" i="0" u="none" strike="noStrike" kern="1200" baseline="0" smtClean="0">
                <a:solidFill>
                  <a:schemeClr val="tx1"/>
                </a:solidFill>
                <a:latin typeface="+mn-lt"/>
                <a:ea typeface="+mn-ea"/>
                <a:cs typeface="+mn-cs"/>
              </a:rPr>
              <a:t>RD 127/2014. Artículo 18. </a:t>
            </a:r>
            <a:r>
              <a:rPr lang="es-ES" sz="1200" b="0" i="1" u="none" strike="noStrike" kern="1200" baseline="0" smtClean="0">
                <a:solidFill>
                  <a:schemeClr val="tx1"/>
                </a:solidFill>
                <a:latin typeface="+mn-lt"/>
                <a:ea typeface="+mn-ea"/>
                <a:cs typeface="+mn-cs"/>
              </a:rPr>
              <a:t>Oferta de las enseñanzas de Formación Profesional Básica.</a:t>
            </a:r>
            <a:endParaRPr lang="es-ES" sz="1200" b="0" i="0" u="none" strike="noStrike" kern="1200" baseline="0" smtClean="0">
              <a:solidFill>
                <a:schemeClr val="tx1"/>
              </a:solidFill>
              <a:latin typeface="+mn-lt"/>
              <a:ea typeface="+mn-ea"/>
              <a:cs typeface="+mn-cs"/>
            </a:endParaRPr>
          </a:p>
          <a:p>
            <a:r>
              <a:rPr lang="es-ES" sz="1200" b="0" i="0" u="none" strike="noStrike" kern="1200" baseline="0" smtClean="0">
                <a:solidFill>
                  <a:schemeClr val="tx1"/>
                </a:solidFill>
                <a:latin typeface="+mn-lt"/>
                <a:ea typeface="+mn-ea"/>
                <a:cs typeface="+mn-cs"/>
              </a:rPr>
              <a:t>1. Las Administraciones educativas, además de la oferta obligatoria, podrán ofertar ciclos de Formación Profesional Básica para personas que superen los 17 años y que no estén en posesión de un título de Formación Profesional o de cualquier otro título que acredite la finalización de estudios secundarios completos, para favorecer su empleabilidad.</a:t>
            </a:r>
          </a:p>
          <a:p>
            <a:r>
              <a:rPr lang="es-ES" sz="1200" b="0" i="0" u="none" strike="noStrike" kern="1200" baseline="0" smtClean="0">
                <a:solidFill>
                  <a:schemeClr val="tx1"/>
                </a:solidFill>
                <a:latin typeface="+mn-lt"/>
                <a:ea typeface="+mn-ea"/>
                <a:cs typeface="+mn-cs"/>
              </a:rPr>
              <a:t>2. Las Administraciones educativas, cuando exista disponibilidad de plazas, podrán completar los grupos de la oferta obligatoria con personas que cumplan los requisitos establecidos en el presente artículo, en las condiciones que se determinen. </a:t>
            </a:r>
          </a:p>
        </p:txBody>
      </p:sp>
      <p:sp>
        <p:nvSpPr>
          <p:cNvPr id="4" name="Marcador de número de diapositiva 3"/>
          <p:cNvSpPr>
            <a:spLocks noGrp="1"/>
          </p:cNvSpPr>
          <p:nvPr>
            <p:ph type="sldNum" sz="quarter" idx="10"/>
          </p:nvPr>
        </p:nvSpPr>
        <p:spPr/>
        <p:txBody>
          <a:bodyPr/>
          <a:lstStyle/>
          <a:p>
            <a:fld id="{6C757575-89FD-2749-A972-5AD3EF633BF0}" type="slidenum">
              <a:rPr lang="es-ES" smtClean="0"/>
              <a:pPr/>
              <a:t>35</a:t>
            </a:fld>
            <a:endParaRPr lang="es-ES"/>
          </a:p>
        </p:txBody>
      </p:sp>
    </p:spTree>
    <p:extLst>
      <p:ext uri="{BB962C8B-B14F-4D97-AF65-F5344CB8AC3E}">
        <p14:creationId xmlns:p14="http://schemas.microsoft.com/office/powerpoint/2010/main" xmlns="" val="21558570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1" i="0" u="none" strike="noStrike" kern="1200" baseline="0" smtClean="0">
                <a:solidFill>
                  <a:schemeClr val="tx1"/>
                </a:solidFill>
                <a:latin typeface="+mn-lt"/>
                <a:ea typeface="+mn-ea"/>
                <a:cs typeface="+mn-cs"/>
              </a:rPr>
              <a:t>Real Decreto 127/2014</a:t>
            </a:r>
            <a:r>
              <a:rPr lang="es-ES" sz="1200" b="0" i="0" u="none" strike="noStrike" kern="1200" baseline="0" smtClean="0">
                <a:solidFill>
                  <a:schemeClr val="tx1"/>
                </a:solidFill>
                <a:latin typeface="+mn-lt"/>
                <a:ea typeface="+mn-ea"/>
                <a:cs typeface="+mn-cs"/>
              </a:rPr>
              <a:t>, de 28 de febrero, por el que se regulan aspectos específicos de la Formación Profesional Básica de las enseñanzas de formación profesional del sistema educativo, se aprueban </a:t>
            </a:r>
            <a:r>
              <a:rPr lang="es-ES" sz="1200" b="1" i="0" u="none" strike="noStrike" kern="1200" baseline="0" smtClean="0">
                <a:solidFill>
                  <a:schemeClr val="tx1"/>
                </a:solidFill>
                <a:latin typeface="+mn-lt"/>
                <a:ea typeface="+mn-ea"/>
                <a:cs typeface="+mn-cs"/>
              </a:rPr>
              <a:t>catorce títulos profesionales básicos</a:t>
            </a:r>
            <a:r>
              <a:rPr lang="es-ES" sz="1200" b="0" i="0" u="none" strike="noStrike" kern="1200" baseline="0" smtClean="0">
                <a:solidFill>
                  <a:schemeClr val="tx1"/>
                </a:solidFill>
                <a:latin typeface="+mn-lt"/>
                <a:ea typeface="+mn-ea"/>
                <a:cs typeface="+mn-cs"/>
              </a:rPr>
              <a:t>, se fijan sus </a:t>
            </a:r>
            <a:r>
              <a:rPr lang="es-ES" sz="1200" b="1" i="0" u="none" strike="noStrike" kern="1200" baseline="0" smtClean="0">
                <a:solidFill>
                  <a:schemeClr val="tx1"/>
                </a:solidFill>
                <a:latin typeface="+mn-lt"/>
                <a:ea typeface="+mn-ea"/>
                <a:cs typeface="+mn-cs"/>
              </a:rPr>
              <a:t>currículos básicos </a:t>
            </a:r>
            <a:r>
              <a:rPr lang="es-ES" sz="1200" b="0" i="0" u="none" strike="noStrike" kern="1200" baseline="0" smtClean="0">
                <a:solidFill>
                  <a:schemeClr val="tx1"/>
                </a:solidFill>
                <a:latin typeface="+mn-lt"/>
                <a:ea typeface="+mn-ea"/>
                <a:cs typeface="+mn-cs"/>
              </a:rPr>
              <a:t>y se modifica el Real Decreto 1850/2009, de 4 de diciembre, sobre expedición de títulos académicos y profesionales correspondientes a las enseñanzas establecidas en la Ley Orgánica 2/2006, de 3 de mayo, de Educación.</a:t>
            </a:r>
          </a:p>
        </p:txBody>
      </p:sp>
      <p:sp>
        <p:nvSpPr>
          <p:cNvPr id="4" name="Marcador de número de diapositiva 3"/>
          <p:cNvSpPr>
            <a:spLocks noGrp="1"/>
          </p:cNvSpPr>
          <p:nvPr>
            <p:ph type="sldNum" sz="quarter" idx="10"/>
          </p:nvPr>
        </p:nvSpPr>
        <p:spPr/>
        <p:txBody>
          <a:bodyPr/>
          <a:lstStyle/>
          <a:p>
            <a:fld id="{6C757575-89FD-2749-A972-5AD3EF633BF0}" type="slidenum">
              <a:rPr lang="es-ES" smtClean="0"/>
              <a:pPr/>
              <a:t>36</a:t>
            </a:fld>
            <a:endParaRPr lang="es-ES"/>
          </a:p>
        </p:txBody>
      </p:sp>
    </p:spTree>
    <p:extLst>
      <p:ext uri="{BB962C8B-B14F-4D97-AF65-F5344CB8AC3E}">
        <p14:creationId xmlns:p14="http://schemas.microsoft.com/office/powerpoint/2010/main" xmlns="" val="21558570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b="0" i="0" u="none" strike="noStrike" kern="1200" baseline="0" smtClean="0">
                <a:solidFill>
                  <a:schemeClr val="tx1"/>
                </a:solidFill>
                <a:latin typeface="+mn-lt"/>
                <a:ea typeface="+mn-ea"/>
                <a:cs typeface="+mn-cs"/>
              </a:rPr>
              <a:t>RD 127/2014. Artículo 19. </a:t>
            </a:r>
            <a:r>
              <a:rPr lang="es-ES" sz="1200" b="0" i="1" u="none" strike="noStrike" kern="1200" baseline="0" smtClean="0">
                <a:solidFill>
                  <a:schemeClr val="tx1"/>
                </a:solidFill>
                <a:latin typeface="+mn-lt"/>
                <a:ea typeface="+mn-ea"/>
                <a:cs typeface="+mn-cs"/>
              </a:rPr>
              <a:t>Convalidaciones y exenciones.</a:t>
            </a:r>
            <a:endParaRPr lang="es-ES" sz="1200" b="0" i="0" u="none" strike="noStrike" kern="1200" baseline="0" smtClean="0">
              <a:solidFill>
                <a:schemeClr val="tx1"/>
              </a:solidFill>
              <a:latin typeface="+mn-lt"/>
              <a:ea typeface="+mn-ea"/>
              <a:cs typeface="+mn-cs"/>
            </a:endParaRPr>
          </a:p>
          <a:p>
            <a:r>
              <a:rPr lang="es-ES" sz="1200" b="0" i="0" u="none" strike="noStrike" kern="1200" baseline="0" smtClean="0">
                <a:solidFill>
                  <a:schemeClr val="tx1"/>
                </a:solidFill>
                <a:latin typeface="+mn-lt"/>
                <a:ea typeface="+mn-ea"/>
                <a:cs typeface="+mn-cs"/>
              </a:rPr>
              <a:t>1. Se aplicará la normativa vigente en materia de convalidación y exención de módulos profesionales incluidos en los títulos profesionales básicos en las condiciones y mediante los procedimientos establecidos con carácter general para las enseñanzas de Formación Profesional.</a:t>
            </a:r>
          </a:p>
          <a:p>
            <a:r>
              <a:rPr lang="es-ES" sz="1200" b="0" i="0" u="none" strike="noStrike" kern="1200" baseline="0" smtClean="0">
                <a:solidFill>
                  <a:schemeClr val="tx1"/>
                </a:solidFill>
                <a:latin typeface="+mn-lt"/>
                <a:ea typeface="+mn-ea"/>
                <a:cs typeface="+mn-cs"/>
              </a:rPr>
              <a:t>2. Quienes hubieran superado los módulos de Comunicación y Sociedad I y II y Ciencias Aplicadas I y II en cualquiera de los ciclos formativos de Formación Profesional Básica correspondiente a los títulos establecidos al amparo de la Ley Orgánica 2/2006, de 3 de mayo, tendrán convalidados dichos módulos en cualquier otro ciclo formativo de Formación Profesional Básica.</a:t>
            </a:r>
          </a:p>
          <a:p>
            <a:r>
              <a:rPr lang="es-ES" sz="1200" b="0" i="0" u="none" strike="noStrike" kern="1200" baseline="0" smtClean="0">
                <a:solidFill>
                  <a:schemeClr val="tx1"/>
                </a:solidFill>
                <a:latin typeface="+mn-lt"/>
                <a:ea typeface="+mn-ea"/>
                <a:cs typeface="+mn-cs"/>
              </a:rPr>
              <a:t>3. Los alumnos y alumnas que hayan cursado un Programa de Cualificación Profesional Inicial y hubieran superado los módulos formativos obligatorios del ámbito de comunicación y del ámbito social que, además, hubieran superado un módulo de Lengua Extranjera, bien establecido por las Administraciones educativas o de oferta de los centros, en el ámbito de sus competencias, podrán obtener la convalidación del módulo profesional de Comunicación y Sociedad I.</a:t>
            </a:r>
          </a:p>
          <a:p>
            <a:r>
              <a:rPr lang="es-ES" sz="1200" b="0" i="0" u="none" strike="noStrike" kern="1200" baseline="0" smtClean="0">
                <a:solidFill>
                  <a:schemeClr val="tx1"/>
                </a:solidFill>
                <a:latin typeface="+mn-lt"/>
                <a:ea typeface="+mn-ea"/>
                <a:cs typeface="+mn-cs"/>
              </a:rPr>
              <a:t>Asimismo, quienes hubieran superado el módulo formativo obligatorio del ámbito científico-tecnológico, podrán obtener la convalidación del módulo profesional de Ciencias Aplicadas I.</a:t>
            </a:r>
          </a:p>
          <a:p>
            <a:r>
              <a:rPr lang="es-ES" sz="1200" b="0" i="0" u="none" strike="noStrike" kern="1200" baseline="0" smtClean="0">
                <a:solidFill>
                  <a:schemeClr val="tx1"/>
                </a:solidFill>
                <a:latin typeface="+mn-lt"/>
                <a:ea typeface="+mn-ea"/>
                <a:cs typeface="+mn-cs"/>
              </a:rPr>
              <a:t>4. Los alumnos y alumnas que estén matriculados en la oferta a la que se refiere el artículo 18 del presente real decreto podrán obtener, además, las siguientes convalidaciones:</a:t>
            </a:r>
          </a:p>
          <a:p>
            <a:r>
              <a:rPr lang="es-ES" sz="1200" b="0" i="0" u="none" strike="noStrike" kern="1200" baseline="0" smtClean="0">
                <a:solidFill>
                  <a:schemeClr val="tx1"/>
                </a:solidFill>
                <a:latin typeface="+mn-lt"/>
                <a:ea typeface="+mn-ea"/>
                <a:cs typeface="+mn-cs"/>
              </a:rPr>
              <a:t>a) Quienes tengan superadas las materias del cuarto curso de la Educación Secundaria Obligatoria en cualquiera de sus modalidades, incluidas en el Bloque de Comunicación y Ciencias Sociales, la convalidación de los módulos Comunicación y Sociedad I y II.</a:t>
            </a:r>
          </a:p>
          <a:p>
            <a:r>
              <a:rPr lang="es-ES" sz="1200" b="0" i="0" u="none" strike="noStrike" kern="1200" baseline="0" smtClean="0">
                <a:solidFill>
                  <a:schemeClr val="tx1"/>
                </a:solidFill>
                <a:latin typeface="+mn-lt"/>
                <a:ea typeface="+mn-ea"/>
                <a:cs typeface="+mn-cs"/>
              </a:rPr>
              <a:t>b) Quienes reúnan alguno de los siguientes requisitos podrán obtener la convalidación de los módulos profesionales de Ciencias Aplicadas I y II:</a:t>
            </a:r>
          </a:p>
          <a:p>
            <a:r>
              <a:rPr lang="es-ES" sz="1200" b="0" i="0" u="none" strike="noStrike" kern="1200" baseline="0" smtClean="0">
                <a:solidFill>
                  <a:schemeClr val="tx1"/>
                </a:solidFill>
                <a:latin typeface="+mn-lt"/>
                <a:ea typeface="+mn-ea"/>
                <a:cs typeface="+mn-cs"/>
              </a:rPr>
              <a:t>1.º Haber superado las materias de Matemáticas Orientadas a las Enseñanzas Académicas y Biología y Geología o Física y Química de la modalidad de enseñanzas académicas del cuarto curso de la Educación Secundaria Obligatoria.</a:t>
            </a:r>
          </a:p>
          <a:p>
            <a:r>
              <a:rPr lang="es-ES" sz="1200" b="0" i="0" u="none" strike="noStrike" kern="1200" baseline="0" smtClean="0">
                <a:solidFill>
                  <a:schemeClr val="tx1"/>
                </a:solidFill>
                <a:latin typeface="+mn-lt"/>
                <a:ea typeface="+mn-ea"/>
                <a:cs typeface="+mn-cs"/>
              </a:rPr>
              <a:t>2.º Haber superado las materias de Matemáticas Orientadas a las Enseñanzas Aplicadas y Ciencias Aplicadas a la Actividad Profesional de la modalidad de enseñanzas aplicadas del cuarto curso de la Educación Secundaria Obligatoria.</a:t>
            </a:r>
          </a:p>
        </p:txBody>
      </p:sp>
      <p:sp>
        <p:nvSpPr>
          <p:cNvPr id="4" name="3 Marcador de número de diapositiva"/>
          <p:cNvSpPr>
            <a:spLocks noGrp="1"/>
          </p:cNvSpPr>
          <p:nvPr>
            <p:ph type="sldNum" sz="quarter" idx="10"/>
          </p:nvPr>
        </p:nvSpPr>
        <p:spPr/>
        <p:txBody>
          <a:bodyPr/>
          <a:lstStyle/>
          <a:p>
            <a:fld id="{6C757575-89FD-2749-A972-5AD3EF633BF0}" type="slidenum">
              <a:rPr lang="es-ES" smtClean="0"/>
              <a:pPr/>
              <a:t>37</a:t>
            </a:fld>
            <a:endParaRPr lang="es-ES"/>
          </a:p>
        </p:txBody>
      </p:sp>
    </p:spTree>
    <p:extLst>
      <p:ext uri="{BB962C8B-B14F-4D97-AF65-F5344CB8AC3E}">
        <p14:creationId xmlns:p14="http://schemas.microsoft.com/office/powerpoint/2010/main" xmlns="" val="3505440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s-ES_tradnl" dirty="0"/>
          </a:p>
        </p:txBody>
      </p:sp>
      <p:sp>
        <p:nvSpPr>
          <p:cNvPr id="4" name="3 Marcador de número de diapositiva"/>
          <p:cNvSpPr>
            <a:spLocks noGrp="1"/>
          </p:cNvSpPr>
          <p:nvPr>
            <p:ph type="sldNum" sz="quarter" idx="10"/>
          </p:nvPr>
        </p:nvSpPr>
        <p:spPr/>
        <p:txBody>
          <a:bodyPr/>
          <a:lstStyle/>
          <a:p>
            <a:fld id="{6C757575-89FD-2749-A972-5AD3EF633BF0}" type="slidenum">
              <a:rPr lang="es-ES" smtClean="0"/>
              <a:pPr/>
              <a:t>16</a:t>
            </a:fld>
            <a:endParaRPr lang="es-ES"/>
          </a:p>
        </p:txBody>
      </p:sp>
    </p:spTree>
    <p:extLst>
      <p:ext uri="{BB962C8B-B14F-4D97-AF65-F5344CB8AC3E}">
        <p14:creationId xmlns:p14="http://schemas.microsoft.com/office/powerpoint/2010/main" xmlns="" val="3662315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3795"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33796"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6769DE5-6266-40EB-BD60-F4501B9FD2C4}" type="slidenum">
              <a:rPr lang="en-US" smtClean="0">
                <a:latin typeface="Arial" pitchFamily="34" charset="0"/>
              </a:rPr>
              <a:pPr/>
              <a:t>17</a:t>
            </a:fld>
            <a:endParaRPr 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_tradnl" dirty="0"/>
          </a:p>
        </p:txBody>
      </p:sp>
      <p:sp>
        <p:nvSpPr>
          <p:cNvPr id="4" name="3 Marcador de número de diapositiva"/>
          <p:cNvSpPr>
            <a:spLocks noGrp="1"/>
          </p:cNvSpPr>
          <p:nvPr>
            <p:ph type="sldNum" sz="quarter" idx="10"/>
          </p:nvPr>
        </p:nvSpPr>
        <p:spPr/>
        <p:txBody>
          <a:bodyPr/>
          <a:lstStyle/>
          <a:p>
            <a:fld id="{6C757575-89FD-2749-A972-5AD3EF633BF0}" type="slidenum">
              <a:rPr lang="es-ES" smtClean="0"/>
              <a:pPr/>
              <a:t>19</a:t>
            </a:fld>
            <a:endParaRPr lang="es-ES"/>
          </a:p>
        </p:txBody>
      </p:sp>
    </p:spTree>
    <p:extLst>
      <p:ext uri="{BB962C8B-B14F-4D97-AF65-F5344CB8AC3E}">
        <p14:creationId xmlns:p14="http://schemas.microsoft.com/office/powerpoint/2010/main" xmlns="" val="2616422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1" i="0" u="none" strike="noStrike" kern="1200" baseline="0" smtClean="0">
                <a:solidFill>
                  <a:schemeClr val="tx1"/>
                </a:solidFill>
                <a:latin typeface="+mn-lt"/>
                <a:ea typeface="+mn-ea"/>
                <a:cs typeface="+mn-cs"/>
              </a:rPr>
              <a:t>LOMCE. Artículo único. </a:t>
            </a:r>
            <a:r>
              <a:rPr lang="es-ES" sz="1200" b="0" i="1" u="none" strike="noStrike" kern="1200" baseline="0" smtClean="0">
                <a:solidFill>
                  <a:schemeClr val="tx1"/>
                </a:solidFill>
                <a:latin typeface="+mn-lt"/>
                <a:ea typeface="+mn-ea"/>
                <a:cs typeface="+mn-cs"/>
              </a:rPr>
              <a:t>Modificación de la Ley Orgánica 2/2006, de 3 de mayo, de Educación.</a:t>
            </a:r>
            <a:endParaRPr lang="es-ES" sz="1200" b="0" i="0" u="none" strike="noStrike" kern="1200" baseline="0" smtClean="0">
              <a:solidFill>
                <a:schemeClr val="tx1"/>
              </a:solidFill>
              <a:latin typeface="+mn-lt"/>
              <a:ea typeface="+mn-ea"/>
              <a:cs typeface="+mn-cs"/>
            </a:endParaRPr>
          </a:p>
          <a:p>
            <a:r>
              <a:rPr lang="es-ES" sz="1200" b="0" i="0" u="none" strike="noStrike" kern="1200" baseline="0" smtClean="0">
                <a:solidFill>
                  <a:schemeClr val="tx1"/>
                </a:solidFill>
                <a:latin typeface="+mn-lt"/>
                <a:ea typeface="+mn-ea"/>
                <a:cs typeface="+mn-cs"/>
              </a:rPr>
              <a:t>La Ley Orgánica 2/2006, de 3 de mayo, de Educación, se modifica en los siguientes términos:</a:t>
            </a:r>
          </a:p>
          <a:p>
            <a:r>
              <a:rPr lang="es-ES" sz="1200" b="0" i="0" u="none" strike="noStrike" kern="1200" baseline="0" smtClean="0">
                <a:solidFill>
                  <a:schemeClr val="tx1"/>
                </a:solidFill>
                <a:latin typeface="+mn-lt"/>
                <a:ea typeface="+mn-ea"/>
                <a:cs typeface="+mn-cs"/>
              </a:rPr>
              <a:t>Tres. Se añade un nuevo apartado 10 al artículo 3, con la siguiente redacción:</a:t>
            </a:r>
          </a:p>
          <a:p>
            <a:r>
              <a:rPr lang="es-ES" sz="1200" b="0" i="0" u="none" strike="noStrike" kern="1200" baseline="0" smtClean="0">
                <a:solidFill>
                  <a:schemeClr val="tx1"/>
                </a:solidFill>
                <a:latin typeface="+mn-lt"/>
                <a:ea typeface="+mn-ea"/>
                <a:cs typeface="+mn-cs"/>
              </a:rPr>
              <a:t>«</a:t>
            </a:r>
            <a:r>
              <a:rPr lang="es-ES" sz="1200" b="1" i="0" u="none" strike="noStrike" kern="1200" baseline="0" smtClean="0">
                <a:solidFill>
                  <a:schemeClr val="tx1"/>
                </a:solidFill>
                <a:latin typeface="+mn-lt"/>
                <a:ea typeface="+mn-ea"/>
                <a:cs typeface="+mn-cs"/>
              </a:rPr>
              <a:t>10. Los ciclos de Formación Profesional Básica serán de oferta obligatoria y carácter gratuito</a:t>
            </a:r>
            <a:r>
              <a:rPr lang="es-ES" sz="1200" b="0" i="0" u="none" strike="noStrike" kern="1200" baseline="0" smtClean="0">
                <a:solidFill>
                  <a:schemeClr val="tx1"/>
                </a:solidFill>
                <a:latin typeface="+mn-lt"/>
                <a:ea typeface="+mn-ea"/>
                <a:cs typeface="+mn-cs"/>
              </a:rPr>
              <a:t>.»</a:t>
            </a:r>
          </a:p>
          <a:p>
            <a:pPr marL="0" marR="0" indent="0" algn="l" defTabSz="457200" rtl="0" eaLnBrk="1" fontAlgn="auto" latinLnBrk="0" hangingPunct="1">
              <a:lnSpc>
                <a:spcPct val="100000"/>
              </a:lnSpc>
              <a:spcBef>
                <a:spcPts val="0"/>
              </a:spcBef>
              <a:spcAft>
                <a:spcPts val="0"/>
              </a:spcAft>
              <a:buClrTx/>
              <a:buSzTx/>
              <a:buFontTx/>
              <a:buNone/>
              <a:tabLst/>
              <a:defRPr/>
            </a:pPr>
            <a:r>
              <a:rPr lang="es-ES" sz="1200" b="0" i="0" u="none" strike="noStrike" kern="1200" baseline="0" smtClean="0">
                <a:solidFill>
                  <a:schemeClr val="tx1"/>
                </a:solidFill>
                <a:latin typeface="+mn-lt"/>
                <a:ea typeface="+mn-ea"/>
                <a:cs typeface="+mn-cs"/>
              </a:rPr>
              <a:t>Preámbulo </a:t>
            </a:r>
            <a:r>
              <a:rPr lang="es-ES" sz="1200" b="0" i="0" u="none" strike="noStrike" kern="1200" baseline="0" dirty="0" smtClean="0">
                <a:solidFill>
                  <a:schemeClr val="tx1"/>
                </a:solidFill>
                <a:latin typeface="+mn-lt"/>
                <a:ea typeface="+mn-ea"/>
                <a:cs typeface="+mn-cs"/>
              </a:rPr>
              <a:t>de la LOMCE</a:t>
            </a:r>
            <a:r>
              <a:rPr lang="es-ES" sz="1200" b="0" i="0" u="none" strike="noStrike" kern="1200" baseline="0" smtClean="0">
                <a:solidFill>
                  <a:schemeClr val="tx1"/>
                </a:solidFill>
                <a:latin typeface="+mn-lt"/>
                <a:ea typeface="+mn-ea"/>
                <a:cs typeface="+mn-cs"/>
              </a:rPr>
              <a:t>, apartado X:</a:t>
            </a:r>
          </a:p>
          <a:p>
            <a:r>
              <a:rPr lang="es-ES" sz="1200" b="0" i="0" u="none" strike="noStrike" kern="1200" baseline="0" smtClean="0">
                <a:solidFill>
                  <a:schemeClr val="tx1"/>
                </a:solidFill>
                <a:latin typeface="+mn-lt"/>
                <a:ea typeface="+mn-ea"/>
                <a:cs typeface="+mn-cs"/>
              </a:rPr>
              <a:t>Junto a estos principios es necesario destacar tres ámbitos sobre los que la LOMCE hace especial incidencia con vistas a la transformación del sistema educativo: las Tecnologías de la Información y la Comunicación, el fomento del plurilingüismo, y </a:t>
            </a:r>
            <a:r>
              <a:rPr lang="es-ES" sz="1200" b="1" i="0" u="none" strike="noStrike" kern="1200" baseline="0" smtClean="0">
                <a:solidFill>
                  <a:schemeClr val="tx1"/>
                </a:solidFill>
                <a:latin typeface="+mn-lt"/>
                <a:ea typeface="+mn-ea"/>
                <a:cs typeface="+mn-cs"/>
              </a:rPr>
              <a:t>la modernización de la Formación Profesional</a:t>
            </a:r>
            <a:r>
              <a:rPr lang="es-ES" sz="1200" b="0" i="0" u="none" strike="noStrike" kern="1200" baseline="0" smtClean="0">
                <a:solidFill>
                  <a:schemeClr val="tx1"/>
                </a:solidFill>
                <a:latin typeface="+mn-lt"/>
                <a:ea typeface="+mn-ea"/>
                <a:cs typeface="+mn-cs"/>
              </a:rPr>
              <a:t>.</a:t>
            </a:r>
          </a:p>
          <a:p>
            <a:pPr marL="0" marR="0" indent="0" algn="l" defTabSz="457200" rtl="0" eaLnBrk="1" fontAlgn="auto" latinLnBrk="0" hangingPunct="1">
              <a:lnSpc>
                <a:spcPct val="100000"/>
              </a:lnSpc>
              <a:spcBef>
                <a:spcPts val="0"/>
              </a:spcBef>
              <a:spcAft>
                <a:spcPts val="0"/>
              </a:spcAft>
              <a:buClrTx/>
              <a:buSzTx/>
              <a:buFontTx/>
              <a:buNone/>
              <a:tabLst/>
              <a:defRPr/>
            </a:pPr>
            <a:r>
              <a:rPr lang="es-ES" sz="1200" b="0" i="0" u="none" strike="noStrike" kern="1200" baseline="0" smtClean="0">
                <a:solidFill>
                  <a:schemeClr val="tx1"/>
                </a:solidFill>
                <a:latin typeface="+mn-lt"/>
                <a:ea typeface="+mn-ea"/>
                <a:cs typeface="+mn-cs"/>
              </a:rPr>
              <a:t>Preámbulo de la LOMCE, apartado XII:</a:t>
            </a:r>
          </a:p>
          <a:p>
            <a:r>
              <a:rPr lang="es-ES_tradnl" sz="1200" b="0" i="0" u="none" strike="noStrike" kern="1200" baseline="0" smtClean="0">
                <a:solidFill>
                  <a:schemeClr val="tx1"/>
                </a:solidFill>
                <a:latin typeface="+mn-lt"/>
                <a:ea typeface="+mn-ea"/>
                <a:cs typeface="+mn-cs"/>
              </a:rPr>
              <a:t>Se crea un </a:t>
            </a:r>
            <a:r>
              <a:rPr lang="es-ES" sz="1200" b="1" i="0" u="none" strike="noStrike" kern="1200" baseline="0" smtClean="0">
                <a:solidFill>
                  <a:schemeClr val="tx1"/>
                </a:solidFill>
                <a:latin typeface="+mn-lt"/>
                <a:ea typeface="+mn-ea"/>
                <a:cs typeface="+mn-cs"/>
              </a:rPr>
              <a:t>nuevo título de Formación Profesional Básica</a:t>
            </a:r>
            <a:r>
              <a:rPr lang="es-ES" sz="1200" b="0" i="0" u="none" strike="noStrike" kern="1200" baseline="0" smtClean="0">
                <a:solidFill>
                  <a:schemeClr val="tx1"/>
                </a:solidFill>
                <a:latin typeface="+mn-lt"/>
                <a:ea typeface="+mn-ea"/>
                <a:cs typeface="+mn-cs"/>
              </a:rPr>
              <a:t>, se flexibilizan las vías de acceso desde la Formación Profesional Básica hacia la de Grado Medio y desde ésta hacia la de Grado Superior, se prioriza la contribución a la ampliación de las competencias en Formación Profesional Básica y de Grado Medio, se regula la Formación Profesional dual y se completa con materias optativas orientadas a los ciclos de grado superior y al tránsito hacia otras enseñanzas.</a:t>
            </a:r>
          </a:p>
          <a:p>
            <a:endParaRPr lang="es-ES" sz="1200" b="0" i="0" u="none" strike="noStrike" kern="1200" baseline="0" dirty="0" smtClean="0">
              <a:solidFill>
                <a:schemeClr val="tx1"/>
              </a:solidFill>
              <a:latin typeface="+mn-lt"/>
              <a:ea typeface="+mn-ea"/>
              <a:cs typeface="+mn-cs"/>
            </a:endParaRPr>
          </a:p>
        </p:txBody>
      </p:sp>
      <p:sp>
        <p:nvSpPr>
          <p:cNvPr id="4" name="Marcador de número de diapositiva 3"/>
          <p:cNvSpPr>
            <a:spLocks noGrp="1"/>
          </p:cNvSpPr>
          <p:nvPr>
            <p:ph type="sldNum" sz="quarter" idx="10"/>
          </p:nvPr>
        </p:nvSpPr>
        <p:spPr/>
        <p:txBody>
          <a:bodyPr/>
          <a:lstStyle/>
          <a:p>
            <a:fld id="{6C757575-89FD-2749-A972-5AD3EF633BF0}" type="slidenum">
              <a:rPr lang="es-ES" smtClean="0"/>
              <a:pPr/>
              <a:t>21</a:t>
            </a:fld>
            <a:endParaRPr lang="es-ES"/>
          </a:p>
        </p:txBody>
      </p:sp>
    </p:spTree>
    <p:extLst>
      <p:ext uri="{BB962C8B-B14F-4D97-AF65-F5344CB8AC3E}">
        <p14:creationId xmlns:p14="http://schemas.microsoft.com/office/powerpoint/2010/main" xmlns="" val="215585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u="none" strike="noStrike" kern="1200" baseline="0" smtClean="0">
                <a:solidFill>
                  <a:schemeClr val="tx1"/>
                </a:solidFill>
                <a:latin typeface="+mn-lt"/>
                <a:ea typeface="+mn-ea"/>
                <a:cs typeface="+mn-cs"/>
              </a:rPr>
              <a:t>Treinta y cinco. El artículo 42 queda redactado de la siguiente manera:</a:t>
            </a:r>
          </a:p>
          <a:p>
            <a:r>
              <a:rPr lang="es-ES" sz="1200" b="0" i="0" u="none" strike="noStrike" kern="1200" baseline="0" smtClean="0">
                <a:solidFill>
                  <a:schemeClr val="tx1"/>
                </a:solidFill>
                <a:latin typeface="+mn-lt"/>
                <a:ea typeface="+mn-ea"/>
                <a:cs typeface="+mn-cs"/>
              </a:rPr>
              <a:t>«Artículo 42. </a:t>
            </a:r>
            <a:r>
              <a:rPr lang="es-ES" sz="1200" b="0" i="1" u="none" strike="noStrike" kern="1200" baseline="0" smtClean="0">
                <a:solidFill>
                  <a:schemeClr val="tx1"/>
                </a:solidFill>
                <a:latin typeface="+mn-lt"/>
                <a:ea typeface="+mn-ea"/>
                <a:cs typeface="+mn-cs"/>
              </a:rPr>
              <a:t>Contenido y organización de la oferta.</a:t>
            </a:r>
            <a:endParaRPr lang="es-ES" sz="1200" b="0" i="0" u="none" strike="noStrike" kern="1200" baseline="0" smtClean="0">
              <a:solidFill>
                <a:schemeClr val="tx1"/>
              </a:solidFill>
              <a:latin typeface="+mn-lt"/>
              <a:ea typeface="+mn-ea"/>
              <a:cs typeface="+mn-cs"/>
            </a:endParaRPr>
          </a:p>
          <a:p>
            <a:r>
              <a:rPr lang="es-ES" sz="1200" b="0" i="0" u="none" strike="noStrike" kern="1200" baseline="0" smtClean="0">
                <a:solidFill>
                  <a:schemeClr val="tx1"/>
                </a:solidFill>
                <a:latin typeface="+mn-lt"/>
                <a:ea typeface="+mn-ea"/>
                <a:cs typeface="+mn-cs"/>
              </a:rPr>
              <a:t>1. Corresponde a las Administraciones educativas programar la oferta de las enseñanzas de Formación Profesional, con respeto a los derechos reconocidos en la presente Ley.</a:t>
            </a:r>
          </a:p>
          <a:p>
            <a:r>
              <a:rPr lang="es-ES" sz="1200" b="0" i="0" u="none" strike="noStrike" kern="1200" baseline="0" smtClean="0">
                <a:solidFill>
                  <a:schemeClr val="tx1"/>
                </a:solidFill>
                <a:latin typeface="+mn-lt"/>
                <a:ea typeface="+mn-ea"/>
                <a:cs typeface="+mn-cs"/>
              </a:rPr>
              <a:t>…</a:t>
            </a:r>
          </a:p>
          <a:p>
            <a:r>
              <a:rPr lang="es-ES" sz="1200" b="0" i="0" u="none" strike="noStrike" kern="1200" baseline="0" smtClean="0">
                <a:solidFill>
                  <a:schemeClr val="tx1"/>
                </a:solidFill>
                <a:latin typeface="+mn-lt"/>
                <a:ea typeface="+mn-ea"/>
                <a:cs typeface="+mn-cs"/>
              </a:rPr>
              <a:t>4. Los ciclos de Formación Profesional Básica garantizarán la adquisición de las competencias del aprendizaje permanente a través de la impartición de enseñanzas organizadas en los siguientes </a:t>
            </a:r>
            <a:r>
              <a:rPr lang="es-ES" sz="1200" b="1" i="0" u="none" strike="noStrike" kern="1200" baseline="0" smtClean="0">
                <a:solidFill>
                  <a:schemeClr val="tx1"/>
                </a:solidFill>
                <a:latin typeface="+mn-lt"/>
                <a:ea typeface="+mn-ea"/>
                <a:cs typeface="+mn-cs"/>
              </a:rPr>
              <a:t>bloques comunes</a:t>
            </a:r>
            <a:r>
              <a:rPr lang="es-ES" sz="1200" b="0" i="0" u="none" strike="noStrike" kern="1200" baseline="0" smtClean="0">
                <a:solidFill>
                  <a:schemeClr val="tx1"/>
                </a:solidFill>
                <a:latin typeface="+mn-lt"/>
                <a:ea typeface="+mn-ea"/>
                <a:cs typeface="+mn-cs"/>
              </a:rPr>
              <a:t>:</a:t>
            </a:r>
          </a:p>
          <a:p>
            <a:r>
              <a:rPr lang="es-ES" sz="1200" b="0" i="0" u="none" strike="noStrike" kern="1200" baseline="0" smtClean="0">
                <a:solidFill>
                  <a:schemeClr val="tx1"/>
                </a:solidFill>
                <a:latin typeface="+mn-lt"/>
                <a:ea typeface="+mn-ea"/>
                <a:cs typeface="+mn-cs"/>
              </a:rPr>
              <a:t>a) Bloque de Comunicación y Ciencias Sociales, que incluirá las siguientes materias:</a:t>
            </a:r>
          </a:p>
          <a:p>
            <a:r>
              <a:rPr lang="es-ES" sz="1200" b="0" i="0" u="none" strike="noStrike" kern="1200" baseline="0" smtClean="0">
                <a:solidFill>
                  <a:schemeClr val="tx1"/>
                </a:solidFill>
                <a:latin typeface="+mn-lt"/>
                <a:ea typeface="+mn-ea"/>
                <a:cs typeface="+mn-cs"/>
              </a:rPr>
              <a:t>b) Bloque de Ciencias Aplicadas, que incluirá las siguientes materias:</a:t>
            </a:r>
          </a:p>
          <a:p>
            <a:r>
              <a:rPr lang="es-ES" sz="1200" b="0" i="0" u="none" strike="noStrike" kern="1200" baseline="0" smtClean="0">
                <a:solidFill>
                  <a:schemeClr val="tx1"/>
                </a:solidFill>
                <a:latin typeface="+mn-lt"/>
                <a:ea typeface="+mn-ea"/>
                <a:cs typeface="+mn-cs"/>
              </a:rPr>
              <a:t>Además, las enseñanzas de la Formación Profesional Básica garantizarán al menos la formación necesaria para obtener una </a:t>
            </a:r>
            <a:r>
              <a:rPr lang="es-ES" sz="1200" b="1" i="0" u="none" strike="noStrike" kern="1200" baseline="0" smtClean="0">
                <a:solidFill>
                  <a:schemeClr val="tx1"/>
                </a:solidFill>
                <a:latin typeface="+mn-lt"/>
                <a:ea typeface="+mn-ea"/>
                <a:cs typeface="+mn-cs"/>
              </a:rPr>
              <a:t>cualificación de nivel 1 </a:t>
            </a:r>
            <a:r>
              <a:rPr lang="es-ES" sz="1200" b="0" i="0" u="none" strike="noStrike" kern="1200" baseline="0" smtClean="0">
                <a:solidFill>
                  <a:schemeClr val="tx1"/>
                </a:solidFill>
                <a:latin typeface="+mn-lt"/>
                <a:ea typeface="+mn-ea"/>
                <a:cs typeface="+mn-cs"/>
              </a:rPr>
              <a:t>del </a:t>
            </a:r>
            <a:r>
              <a:rPr lang="es-ES" sz="1200" b="1" i="0" u="none" strike="noStrike" kern="1200" baseline="0" smtClean="0">
                <a:solidFill>
                  <a:schemeClr val="tx1"/>
                </a:solidFill>
                <a:latin typeface="+mn-lt"/>
                <a:ea typeface="+mn-ea"/>
                <a:cs typeface="+mn-cs"/>
              </a:rPr>
              <a:t>Catálogo Nacional de las Cualificaciones Profesionales </a:t>
            </a:r>
            <a:r>
              <a:rPr lang="es-ES" sz="1200" b="0" i="0" u="none" strike="noStrike" kern="1200" baseline="0" smtClean="0">
                <a:solidFill>
                  <a:schemeClr val="tx1"/>
                </a:solidFill>
                <a:latin typeface="+mn-lt"/>
                <a:ea typeface="+mn-ea"/>
                <a:cs typeface="+mn-cs"/>
              </a:rPr>
              <a:t>a que se refiere el artículo 7 de la Ley Orgánica 5/2002, de 19 de junio, de las Cualificaciones y de la Formación Profesional.</a:t>
            </a:r>
          </a:p>
          <a:p>
            <a:r>
              <a:rPr lang="es-ES" sz="1200" b="0" i="0" u="none" strike="noStrike" kern="1200" baseline="0" smtClean="0">
                <a:solidFill>
                  <a:schemeClr val="tx1"/>
                </a:solidFill>
                <a:latin typeface="+mn-lt"/>
                <a:ea typeface="+mn-ea"/>
                <a:cs typeface="+mn-cs"/>
              </a:rPr>
              <a:t>Los ciclos tendrán dos años de duración, y serán implantados en los centros que determinen las Administraciones educativas.</a:t>
            </a:r>
          </a:p>
          <a:p>
            <a:r>
              <a:rPr lang="es-ES" sz="1200" b="0" i="0" u="none" strike="noStrike" kern="1200" baseline="0" smtClean="0">
                <a:solidFill>
                  <a:schemeClr val="tx1"/>
                </a:solidFill>
                <a:latin typeface="+mn-lt"/>
                <a:ea typeface="+mn-ea"/>
                <a:cs typeface="+mn-cs"/>
              </a:rPr>
              <a:t>Los alumnos y alumnas podrán permanecer cursando un ciclo de Formación Profesional Básica durante un máximo de cuatro años. </a:t>
            </a:r>
          </a:p>
          <a:p>
            <a:endParaRPr lang="es-ES" sz="1200" b="0" i="0" u="none" strike="noStrike" kern="1200" baseline="0" smtClean="0">
              <a:solidFill>
                <a:schemeClr val="tx1"/>
              </a:solidFill>
              <a:latin typeface="+mn-lt"/>
              <a:ea typeface="+mn-ea"/>
              <a:cs typeface="+mn-cs"/>
            </a:endParaRPr>
          </a:p>
          <a:p>
            <a:r>
              <a:rPr lang="es-ES" sz="1200" b="0" i="0" u="none" strike="noStrike" kern="1200" baseline="0" smtClean="0">
                <a:solidFill>
                  <a:schemeClr val="tx1"/>
                </a:solidFill>
                <a:latin typeface="+mn-lt"/>
                <a:ea typeface="+mn-ea"/>
                <a:cs typeface="+mn-cs"/>
              </a:rPr>
              <a:t>RD 127/2014. Artículo 6. </a:t>
            </a:r>
            <a:r>
              <a:rPr lang="es-ES" sz="1200" b="0" i="1" u="none" strike="noStrike" kern="1200" baseline="0" smtClean="0">
                <a:solidFill>
                  <a:schemeClr val="tx1"/>
                </a:solidFill>
                <a:latin typeface="+mn-lt"/>
                <a:ea typeface="+mn-ea"/>
                <a:cs typeface="+mn-cs"/>
              </a:rPr>
              <a:t>Duración de los ciclos formativos de la Formación Profesional Básica.</a:t>
            </a:r>
            <a:endParaRPr lang="es-ES" sz="1200" b="0" i="0" u="none" strike="noStrike" kern="1200" baseline="0" smtClean="0">
              <a:solidFill>
                <a:schemeClr val="tx1"/>
              </a:solidFill>
              <a:latin typeface="+mn-lt"/>
              <a:ea typeface="+mn-ea"/>
              <a:cs typeface="+mn-cs"/>
            </a:endParaRPr>
          </a:p>
          <a:p>
            <a:r>
              <a:rPr lang="es-ES" sz="1200" b="0" i="0" u="none" strike="noStrike" kern="1200" baseline="0" smtClean="0">
                <a:solidFill>
                  <a:schemeClr val="tx1"/>
                </a:solidFill>
                <a:latin typeface="+mn-lt"/>
                <a:ea typeface="+mn-ea"/>
                <a:cs typeface="+mn-cs"/>
              </a:rPr>
              <a:t>1. La duración de los ciclos formativos de Formación Profesional Básica será de 2.000 horas, equivalentes a dos cursos académicos a tiempo completo. Dicha duración podrá ser ampliada a </a:t>
            </a:r>
            <a:r>
              <a:rPr lang="es-ES" sz="1200" b="1" i="0" u="none" strike="noStrike" kern="1200" baseline="0" smtClean="0">
                <a:solidFill>
                  <a:schemeClr val="tx1"/>
                </a:solidFill>
                <a:latin typeface="+mn-lt"/>
                <a:ea typeface="+mn-ea"/>
                <a:cs typeface="+mn-cs"/>
              </a:rPr>
              <a:t>tres cursos académicos </a:t>
            </a:r>
            <a:r>
              <a:rPr lang="es-ES" sz="1200" b="0" i="0" u="none" strike="noStrike" kern="1200" baseline="0" smtClean="0">
                <a:solidFill>
                  <a:schemeClr val="tx1"/>
                </a:solidFill>
                <a:latin typeface="+mn-lt"/>
                <a:ea typeface="+mn-ea"/>
                <a:cs typeface="+mn-cs"/>
              </a:rPr>
              <a:t>en los casos en que los ciclos formativos sean incluidos en programas o proyectos de </a:t>
            </a:r>
            <a:r>
              <a:rPr lang="es-ES" sz="1200" b="1" i="0" u="none" strike="noStrike" kern="1200" baseline="0" smtClean="0">
                <a:solidFill>
                  <a:schemeClr val="tx1"/>
                </a:solidFill>
                <a:latin typeface="+mn-lt"/>
                <a:ea typeface="+mn-ea"/>
                <a:cs typeface="+mn-cs"/>
              </a:rPr>
              <a:t>Formación Profesional dual</a:t>
            </a:r>
            <a:r>
              <a:rPr lang="es-ES" sz="1200" b="0" i="0" u="none" strike="noStrike" kern="1200" baseline="0" smtClean="0">
                <a:solidFill>
                  <a:schemeClr val="tx1"/>
                </a:solidFill>
                <a:latin typeface="+mn-lt"/>
                <a:ea typeface="+mn-ea"/>
                <a:cs typeface="+mn-cs"/>
              </a:rPr>
              <a:t>, con el objeto de que los alumnos y las alumnas adquieran la totalidad de los resultados de aprendizaje incluidos en el título.</a:t>
            </a:r>
          </a:p>
          <a:p>
            <a:r>
              <a:rPr lang="es-ES" sz="1200" b="0" i="0" u="none" strike="noStrike" kern="1200" baseline="0" smtClean="0">
                <a:solidFill>
                  <a:schemeClr val="tx1"/>
                </a:solidFill>
                <a:latin typeface="+mn-lt"/>
                <a:ea typeface="+mn-ea"/>
                <a:cs typeface="+mn-cs"/>
              </a:rPr>
              <a:t>2. Los alumnos y las alumnas podrán permanecer cursando un ciclo de Formación Profesional Básica en régimen ordinario durante un máximo de cuatro años. </a:t>
            </a:r>
          </a:p>
        </p:txBody>
      </p:sp>
      <p:sp>
        <p:nvSpPr>
          <p:cNvPr id="4" name="Marcador de número de diapositiva 3"/>
          <p:cNvSpPr>
            <a:spLocks noGrp="1"/>
          </p:cNvSpPr>
          <p:nvPr>
            <p:ph type="sldNum" sz="quarter" idx="10"/>
          </p:nvPr>
        </p:nvSpPr>
        <p:spPr/>
        <p:txBody>
          <a:bodyPr/>
          <a:lstStyle/>
          <a:p>
            <a:fld id="{6C757575-89FD-2749-A972-5AD3EF633BF0}" type="slidenum">
              <a:rPr lang="es-ES" smtClean="0"/>
              <a:pPr/>
              <a:t>22</a:t>
            </a:fld>
            <a:endParaRPr lang="es-ES"/>
          </a:p>
        </p:txBody>
      </p:sp>
    </p:spTree>
    <p:extLst>
      <p:ext uri="{BB962C8B-B14F-4D97-AF65-F5344CB8AC3E}">
        <p14:creationId xmlns:p14="http://schemas.microsoft.com/office/powerpoint/2010/main" xmlns="" val="2155857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b="0" i="0" u="none" strike="noStrike" kern="1200" baseline="0" smtClean="0">
                <a:solidFill>
                  <a:schemeClr val="tx1"/>
                </a:solidFill>
                <a:latin typeface="+mn-lt"/>
                <a:ea typeface="+mn-ea"/>
                <a:cs typeface="+mn-cs"/>
              </a:rPr>
              <a:t>RD 12772014. Artículo 9. </a:t>
            </a:r>
            <a:r>
              <a:rPr lang="es-ES" sz="1200" b="0" i="1" u="none" strike="noStrike" kern="1200" baseline="0" smtClean="0">
                <a:solidFill>
                  <a:schemeClr val="tx1"/>
                </a:solidFill>
                <a:latin typeface="+mn-lt"/>
                <a:ea typeface="+mn-ea"/>
                <a:cs typeface="+mn-cs"/>
              </a:rPr>
              <a:t>Tipos de módulos profesionales.</a:t>
            </a:r>
            <a:endParaRPr lang="es-ES" sz="1200" b="0" i="0" u="none" strike="noStrike" kern="1200" baseline="0" smtClean="0">
              <a:solidFill>
                <a:schemeClr val="tx1"/>
              </a:solidFill>
              <a:latin typeface="+mn-lt"/>
              <a:ea typeface="+mn-ea"/>
              <a:cs typeface="+mn-cs"/>
            </a:endParaRPr>
          </a:p>
          <a:p>
            <a:r>
              <a:rPr lang="es-ES" sz="1200" b="0" i="0" u="none" strike="noStrike" kern="1200" baseline="0" smtClean="0">
                <a:solidFill>
                  <a:schemeClr val="tx1"/>
                </a:solidFill>
                <a:latin typeface="+mn-lt"/>
                <a:ea typeface="+mn-ea"/>
                <a:cs typeface="+mn-cs"/>
              </a:rPr>
              <a:t>…</a:t>
            </a:r>
          </a:p>
          <a:p>
            <a:r>
              <a:rPr lang="es-ES" sz="1200" b="0" i="0" u="none" strike="noStrike" kern="1200" baseline="0" smtClean="0">
                <a:solidFill>
                  <a:schemeClr val="tx1"/>
                </a:solidFill>
                <a:latin typeface="+mn-lt"/>
                <a:ea typeface="+mn-ea"/>
                <a:cs typeface="+mn-cs"/>
              </a:rPr>
              <a:t>2. Los módulos profesionales de Comunicación y Sociedad y Ciencias Aplicadas tendrán como referente el currículo de las materias de la Educación Secundaria Obligatoria incluidas en el bloque común correspondiente y el perfil profesional del título de Formación Profesional en el que se incluyen.</a:t>
            </a:r>
          </a:p>
          <a:p>
            <a:r>
              <a:rPr lang="es-ES" sz="1200" b="0" i="0" u="none" strike="noStrike" kern="1200" baseline="0" smtClean="0">
                <a:solidFill>
                  <a:schemeClr val="tx1"/>
                </a:solidFill>
                <a:latin typeface="+mn-lt"/>
                <a:ea typeface="+mn-ea"/>
                <a:cs typeface="+mn-cs"/>
              </a:rPr>
              <a:t>3. Estos módulos profesionales serán </a:t>
            </a:r>
            <a:r>
              <a:rPr lang="es-ES" sz="1200" b="1" i="0" u="none" strike="noStrike" kern="1200" baseline="0" smtClean="0">
                <a:solidFill>
                  <a:schemeClr val="tx1"/>
                </a:solidFill>
                <a:latin typeface="+mn-lt"/>
                <a:ea typeface="+mn-ea"/>
                <a:cs typeface="+mn-cs"/>
              </a:rPr>
              <a:t>de oferta obligatoria en primero y en segundo curso</a:t>
            </a:r>
            <a:r>
              <a:rPr lang="es-ES" sz="1200" b="0" i="0" u="none" strike="noStrike" kern="1200" baseline="0" smtClean="0">
                <a:solidFill>
                  <a:schemeClr val="tx1"/>
                </a:solidFill>
                <a:latin typeface="+mn-lt"/>
                <a:ea typeface="+mn-ea"/>
                <a:cs typeface="+mn-cs"/>
              </a:rPr>
              <a:t> y estarán contextualizados al campo profesional del perfil del título.</a:t>
            </a:r>
          </a:p>
          <a:p>
            <a:r>
              <a:rPr lang="es-ES" sz="1200" b="0" i="0" u="none" strike="noStrike" kern="1200" baseline="0" smtClean="0">
                <a:solidFill>
                  <a:schemeClr val="tx1"/>
                </a:solidFill>
                <a:latin typeface="+mn-lt"/>
                <a:ea typeface="+mn-ea"/>
                <a:cs typeface="+mn-cs"/>
              </a:rPr>
              <a:t>4. La formación incluida para la obtención de los resultados de aprendizaje relativos a la Lengua Extranjera de los módulos profesionales de Comunicación y Sociedad I y II podrá ser ofertada en unidades formativas diferenciadas cuando así se precise en función de la acreditación de la competencia lingüística del profesorado que imparta el ciclo.</a:t>
            </a:r>
          </a:p>
          <a:p>
            <a:r>
              <a:rPr lang="es-ES" sz="1200" b="0" i="0" u="none" strike="noStrike" kern="1200" baseline="0" smtClean="0">
                <a:solidFill>
                  <a:schemeClr val="tx1"/>
                </a:solidFill>
                <a:latin typeface="+mn-lt"/>
                <a:ea typeface="+mn-ea"/>
                <a:cs typeface="+mn-cs"/>
              </a:rPr>
              <a:t>5. La carga horaria del conjunto de los módulos profesionales de Comunicación y Sociedad y Ciencias Aplicadas será, con carácter general, entre el 35% y el 40% de la duración total del ciclo, incluida una hora de tutoría semanal. No obstante, para determinados grupos específicos, las Administraciones educativas podrán reducir el mínimo hasta el 22% de dicha duración, garantizando, en cualquier caso, la adquisición de todos los resultados de aprendizaje de los citados módulos profesionales.</a:t>
            </a:r>
          </a:p>
        </p:txBody>
      </p:sp>
      <p:sp>
        <p:nvSpPr>
          <p:cNvPr id="4" name="3 Marcador de número de diapositiva"/>
          <p:cNvSpPr>
            <a:spLocks noGrp="1"/>
          </p:cNvSpPr>
          <p:nvPr>
            <p:ph type="sldNum" sz="quarter" idx="10"/>
          </p:nvPr>
        </p:nvSpPr>
        <p:spPr/>
        <p:txBody>
          <a:bodyPr/>
          <a:lstStyle/>
          <a:p>
            <a:fld id="{6C757575-89FD-2749-A972-5AD3EF633BF0}" type="slidenum">
              <a:rPr lang="es-ES" smtClean="0"/>
              <a:pPr/>
              <a:t>23</a:t>
            </a:fld>
            <a:endParaRPr lang="es-ES"/>
          </a:p>
        </p:txBody>
      </p:sp>
    </p:spTree>
    <p:extLst>
      <p:ext uri="{BB962C8B-B14F-4D97-AF65-F5344CB8AC3E}">
        <p14:creationId xmlns:p14="http://schemas.microsoft.com/office/powerpoint/2010/main" xmlns="" val="3505440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b="0" i="0" u="none" strike="noStrike" kern="1200" baseline="0" smtClean="0">
                <a:solidFill>
                  <a:schemeClr val="tx1"/>
                </a:solidFill>
                <a:latin typeface="+mn-lt"/>
                <a:ea typeface="+mn-ea"/>
                <a:cs typeface="+mn-cs"/>
              </a:rPr>
              <a:t>RD 12772014. Artículo 9. </a:t>
            </a:r>
            <a:r>
              <a:rPr lang="es-ES" sz="1200" b="0" i="1" u="none" strike="noStrike" kern="1200" baseline="0" smtClean="0">
                <a:solidFill>
                  <a:schemeClr val="tx1"/>
                </a:solidFill>
                <a:latin typeface="+mn-lt"/>
                <a:ea typeface="+mn-ea"/>
                <a:cs typeface="+mn-cs"/>
              </a:rPr>
              <a:t>Tipos de módulos profesionales.</a:t>
            </a:r>
            <a:endParaRPr lang="es-ES" sz="1200" b="0" i="0" u="none" strike="noStrike" kern="1200" baseline="0" smtClean="0">
              <a:solidFill>
                <a:schemeClr val="tx1"/>
              </a:solidFill>
              <a:latin typeface="+mn-lt"/>
              <a:ea typeface="+mn-ea"/>
              <a:cs typeface="+mn-cs"/>
            </a:endParaRPr>
          </a:p>
          <a:p>
            <a:r>
              <a:rPr lang="es-ES" sz="1200" b="0" i="0" u="none" strike="noStrike" kern="1200" baseline="0" smtClean="0">
                <a:solidFill>
                  <a:schemeClr val="tx1"/>
                </a:solidFill>
                <a:latin typeface="+mn-lt"/>
                <a:ea typeface="+mn-ea"/>
                <a:cs typeface="+mn-cs"/>
              </a:rPr>
              <a:t>…</a:t>
            </a:r>
          </a:p>
          <a:p>
            <a:r>
              <a:rPr lang="es-ES" sz="1200" b="0" i="0" u="none" strike="noStrike" kern="1200" baseline="0" smtClean="0">
                <a:solidFill>
                  <a:schemeClr val="tx1"/>
                </a:solidFill>
                <a:latin typeface="+mn-lt"/>
                <a:ea typeface="+mn-ea"/>
                <a:cs typeface="+mn-cs"/>
              </a:rPr>
              <a:t>2. Los módulos profesionales de Comunicación y Sociedad y Ciencias Aplicadas tendrán como referente el currículo de las materias de la Educación Secundaria Obligatoria incluidas en el bloque común correspondiente y el perfil profesional del título de Formación Profesional en el que se incluyen.</a:t>
            </a:r>
          </a:p>
          <a:p>
            <a:r>
              <a:rPr lang="es-ES" sz="1200" b="0" i="0" u="none" strike="noStrike" kern="1200" baseline="0" smtClean="0">
                <a:solidFill>
                  <a:schemeClr val="tx1"/>
                </a:solidFill>
                <a:latin typeface="+mn-lt"/>
                <a:ea typeface="+mn-ea"/>
                <a:cs typeface="+mn-cs"/>
              </a:rPr>
              <a:t>3. Estos módulos profesionales serán </a:t>
            </a:r>
            <a:r>
              <a:rPr lang="es-ES" sz="1200" b="1" i="0" u="none" strike="noStrike" kern="1200" baseline="0" smtClean="0">
                <a:solidFill>
                  <a:schemeClr val="tx1"/>
                </a:solidFill>
                <a:latin typeface="+mn-lt"/>
                <a:ea typeface="+mn-ea"/>
                <a:cs typeface="+mn-cs"/>
              </a:rPr>
              <a:t>de oferta obligatoria en primero y en segundo curso</a:t>
            </a:r>
            <a:r>
              <a:rPr lang="es-ES" sz="1200" b="0" i="0" u="none" strike="noStrike" kern="1200" baseline="0" smtClean="0">
                <a:solidFill>
                  <a:schemeClr val="tx1"/>
                </a:solidFill>
                <a:latin typeface="+mn-lt"/>
                <a:ea typeface="+mn-ea"/>
                <a:cs typeface="+mn-cs"/>
              </a:rPr>
              <a:t> y estarán contextualizados al campo profesional del perfil del título.</a:t>
            </a:r>
          </a:p>
          <a:p>
            <a:r>
              <a:rPr lang="es-ES" sz="1200" b="0" i="0" u="none" strike="noStrike" kern="1200" baseline="0" smtClean="0">
                <a:solidFill>
                  <a:schemeClr val="tx1"/>
                </a:solidFill>
                <a:latin typeface="+mn-lt"/>
                <a:ea typeface="+mn-ea"/>
                <a:cs typeface="+mn-cs"/>
              </a:rPr>
              <a:t>4. La formación incluida para la obtención de los resultados de aprendizaje relativos a la Lengua Extranjera de los módulos profesionales de Comunicación y Sociedad I y II podrá ser ofertada en unidades formativas diferenciadas cuando así se precise en función de la acreditación de la competencia lingüística del profesorado que imparta el ciclo.</a:t>
            </a:r>
          </a:p>
          <a:p>
            <a:r>
              <a:rPr lang="es-ES" sz="1200" b="0" i="0" u="none" strike="noStrike" kern="1200" baseline="0" smtClean="0">
                <a:solidFill>
                  <a:schemeClr val="tx1"/>
                </a:solidFill>
                <a:latin typeface="+mn-lt"/>
                <a:ea typeface="+mn-ea"/>
                <a:cs typeface="+mn-cs"/>
              </a:rPr>
              <a:t>5. La carga horaria del conjunto de los módulos profesionales de Comunicación y Sociedad y Ciencias Aplicadas será, con carácter general, entre el 35% y el 40% de la duración total del ciclo, incluida una hora de tutoría semanal. No obstante, para determinados grupos específicos, las Administraciones educativas podrán reducir el mínimo hasta el 22% de dicha duración, garantizando, en cualquier caso, la adquisición de todos los resultados de aprendizaje de los citados módulos profesionales.</a:t>
            </a:r>
          </a:p>
        </p:txBody>
      </p:sp>
      <p:sp>
        <p:nvSpPr>
          <p:cNvPr id="4" name="3 Marcador de número de diapositiva"/>
          <p:cNvSpPr>
            <a:spLocks noGrp="1"/>
          </p:cNvSpPr>
          <p:nvPr>
            <p:ph type="sldNum" sz="quarter" idx="10"/>
          </p:nvPr>
        </p:nvSpPr>
        <p:spPr/>
        <p:txBody>
          <a:bodyPr/>
          <a:lstStyle/>
          <a:p>
            <a:fld id="{6C757575-89FD-2749-A972-5AD3EF633BF0}" type="slidenum">
              <a:rPr lang="es-ES" smtClean="0"/>
              <a:pPr/>
              <a:t>24</a:t>
            </a:fld>
            <a:endParaRPr lang="es-ES"/>
          </a:p>
        </p:txBody>
      </p:sp>
    </p:spTree>
    <p:extLst>
      <p:ext uri="{BB962C8B-B14F-4D97-AF65-F5344CB8AC3E}">
        <p14:creationId xmlns:p14="http://schemas.microsoft.com/office/powerpoint/2010/main" xmlns="" val="3505440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pPr>
              <a:defRPr/>
            </a:pPr>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480B0180-F1FB-4CF5-A193-0A5A3A8C9D57}" type="slidenum">
              <a:rPr lang="es-ES"/>
              <a:pPr>
                <a:defRPr/>
              </a:pPr>
              <a:t>‹Nº›</a:t>
            </a:fld>
            <a:endParaRPr lang="es-E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D6AFD746-3D5C-4ABF-962B-A3F40CC57CF2}" type="slidenum">
              <a:rPr lang="es-ES"/>
              <a:pPr>
                <a:defRPr/>
              </a:pPr>
              <a:t>‹Nº›</a:t>
            </a:fld>
            <a:endParaRPr lang="es-E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endParaRPr lang="es-ES"/>
          </a:p>
        </p:txBody>
      </p:sp>
      <p:sp>
        <p:nvSpPr>
          <p:cNvPr id="3" name="4 Marcador de pie de página"/>
          <p:cNvSpPr>
            <a:spLocks noGrp="1"/>
          </p:cNvSpPr>
          <p:nvPr>
            <p:ph type="ftr" sz="quarter" idx="11"/>
          </p:nvPr>
        </p:nvSpPr>
        <p:spPr/>
        <p:txBody>
          <a:bodyPr/>
          <a:lstStyle>
            <a:lvl1pPr>
              <a:defRPr/>
            </a:lvl1pPr>
          </a:lstStyle>
          <a:p>
            <a:pPr>
              <a:defRPr/>
            </a:pPr>
            <a:endParaRPr lang="es-ES"/>
          </a:p>
        </p:txBody>
      </p:sp>
      <p:sp>
        <p:nvSpPr>
          <p:cNvPr id="4" name="5 Marcador de número de diapositiva"/>
          <p:cNvSpPr>
            <a:spLocks noGrp="1"/>
          </p:cNvSpPr>
          <p:nvPr>
            <p:ph type="sldNum" sz="quarter" idx="12"/>
          </p:nvPr>
        </p:nvSpPr>
        <p:spPr/>
        <p:txBody>
          <a:bodyPr/>
          <a:lstStyle>
            <a:lvl1pPr>
              <a:defRPr/>
            </a:lvl1pPr>
          </a:lstStyle>
          <a:p>
            <a:pPr>
              <a:defRPr/>
            </a:pPr>
            <a:fld id="{933F10BB-D705-45F9-8215-6A1B5EADE6B9}" type="slidenum">
              <a:rPr lang="es-ES"/>
              <a:pPr>
                <a:defRPr/>
              </a:pPr>
              <a:t>‹Nº›</a:t>
            </a:fld>
            <a:endParaRPr lang="es-E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E5B174A7-2B12-4428-8EA8-C0F5DABEA8C3}" type="datetimeFigureOut">
              <a:rPr lang="es-ES" smtClean="0"/>
              <a:pPr/>
              <a:t>18/11/2015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49C617A2-A321-4567-B48A-EA6FD34EAA12}"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E5B174A7-2B12-4428-8EA8-C0F5DABEA8C3}" type="datetimeFigureOut">
              <a:rPr lang="es-ES" smtClean="0"/>
              <a:pPr/>
              <a:t>18/11/2015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49C617A2-A321-4567-B48A-EA6FD34EAA12}"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BF53BB7F-D80F-4A66-B30A-553F779BC2D7}" type="slidenum">
              <a:rPr lang="es-ES"/>
              <a:pPr>
                <a:defRPr/>
              </a:pPr>
              <a:t>‹Nº›</a:t>
            </a:fld>
            <a:endParaRPr lang="es-ES"/>
          </a:p>
        </p:txBody>
      </p:sp>
      <p:sp>
        <p:nvSpPr>
          <p:cNvPr id="8" name="7 CuadroTexto"/>
          <p:cNvSpPr txBox="1">
            <a:spLocks noChangeArrowheads="1"/>
          </p:cNvSpPr>
          <p:nvPr userDrawn="1"/>
        </p:nvSpPr>
        <p:spPr bwMode="auto">
          <a:xfrm>
            <a:off x="2843213" y="0"/>
            <a:ext cx="3967162" cy="579438"/>
          </a:xfrm>
          <a:prstGeom prst="rect">
            <a:avLst/>
          </a:prstGeom>
          <a:solidFill>
            <a:schemeClr val="bg1"/>
          </a:solidFill>
          <a:ln w="9525">
            <a:noFill/>
            <a:miter lim="800000"/>
            <a:headEnd/>
            <a:tailEnd/>
          </a:ln>
        </p:spPr>
        <p:txBody>
          <a:bodyPr>
            <a:spAutoFit/>
          </a:bodyPr>
          <a:lstStyle/>
          <a:p>
            <a:pPr>
              <a:defRPr/>
            </a:pPr>
            <a:r>
              <a:rPr lang="es-ES" sz="1200" b="1">
                <a:solidFill>
                  <a:schemeClr val="bg1"/>
                </a:solidFill>
              </a:rPr>
              <a:t>CONTRATO FORMACIÓN Y APRENDIZAJE</a:t>
            </a:r>
          </a:p>
          <a:p>
            <a:pPr>
              <a:defRPr/>
            </a:pPr>
            <a:r>
              <a:rPr lang="es-ES" sz="1200" b="1">
                <a:solidFill>
                  <a:schemeClr val="bg1"/>
                </a:solidFill>
              </a:rPr>
              <a:t> Y FORMACIÓN PROFESIONAL DUAL</a:t>
            </a:r>
          </a:p>
          <a:p>
            <a:pPr>
              <a:defRPr/>
            </a:pPr>
            <a:endParaRPr lang="en-US" sz="800">
              <a:solidFill>
                <a:schemeClr val="bg1"/>
              </a:solidFill>
            </a:endParaRPr>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4" r:id="rId3"/>
  </p:sldLayoutIdLst>
  <p:transition/>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B174A7-2B12-4428-8EA8-C0F5DABEA8C3}" type="datetimeFigureOut">
              <a:rPr lang="es-ES" smtClean="0"/>
              <a:pPr/>
              <a:t>18/11/2015</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C617A2-A321-4567-B48A-EA6FD34EAA12}"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716" r:id="rId1"/>
    <p:sldLayoutId id="2147483717"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3 CuadroTexto"/>
          <p:cNvSpPr txBox="1">
            <a:spLocks noChangeArrowheads="1"/>
          </p:cNvSpPr>
          <p:nvPr/>
        </p:nvSpPr>
        <p:spPr bwMode="auto">
          <a:xfrm>
            <a:off x="1187624" y="3163615"/>
            <a:ext cx="6696075" cy="769441"/>
          </a:xfrm>
          <a:prstGeom prst="rect">
            <a:avLst/>
          </a:prstGeom>
          <a:ln>
            <a:headEnd/>
            <a:tailEnd/>
          </a:ln>
          <a:scene3d>
            <a:camera prst="isometricOffAxis1Right"/>
            <a:lightRig rig="threePt" dir="t"/>
          </a:scene3d>
          <a:sp3d>
            <a:bevelT/>
          </a:sp3d>
        </p:spPr>
        <p:style>
          <a:lnRef idx="1">
            <a:schemeClr val="accent2"/>
          </a:lnRef>
          <a:fillRef idx="3">
            <a:schemeClr val="accent2"/>
          </a:fillRef>
          <a:effectRef idx="2">
            <a:schemeClr val="accent2"/>
          </a:effectRef>
          <a:fontRef idx="minor">
            <a:schemeClr val="lt1"/>
          </a:fontRef>
        </p:style>
        <p:txBody>
          <a:bodyPr>
            <a:spAutoFit/>
          </a:bodyPr>
          <a:lstStyle/>
          <a:p>
            <a:pPr algn="ctr">
              <a:defRPr/>
            </a:pPr>
            <a:r>
              <a:rPr lang="es-ES" sz="4400" b="1" dirty="0" smtClean="0"/>
              <a:t>La vía de la FP básica y Dual</a:t>
            </a:r>
            <a:endParaRPr lang="en-US" sz="4400" b="1" dirty="0"/>
          </a:p>
        </p:txBody>
      </p:sp>
      <p:sp>
        <p:nvSpPr>
          <p:cNvPr id="3075" name="4 CuadroTexto"/>
          <p:cNvSpPr txBox="1">
            <a:spLocks noChangeArrowheads="1"/>
          </p:cNvSpPr>
          <p:nvPr/>
        </p:nvSpPr>
        <p:spPr bwMode="auto">
          <a:xfrm>
            <a:off x="3851275" y="5589588"/>
            <a:ext cx="4824413" cy="338137"/>
          </a:xfrm>
          <a:prstGeom prst="rect">
            <a:avLst/>
          </a:prstGeom>
          <a:noFill/>
          <a:ln w="9525">
            <a:noFill/>
            <a:miter lim="800000"/>
            <a:headEnd/>
            <a:tailEnd/>
          </a:ln>
        </p:spPr>
        <p:txBody>
          <a:bodyPr>
            <a:spAutoFit/>
          </a:bodyPr>
          <a:lstStyle/>
          <a:p>
            <a:pPr algn="r"/>
            <a:r>
              <a:rPr lang="es-ES" sz="1600" b="1" dirty="0" smtClean="0"/>
              <a:t>Madrid, 27 </a:t>
            </a:r>
            <a:r>
              <a:rPr lang="es-ES" sz="1600" b="1" dirty="0"/>
              <a:t>de Junio de </a:t>
            </a:r>
            <a:r>
              <a:rPr lang="es-ES" sz="1600" b="1" dirty="0" smtClean="0"/>
              <a:t>2014</a:t>
            </a:r>
            <a:endParaRPr lang="en-US" sz="1600" b="1" dirty="0"/>
          </a:p>
        </p:txBody>
      </p:sp>
      <p:pic>
        <p:nvPicPr>
          <p:cNvPr id="8" name="Picture 8" descr="img_MinisterioCultura"/>
          <p:cNvPicPr>
            <a:picLocks noChangeAspect="1" noChangeArrowheads="1"/>
          </p:cNvPicPr>
          <p:nvPr/>
        </p:nvPicPr>
        <p:blipFill>
          <a:blip r:embed="rId2" cstate="print"/>
          <a:srcRect l="7748" b="-1067"/>
          <a:stretch>
            <a:fillRect/>
          </a:stretch>
        </p:blipFill>
        <p:spPr bwMode="auto">
          <a:xfrm>
            <a:off x="-17463" y="4763"/>
            <a:ext cx="3797301" cy="601662"/>
          </a:xfrm>
          <a:prstGeom prst="rect">
            <a:avLst/>
          </a:prstGeom>
          <a:noFill/>
          <a:ln w="9525">
            <a:noFill/>
            <a:miter lim="800000"/>
            <a:headEnd/>
            <a:tailEnd/>
          </a:ln>
        </p:spPr>
      </p:pic>
      <p:sp>
        <p:nvSpPr>
          <p:cNvPr id="9" name="8 CuadroTexto"/>
          <p:cNvSpPr txBox="1"/>
          <p:nvPr/>
        </p:nvSpPr>
        <p:spPr>
          <a:xfrm>
            <a:off x="2843808" y="0"/>
            <a:ext cx="1080120" cy="646331"/>
          </a:xfrm>
          <a:prstGeom prst="rect">
            <a:avLst/>
          </a:prstGeom>
          <a:solidFill>
            <a:schemeClr val="bg1"/>
          </a:solidFill>
          <a:ln>
            <a:solidFill>
              <a:schemeClr val="bg1"/>
            </a:solidFill>
          </a:ln>
        </p:spPr>
        <p:txBody>
          <a:bodyPr wrap="square" rtlCol="0">
            <a:spAutoFit/>
          </a:bodyPr>
          <a:lstStyle/>
          <a:p>
            <a:endParaRPr lang="es-ES" dirty="0" smtClean="0"/>
          </a:p>
          <a:p>
            <a:endParaRPr lang="es-ES" dirty="0"/>
          </a:p>
        </p:txBody>
      </p:sp>
      <p:sp>
        <p:nvSpPr>
          <p:cNvPr id="3078" name="5 CuadroTexto"/>
          <p:cNvSpPr txBox="1">
            <a:spLocks noChangeArrowheads="1"/>
          </p:cNvSpPr>
          <p:nvPr/>
        </p:nvSpPr>
        <p:spPr bwMode="auto">
          <a:xfrm>
            <a:off x="2843808" y="0"/>
            <a:ext cx="6300192" cy="1200329"/>
          </a:xfrm>
          <a:prstGeom prst="rect">
            <a:avLst/>
          </a:prstGeom>
          <a:noFill/>
          <a:ln w="9525">
            <a:noFill/>
            <a:miter lim="800000"/>
            <a:headEnd/>
            <a:tailEnd/>
          </a:ln>
        </p:spPr>
        <p:txBody>
          <a:bodyPr wrap="square">
            <a:spAutoFit/>
          </a:bodyPr>
          <a:lstStyle/>
          <a:p>
            <a:pPr algn="ctr"/>
            <a:r>
              <a:rPr lang="es-ES" sz="2400" b="1" dirty="0">
                <a:solidFill>
                  <a:schemeClr val="accent3">
                    <a:lumMod val="75000"/>
                  </a:schemeClr>
                </a:solidFill>
              </a:rPr>
              <a:t>I </a:t>
            </a:r>
            <a:r>
              <a:rPr lang="es-ES" sz="2400" b="1" dirty="0" smtClean="0">
                <a:solidFill>
                  <a:schemeClr val="accent3">
                    <a:lumMod val="75000"/>
                  </a:schemeClr>
                </a:solidFill>
              </a:rPr>
              <a:t> CONGRESO DE FORMACIÓN PROFESIONAL</a:t>
            </a:r>
          </a:p>
          <a:p>
            <a:pPr algn="r"/>
            <a:r>
              <a:rPr lang="es-ES" sz="2400" b="1" dirty="0" err="1" smtClean="0">
                <a:solidFill>
                  <a:schemeClr val="accent3">
                    <a:lumMod val="75000"/>
                  </a:schemeClr>
                </a:solidFill>
              </a:rPr>
              <a:t>FPempresa</a:t>
            </a:r>
            <a:endParaRPr lang="es-ES" sz="2400" b="1" dirty="0" smtClean="0">
              <a:solidFill>
                <a:schemeClr val="accent3">
                  <a:lumMod val="75000"/>
                </a:schemeClr>
              </a:solidFill>
            </a:endParaRPr>
          </a:p>
        </p:txBody>
      </p:sp>
      <p:sp>
        <p:nvSpPr>
          <p:cNvPr id="10" name="9 Rectángulo"/>
          <p:cNvSpPr/>
          <p:nvPr/>
        </p:nvSpPr>
        <p:spPr>
          <a:xfrm>
            <a:off x="1763688" y="1412776"/>
            <a:ext cx="5400600" cy="523220"/>
          </a:xfrm>
          <a:prstGeom prst="rect">
            <a:avLst/>
          </a:prstGeom>
        </p:spPr>
        <p:txBody>
          <a:bodyPr wrap="square">
            <a:spAutoFit/>
          </a:bodyPr>
          <a:lstStyle/>
          <a:p>
            <a:pPr lvl="0" algn="ctr"/>
            <a:r>
              <a:rPr lang="es-ES" sz="2800" dirty="0" smtClean="0">
                <a:solidFill>
                  <a:schemeClr val="accent3">
                    <a:lumMod val="75000"/>
                  </a:schemeClr>
                </a:solidFill>
              </a:rPr>
              <a:t>PERSPECTIVAS DE FUTURO </a:t>
            </a:r>
            <a:endParaRPr lang="en-US" sz="2800" dirty="0">
              <a:solidFill>
                <a:schemeClr val="accent3">
                  <a:lumMod val="75000"/>
                </a:schemeClr>
              </a:solidFill>
            </a:endParaRPr>
          </a:p>
        </p:txBody>
      </p:sp>
      <p:sp>
        <p:nvSpPr>
          <p:cNvPr id="11" name="10 CuadroTexto"/>
          <p:cNvSpPr txBox="1"/>
          <p:nvPr/>
        </p:nvSpPr>
        <p:spPr>
          <a:xfrm>
            <a:off x="1606360" y="4797152"/>
            <a:ext cx="7537640" cy="830997"/>
          </a:xfrm>
          <a:prstGeom prst="rect">
            <a:avLst/>
          </a:prstGeom>
          <a:noFill/>
        </p:spPr>
        <p:txBody>
          <a:bodyPr wrap="none" rtlCol="0">
            <a:spAutoFit/>
          </a:bodyPr>
          <a:lstStyle/>
          <a:p>
            <a:pPr algn="r"/>
            <a:r>
              <a:rPr lang="es-ES" sz="1600" dirty="0" smtClean="0"/>
              <a:t>Antonio Gil González</a:t>
            </a:r>
          </a:p>
          <a:p>
            <a:pPr algn="r"/>
            <a:r>
              <a:rPr lang="es-ES" sz="1600" dirty="0" smtClean="0"/>
              <a:t>Jefe de Área de la Subdirección General de Orientación y Formación Profesional</a:t>
            </a:r>
          </a:p>
          <a:p>
            <a:pPr algn="r"/>
            <a:r>
              <a:rPr lang="es-ES" sz="1600" dirty="0" smtClean="0"/>
              <a:t>Ministerio de Educación, Cultura y Deporte </a:t>
            </a:r>
            <a:endParaRPr lang="es-ES" sz="16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Rectángulo"/>
          <p:cNvSpPr/>
          <p:nvPr/>
        </p:nvSpPr>
        <p:spPr>
          <a:xfrm>
            <a:off x="323527" y="5301208"/>
            <a:ext cx="8209285" cy="863600"/>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en-US" dirty="0"/>
          </a:p>
        </p:txBody>
      </p:sp>
      <p:sp>
        <p:nvSpPr>
          <p:cNvPr id="11" name="10 Rectángulo"/>
          <p:cNvSpPr/>
          <p:nvPr/>
        </p:nvSpPr>
        <p:spPr>
          <a:xfrm>
            <a:off x="323528" y="4005263"/>
            <a:ext cx="8209285" cy="936625"/>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dirty="0"/>
          </a:p>
        </p:txBody>
      </p:sp>
      <p:sp>
        <p:nvSpPr>
          <p:cNvPr id="10" name="9 Rectángulo"/>
          <p:cNvSpPr/>
          <p:nvPr/>
        </p:nvSpPr>
        <p:spPr>
          <a:xfrm>
            <a:off x="323850" y="2852291"/>
            <a:ext cx="8208963" cy="72072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dirty="0"/>
          </a:p>
        </p:txBody>
      </p:sp>
      <p:sp>
        <p:nvSpPr>
          <p:cNvPr id="9" name="8 Rectángulo"/>
          <p:cNvSpPr/>
          <p:nvPr/>
        </p:nvSpPr>
        <p:spPr>
          <a:xfrm>
            <a:off x="323850" y="1844824"/>
            <a:ext cx="8280400" cy="792014"/>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dirty="0"/>
          </a:p>
        </p:txBody>
      </p:sp>
      <p:sp>
        <p:nvSpPr>
          <p:cNvPr id="21510" name="4 CuadroTexto"/>
          <p:cNvSpPr txBox="1">
            <a:spLocks noChangeArrowheads="1"/>
          </p:cNvSpPr>
          <p:nvPr/>
        </p:nvSpPr>
        <p:spPr bwMode="auto">
          <a:xfrm>
            <a:off x="539552" y="1700808"/>
            <a:ext cx="8064500" cy="4524315"/>
          </a:xfrm>
          <a:prstGeom prst="rect">
            <a:avLst/>
          </a:prstGeom>
          <a:noFill/>
          <a:ln w="9525">
            <a:noFill/>
            <a:miter lim="800000"/>
            <a:headEnd/>
            <a:tailEnd/>
          </a:ln>
        </p:spPr>
        <p:txBody>
          <a:bodyPr>
            <a:spAutoFit/>
          </a:bodyPr>
          <a:lstStyle/>
          <a:p>
            <a:pPr marL="342900" indent="-342900">
              <a:buClr>
                <a:srgbClr val="246ADC"/>
              </a:buClr>
              <a:buFont typeface="Wingdings" pitchFamily="2" charset="2"/>
              <a:buNone/>
            </a:pPr>
            <a:endParaRPr lang="es-ES_tradnl" b="1" dirty="0">
              <a:solidFill>
                <a:srgbClr val="0070C0"/>
              </a:solidFill>
            </a:endParaRPr>
          </a:p>
          <a:p>
            <a:pPr marL="342900" indent="-342900">
              <a:buClr>
                <a:srgbClr val="246ADC"/>
              </a:buClr>
              <a:buFont typeface="Wingdings" pitchFamily="2" charset="2"/>
              <a:buAutoNum type="arabicPeriod" startAt="6"/>
            </a:pPr>
            <a:r>
              <a:rPr lang="es-ES_tradnl" b="1" dirty="0">
                <a:solidFill>
                  <a:srgbClr val="0070C0"/>
                </a:solidFill>
              </a:rPr>
              <a:t>La distribución</a:t>
            </a:r>
            <a:r>
              <a:rPr lang="es-ES_tradnl" dirty="0"/>
              <a:t> de la jornada formativa</a:t>
            </a:r>
            <a:r>
              <a:rPr lang="es-ES_tradnl" b="1" dirty="0">
                <a:solidFill>
                  <a:srgbClr val="0070C0"/>
                </a:solidFill>
              </a:rPr>
              <a:t> garantizará la adquisición de los Resultados de Aprendizaje del ciclo.</a:t>
            </a:r>
          </a:p>
          <a:p>
            <a:pPr marL="342900" indent="-342900">
              <a:buClr>
                <a:srgbClr val="246ADC"/>
              </a:buClr>
              <a:buFont typeface="Wingdings" pitchFamily="2" charset="2"/>
              <a:buAutoNum type="arabicPeriod" startAt="6"/>
            </a:pPr>
            <a:endParaRPr lang="es-ES_tradnl" sz="2800" b="1" dirty="0">
              <a:solidFill>
                <a:srgbClr val="0070C0"/>
              </a:solidFill>
            </a:endParaRPr>
          </a:p>
          <a:p>
            <a:pPr marL="342900" indent="-342900">
              <a:buClr>
                <a:srgbClr val="246ADC"/>
              </a:buClr>
              <a:buFont typeface="Wingdings" pitchFamily="2" charset="2"/>
              <a:buAutoNum type="arabicPeriod" startAt="6"/>
            </a:pPr>
            <a:r>
              <a:rPr lang="es-ES_tradnl" b="1" dirty="0">
                <a:solidFill>
                  <a:srgbClr val="0070C0"/>
                </a:solidFill>
              </a:rPr>
              <a:t>Existirá coordinación</a:t>
            </a:r>
            <a:r>
              <a:rPr lang="es-ES_tradnl" dirty="0"/>
              <a:t> mediante reuniones mensuales de control.</a:t>
            </a:r>
          </a:p>
          <a:p>
            <a:pPr marL="342900" indent="-342900">
              <a:buClr>
                <a:srgbClr val="246ADC"/>
              </a:buClr>
              <a:buFont typeface="Wingdings" pitchFamily="2" charset="2"/>
              <a:buAutoNum type="arabicPeriod" startAt="6"/>
            </a:pPr>
            <a:endParaRPr lang="es-ES_tradnl" sz="2800" dirty="0"/>
          </a:p>
          <a:p>
            <a:pPr marL="342900" indent="-342900">
              <a:buClr>
                <a:srgbClr val="246ADC"/>
              </a:buClr>
              <a:buFont typeface="Wingdings" pitchFamily="2" charset="2"/>
              <a:buAutoNum type="arabicPeriod" startAt="6"/>
            </a:pPr>
            <a:endParaRPr lang="es-ES_tradnl" sz="2800" dirty="0"/>
          </a:p>
          <a:p>
            <a:pPr marL="342900" indent="-342900">
              <a:buClr>
                <a:srgbClr val="246ADC"/>
              </a:buClr>
              <a:buFont typeface="Wingdings" pitchFamily="2" charset="2"/>
              <a:buAutoNum type="arabicPeriod" startAt="6"/>
            </a:pPr>
            <a:r>
              <a:rPr lang="es-ES_tradnl" b="1" dirty="0">
                <a:solidFill>
                  <a:srgbClr val="0070C0"/>
                </a:solidFill>
              </a:rPr>
              <a:t>Responsabilidad del centro</a:t>
            </a:r>
            <a:r>
              <a:rPr lang="es-ES_tradnl" dirty="0"/>
              <a:t>: programa de formación, evaluación del </a:t>
            </a:r>
            <a:r>
              <a:rPr lang="es-ES_tradnl" dirty="0" smtClean="0"/>
              <a:t>alumnado</a:t>
            </a:r>
            <a:r>
              <a:rPr lang="es-ES_tradnl" dirty="0"/>
              <a:t>, coordinación con los responsables de formación con la empresa. </a:t>
            </a:r>
          </a:p>
          <a:p>
            <a:pPr marL="342900" indent="-342900">
              <a:buClr>
                <a:srgbClr val="246ADC"/>
              </a:buClr>
              <a:buFont typeface="Wingdings" pitchFamily="2" charset="2"/>
              <a:buAutoNum type="arabicPeriod" startAt="6"/>
            </a:pPr>
            <a:endParaRPr lang="es-ES_tradnl" sz="2400" dirty="0"/>
          </a:p>
          <a:p>
            <a:pPr marL="342900" indent="-342900">
              <a:buClr>
                <a:srgbClr val="246ADC"/>
              </a:buClr>
              <a:buFont typeface="Wingdings" pitchFamily="2" charset="2"/>
              <a:buAutoNum type="arabicPeriod" startAt="6"/>
            </a:pPr>
            <a:r>
              <a:rPr lang="es-ES_tradnl" b="1" dirty="0">
                <a:solidFill>
                  <a:srgbClr val="0070C0"/>
                </a:solidFill>
              </a:rPr>
              <a:t>Medidas para garantizar</a:t>
            </a:r>
            <a:r>
              <a:rPr lang="es-ES_tradnl" dirty="0"/>
              <a:t> a los alumnos la formación para la obtención del </a:t>
            </a:r>
            <a:r>
              <a:rPr lang="es-ES_tradnl" b="1" dirty="0">
                <a:solidFill>
                  <a:srgbClr val="0070C0"/>
                </a:solidFill>
              </a:rPr>
              <a:t>título</a:t>
            </a:r>
            <a:r>
              <a:rPr lang="es-ES_tradnl" dirty="0"/>
              <a:t> en el caso de no haber superado alguno de los módulos profesionales.</a:t>
            </a:r>
            <a:endParaRPr lang="en-US" dirty="0"/>
          </a:p>
        </p:txBody>
      </p:sp>
      <p:sp>
        <p:nvSpPr>
          <p:cNvPr id="21513" name="Rectangle 6"/>
          <p:cNvSpPr>
            <a:spLocks noChangeArrowheads="1"/>
          </p:cNvSpPr>
          <p:nvPr/>
        </p:nvSpPr>
        <p:spPr bwMode="auto">
          <a:xfrm>
            <a:off x="2915816" y="1124744"/>
            <a:ext cx="463550" cy="366713"/>
          </a:xfrm>
          <a:prstGeom prst="rect">
            <a:avLst/>
          </a:prstGeom>
          <a:noFill/>
          <a:ln w="9525">
            <a:noFill/>
            <a:miter lim="800000"/>
            <a:headEnd/>
            <a:tailEnd/>
          </a:ln>
        </p:spPr>
        <p:txBody>
          <a:bodyPr wrap="none">
            <a:spAutoFit/>
          </a:bodyPr>
          <a:lstStyle/>
          <a:p>
            <a:pPr>
              <a:spcBef>
                <a:spcPct val="50000"/>
              </a:spcBef>
            </a:pPr>
            <a:r>
              <a:rPr lang="es-ES" b="1" dirty="0">
                <a:solidFill>
                  <a:srgbClr val="0070C0"/>
                </a:solidFill>
              </a:rPr>
              <a:t>(2)</a:t>
            </a:r>
          </a:p>
        </p:txBody>
      </p:sp>
      <p:sp>
        <p:nvSpPr>
          <p:cNvPr id="21514" name="Rectangle 7"/>
          <p:cNvSpPr>
            <a:spLocks noChangeArrowheads="1"/>
          </p:cNvSpPr>
          <p:nvPr/>
        </p:nvSpPr>
        <p:spPr bwMode="auto">
          <a:xfrm>
            <a:off x="250824" y="1124744"/>
            <a:ext cx="2881016" cy="369332"/>
          </a:xfrm>
          <a:prstGeom prst="rect">
            <a:avLst/>
          </a:prstGeom>
          <a:noFill/>
          <a:ln w="9525">
            <a:noFill/>
            <a:miter lim="800000"/>
            <a:headEnd/>
            <a:tailEnd/>
          </a:ln>
        </p:spPr>
        <p:txBody>
          <a:bodyPr wrap="square">
            <a:spAutoFit/>
          </a:bodyPr>
          <a:lstStyle/>
          <a:p>
            <a:pPr>
              <a:spcBef>
                <a:spcPct val="50000"/>
              </a:spcBef>
            </a:pPr>
            <a:r>
              <a:rPr lang="es-ES" b="1" dirty="0">
                <a:solidFill>
                  <a:srgbClr val="0070C0"/>
                </a:solidFill>
              </a:rPr>
              <a:t>Programa </a:t>
            </a:r>
            <a:r>
              <a:rPr lang="es-ES" b="1" dirty="0" smtClean="0">
                <a:solidFill>
                  <a:srgbClr val="0070C0"/>
                </a:solidFill>
              </a:rPr>
              <a:t>de formación:</a:t>
            </a:r>
            <a:endParaRPr lang="es-ES" dirty="0"/>
          </a:p>
        </p:txBody>
      </p:sp>
      <p:sp>
        <p:nvSpPr>
          <p:cNvPr id="8" name="7 Marcador de número de diapositiva"/>
          <p:cNvSpPr>
            <a:spLocks noGrp="1"/>
          </p:cNvSpPr>
          <p:nvPr>
            <p:ph type="sldNum" sz="quarter" idx="12"/>
          </p:nvPr>
        </p:nvSpPr>
        <p:spPr/>
        <p:txBody>
          <a:bodyPr/>
          <a:lstStyle/>
          <a:p>
            <a:pPr>
              <a:defRPr/>
            </a:pPr>
            <a:fld id="{BE94233E-5B16-40C2-AD61-565661478C75}" type="slidenum">
              <a:rPr lang="es-ES" smtClean="0"/>
              <a:pPr>
                <a:defRPr/>
              </a:pPr>
              <a:t>10</a:t>
            </a:fld>
            <a:endParaRPr lang="es-ES" dirty="0"/>
          </a:p>
        </p:txBody>
      </p:sp>
      <p:sp>
        <p:nvSpPr>
          <p:cNvPr id="13" name="3 CuadroTexto"/>
          <p:cNvSpPr txBox="1">
            <a:spLocks noChangeArrowheads="1"/>
          </p:cNvSpPr>
          <p:nvPr/>
        </p:nvSpPr>
        <p:spPr bwMode="auto">
          <a:xfrm>
            <a:off x="395536" y="85725"/>
            <a:ext cx="8460432" cy="523220"/>
          </a:xfrm>
          <a:prstGeom prst="rect">
            <a:avLst/>
          </a:prstGeom>
          <a:solidFill>
            <a:schemeClr val="bg1"/>
          </a:solidFill>
          <a:ln w="9525">
            <a:noFill/>
            <a:miter lim="800000"/>
            <a:headEnd/>
            <a:tailEnd/>
          </a:ln>
        </p:spPr>
        <p:txBody>
          <a:bodyPr wrap="square">
            <a:spAutoFit/>
          </a:bodyPr>
          <a:lstStyle/>
          <a:p>
            <a:pPr algn="ctr"/>
            <a:r>
              <a:rPr lang="es-ES" sz="2800" dirty="0" smtClean="0"/>
              <a:t>Proyectos de FP dual en el sistema educativo</a:t>
            </a:r>
            <a:endParaRPr lang="en-US" sz="2800"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4 CuadroTexto"/>
          <p:cNvSpPr txBox="1">
            <a:spLocks noChangeArrowheads="1"/>
          </p:cNvSpPr>
          <p:nvPr/>
        </p:nvSpPr>
        <p:spPr bwMode="auto">
          <a:xfrm>
            <a:off x="539750" y="1844452"/>
            <a:ext cx="8135938" cy="40005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spAutoFit/>
          </a:bodyPr>
          <a:lstStyle/>
          <a:p>
            <a:pPr marL="266700" indent="-266700">
              <a:buClr>
                <a:srgbClr val="246ADC"/>
              </a:buClr>
              <a:buFont typeface="Wingdings" pitchFamily="2" charset="2"/>
              <a:buChar char="ü"/>
              <a:defRPr/>
            </a:pPr>
            <a:r>
              <a:rPr lang="es-ES_tradnl" sz="2000" dirty="0"/>
              <a:t>autorizado por la administración educativa correspondiente.</a:t>
            </a:r>
          </a:p>
        </p:txBody>
      </p:sp>
      <p:sp>
        <p:nvSpPr>
          <p:cNvPr id="27655" name="Rectangle 7"/>
          <p:cNvSpPr>
            <a:spLocks noChangeArrowheads="1"/>
          </p:cNvSpPr>
          <p:nvPr/>
        </p:nvSpPr>
        <p:spPr bwMode="auto">
          <a:xfrm>
            <a:off x="684213" y="1196752"/>
            <a:ext cx="5545137" cy="369887"/>
          </a:xfrm>
          <a:prstGeom prst="rect">
            <a:avLst/>
          </a:prstGeom>
          <a:noFill/>
          <a:ln w="9525">
            <a:noFill/>
            <a:miter lim="800000"/>
            <a:headEnd/>
            <a:tailEnd/>
          </a:ln>
          <a:effectLst/>
        </p:spPr>
        <p:txBody>
          <a:bodyPr wrap="none">
            <a:spAutoFit/>
          </a:bodyPr>
          <a:lstStyle/>
          <a:p>
            <a:pPr>
              <a:defRPr/>
            </a:pPr>
            <a:r>
              <a:rPr lang="es-ES" b="1" dirty="0">
                <a:solidFill>
                  <a:schemeClr val="accent3">
                    <a:lumMod val="50000"/>
                  </a:schemeClr>
                </a:solidFill>
              </a:rPr>
              <a:t>Convenio centro de formación-empresa, incluye:</a:t>
            </a:r>
          </a:p>
        </p:txBody>
      </p:sp>
      <p:sp>
        <p:nvSpPr>
          <p:cNvPr id="7" name="4 CuadroTexto"/>
          <p:cNvSpPr txBox="1">
            <a:spLocks noChangeArrowheads="1"/>
          </p:cNvSpPr>
          <p:nvPr/>
        </p:nvSpPr>
        <p:spPr bwMode="auto">
          <a:xfrm>
            <a:off x="539750" y="2520727"/>
            <a:ext cx="8135938" cy="113982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spAutoFit/>
          </a:bodyPr>
          <a:lstStyle/>
          <a:p>
            <a:pPr marL="266700" indent="-266700">
              <a:buClr>
                <a:srgbClr val="246ADC"/>
              </a:buClr>
              <a:buFont typeface="Wingdings" pitchFamily="2" charset="2"/>
              <a:buChar char="ü"/>
              <a:defRPr/>
            </a:pPr>
            <a:r>
              <a:rPr lang="es-ES_tradnl" sz="2000" dirty="0"/>
              <a:t>plan de formación:</a:t>
            </a:r>
          </a:p>
          <a:p>
            <a:pPr marL="742950" lvl="1" indent="-285750">
              <a:buClr>
                <a:srgbClr val="246ADC"/>
              </a:buClr>
              <a:buFont typeface="Wingdings" pitchFamily="2" charset="2"/>
              <a:buChar char="§"/>
              <a:defRPr/>
            </a:pPr>
            <a:r>
              <a:rPr lang="es-ES_tradnl" sz="1600" dirty="0"/>
              <a:t>las actividades a realizar en el centro y en la empresa.</a:t>
            </a:r>
          </a:p>
          <a:p>
            <a:pPr marL="742950" lvl="1" indent="-285750">
              <a:buClr>
                <a:srgbClr val="246ADC"/>
              </a:buClr>
              <a:buFont typeface="Wingdings" pitchFamily="2" charset="2"/>
              <a:buChar char="§"/>
              <a:defRPr/>
            </a:pPr>
            <a:r>
              <a:rPr lang="es-ES_tradnl" sz="1600" dirty="0"/>
              <a:t>la duración de las mismas.</a:t>
            </a:r>
          </a:p>
          <a:p>
            <a:pPr marL="742950" lvl="1" indent="-285750">
              <a:buClr>
                <a:srgbClr val="246ADC"/>
              </a:buClr>
              <a:buFont typeface="Wingdings" pitchFamily="2" charset="2"/>
              <a:buChar char="§"/>
              <a:defRPr/>
            </a:pPr>
            <a:r>
              <a:rPr lang="es-ES_tradnl" sz="1600" dirty="0"/>
              <a:t>los criterios para su evaluación y calificación.</a:t>
            </a:r>
            <a:endParaRPr lang="es-ES_tradnl" dirty="0"/>
          </a:p>
        </p:txBody>
      </p:sp>
      <p:sp>
        <p:nvSpPr>
          <p:cNvPr id="8" name="4 CuadroTexto"/>
          <p:cNvSpPr txBox="1">
            <a:spLocks noChangeArrowheads="1"/>
          </p:cNvSpPr>
          <p:nvPr/>
        </p:nvSpPr>
        <p:spPr bwMode="auto">
          <a:xfrm>
            <a:off x="539750" y="6092602"/>
            <a:ext cx="8135938" cy="40005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spAutoFit/>
          </a:bodyPr>
          <a:lstStyle/>
          <a:p>
            <a:pPr marL="266700" indent="-266700">
              <a:buClr>
                <a:srgbClr val="246ADC"/>
              </a:buClr>
              <a:buFont typeface="Wingdings" pitchFamily="2" charset="2"/>
              <a:buChar char="ü"/>
              <a:defRPr/>
            </a:pPr>
            <a:r>
              <a:rPr lang="es-ES_tradnl" sz="2000" dirty="0"/>
              <a:t>seguros para el alumnado y el profesorado.</a:t>
            </a:r>
          </a:p>
        </p:txBody>
      </p:sp>
      <p:sp>
        <p:nvSpPr>
          <p:cNvPr id="9" name="4 CuadroTexto"/>
          <p:cNvSpPr txBox="1">
            <a:spLocks noChangeArrowheads="1"/>
          </p:cNvSpPr>
          <p:nvPr/>
        </p:nvSpPr>
        <p:spPr bwMode="auto">
          <a:xfrm>
            <a:off x="539750" y="4060602"/>
            <a:ext cx="8135938" cy="40005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spAutoFit/>
          </a:bodyPr>
          <a:lstStyle/>
          <a:p>
            <a:pPr marL="266700" indent="-266700">
              <a:buClr>
                <a:srgbClr val="246ADC"/>
              </a:buClr>
              <a:buFont typeface="Wingdings" pitchFamily="2" charset="2"/>
              <a:buChar char="ü"/>
              <a:defRPr/>
            </a:pPr>
            <a:r>
              <a:rPr lang="es-ES_tradnl" sz="2000" dirty="0"/>
              <a:t>número de alumnos participantes.</a:t>
            </a:r>
          </a:p>
        </p:txBody>
      </p:sp>
      <p:sp>
        <p:nvSpPr>
          <p:cNvPr id="10" name="4 CuadroTexto"/>
          <p:cNvSpPr txBox="1">
            <a:spLocks noChangeArrowheads="1"/>
          </p:cNvSpPr>
          <p:nvPr/>
        </p:nvSpPr>
        <p:spPr bwMode="auto">
          <a:xfrm>
            <a:off x="539750" y="4738464"/>
            <a:ext cx="8135938" cy="40005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spAutoFit/>
          </a:bodyPr>
          <a:lstStyle/>
          <a:p>
            <a:pPr marL="266700" indent="-266700">
              <a:buClr>
                <a:srgbClr val="246ADC"/>
              </a:buClr>
              <a:buFont typeface="Wingdings" pitchFamily="2" charset="2"/>
              <a:buChar char="ü"/>
              <a:defRPr/>
            </a:pPr>
            <a:r>
              <a:rPr lang="es-ES_tradnl" sz="2000" dirty="0"/>
              <a:t>jornada y horario en el centro</a:t>
            </a:r>
            <a:r>
              <a:rPr lang="es-ES" sz="2000" dirty="0"/>
              <a:t> y en la empresa.</a:t>
            </a:r>
          </a:p>
        </p:txBody>
      </p:sp>
      <p:sp>
        <p:nvSpPr>
          <p:cNvPr id="11" name="4 CuadroTexto"/>
          <p:cNvSpPr txBox="1">
            <a:spLocks noChangeArrowheads="1"/>
          </p:cNvSpPr>
          <p:nvPr/>
        </p:nvSpPr>
        <p:spPr bwMode="auto">
          <a:xfrm>
            <a:off x="539750" y="5414739"/>
            <a:ext cx="8135938" cy="40005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spAutoFit/>
          </a:bodyPr>
          <a:lstStyle/>
          <a:p>
            <a:pPr marL="266700" indent="-266700">
              <a:buClr>
                <a:srgbClr val="246ADC"/>
              </a:buClr>
              <a:buFont typeface="Wingdings" pitchFamily="2" charset="2"/>
              <a:buChar char="ü"/>
              <a:defRPr/>
            </a:pPr>
            <a:r>
              <a:rPr lang="es-ES_tradnl" sz="2000" dirty="0"/>
              <a:t>condiciones que deben cumplir las empresas y los alumnos.</a:t>
            </a:r>
          </a:p>
        </p:txBody>
      </p:sp>
      <p:sp>
        <p:nvSpPr>
          <p:cNvPr id="12" name="3 CuadroTexto"/>
          <p:cNvSpPr txBox="1">
            <a:spLocks noChangeArrowheads="1"/>
          </p:cNvSpPr>
          <p:nvPr/>
        </p:nvSpPr>
        <p:spPr bwMode="auto">
          <a:xfrm>
            <a:off x="323850" y="0"/>
            <a:ext cx="8064574" cy="523220"/>
          </a:xfrm>
          <a:prstGeom prst="rect">
            <a:avLst/>
          </a:prstGeom>
          <a:solidFill>
            <a:schemeClr val="bg1"/>
          </a:solidFill>
          <a:ln w="9525">
            <a:noFill/>
            <a:miter lim="800000"/>
            <a:headEnd/>
            <a:tailEnd/>
          </a:ln>
        </p:spPr>
        <p:txBody>
          <a:bodyPr wrap="square" lIns="0" rIns="0">
            <a:spAutoFit/>
          </a:bodyPr>
          <a:lstStyle/>
          <a:p>
            <a:pPr algn="ctr"/>
            <a:r>
              <a:rPr lang="es-ES" sz="2800" dirty="0" smtClean="0"/>
              <a:t>Proyectos de FP dual en el sistema educativo</a:t>
            </a:r>
            <a:endParaRPr lang="en-US" sz="2800"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4 CuadroTexto"/>
          <p:cNvSpPr txBox="1">
            <a:spLocks noChangeArrowheads="1"/>
          </p:cNvSpPr>
          <p:nvPr/>
        </p:nvSpPr>
        <p:spPr bwMode="auto">
          <a:xfrm>
            <a:off x="1258888" y="2339718"/>
            <a:ext cx="6985000" cy="2554545"/>
          </a:xfrm>
          <a:prstGeom prst="rect">
            <a:avLst/>
          </a:prstGeom>
          <a:ln>
            <a:headEnd/>
            <a:tailEnd/>
          </a:ln>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a:spAutoFit/>
          </a:bodyPr>
          <a:lstStyle/>
          <a:p>
            <a:pPr marL="266700" indent="-266700">
              <a:buFont typeface="Arial" charset="0"/>
              <a:buChar char="•"/>
              <a:defRPr/>
            </a:pPr>
            <a:endParaRPr lang="es-ES_tradnl" sz="2000" dirty="0"/>
          </a:p>
          <a:p>
            <a:pPr marL="742950" lvl="1" indent="-285750">
              <a:buClr>
                <a:srgbClr val="246ADC"/>
              </a:buClr>
              <a:buFont typeface="Wingdings" pitchFamily="2" charset="2"/>
              <a:buChar char="Ø"/>
              <a:defRPr/>
            </a:pPr>
            <a:r>
              <a:rPr lang="es-ES_tradnl" sz="2000" dirty="0"/>
              <a:t>los alumnos podrán estar </a:t>
            </a:r>
            <a:r>
              <a:rPr lang="es-ES_tradnl" sz="2000" dirty="0">
                <a:solidFill>
                  <a:srgbClr val="246ADC"/>
                </a:solidFill>
              </a:rPr>
              <a:t>becados por:</a:t>
            </a:r>
          </a:p>
          <a:p>
            <a:pPr marL="1657350" lvl="3" indent="-285750">
              <a:buClr>
                <a:srgbClr val="246ADC"/>
              </a:buClr>
              <a:buFont typeface="Arial" pitchFamily="34" charset="0"/>
              <a:buChar char="•"/>
              <a:defRPr/>
            </a:pPr>
            <a:r>
              <a:rPr lang="es-ES_tradnl" sz="2000" dirty="0"/>
              <a:t>Las</a:t>
            </a:r>
            <a:r>
              <a:rPr lang="es-ES_tradnl" sz="2000" dirty="0">
                <a:solidFill>
                  <a:srgbClr val="246ADC"/>
                </a:solidFill>
              </a:rPr>
              <a:t> empresas</a:t>
            </a:r>
            <a:r>
              <a:rPr lang="es-ES_tradnl" sz="2000" dirty="0"/>
              <a:t> </a:t>
            </a:r>
            <a:r>
              <a:rPr lang="es-ES_tradnl" sz="2000" dirty="0">
                <a:solidFill>
                  <a:srgbClr val="246ADC"/>
                </a:solidFill>
              </a:rPr>
              <a:t>y/o</a:t>
            </a:r>
            <a:r>
              <a:rPr lang="es-ES_tradnl" sz="2000" dirty="0"/>
              <a:t> </a:t>
            </a:r>
          </a:p>
          <a:p>
            <a:pPr marL="1657350" lvl="3" indent="-285750">
              <a:buClr>
                <a:srgbClr val="246ADC"/>
              </a:buClr>
              <a:buFont typeface="Arial" pitchFamily="34" charset="0"/>
              <a:buChar char="•"/>
              <a:defRPr/>
            </a:pPr>
            <a:r>
              <a:rPr lang="es-ES_tradnl" sz="2000" dirty="0"/>
              <a:t>Las </a:t>
            </a:r>
            <a:r>
              <a:rPr lang="es-ES_tradnl" sz="2000" dirty="0">
                <a:solidFill>
                  <a:srgbClr val="246ADC"/>
                </a:solidFill>
              </a:rPr>
              <a:t>Administraciones educativas</a:t>
            </a:r>
            <a:r>
              <a:rPr lang="es-ES_tradnl" sz="2000" dirty="0"/>
              <a:t>.</a:t>
            </a:r>
          </a:p>
          <a:p>
            <a:pPr marL="742950" lvl="1" indent="-285750">
              <a:buClr>
                <a:srgbClr val="246ADC"/>
              </a:buClr>
              <a:buFont typeface="Wingdings" pitchFamily="2" charset="2"/>
              <a:buChar char="Ø"/>
              <a:defRPr/>
            </a:pPr>
            <a:endParaRPr lang="es-ES_tradnl" sz="2000" dirty="0"/>
          </a:p>
          <a:p>
            <a:pPr marL="742950" lvl="1" indent="-285750">
              <a:buClr>
                <a:srgbClr val="246ADC"/>
              </a:buClr>
              <a:buFont typeface="Wingdings" pitchFamily="2" charset="2"/>
              <a:buChar char="Ø"/>
              <a:defRPr/>
            </a:pPr>
            <a:endParaRPr lang="es-ES_tradnl" sz="2000" smtClean="0"/>
          </a:p>
          <a:p>
            <a:pPr marL="742950" lvl="1" indent="-285750">
              <a:buClr>
                <a:srgbClr val="246ADC"/>
              </a:buClr>
              <a:buFont typeface="Wingdings" pitchFamily="2" charset="2"/>
              <a:buChar char="Ø"/>
              <a:defRPr/>
            </a:pPr>
            <a:r>
              <a:rPr lang="es-ES" sz="2000" smtClean="0"/>
              <a:t>el régimen de becas </a:t>
            </a:r>
            <a:r>
              <a:rPr lang="es-ES" sz="2000" smtClean="0">
                <a:solidFill>
                  <a:srgbClr val="246ADC"/>
                </a:solidFill>
              </a:rPr>
              <a:t>se concreta en el convenio</a:t>
            </a:r>
            <a:r>
              <a:rPr lang="es-ES" sz="2000" smtClean="0"/>
              <a:t> con la empresa</a:t>
            </a:r>
            <a:r>
              <a:rPr lang="en-US" sz="2000" smtClean="0"/>
              <a:t>.</a:t>
            </a:r>
            <a:endParaRPr lang="en-US" sz="2000" dirty="0"/>
          </a:p>
        </p:txBody>
      </p:sp>
      <p:sp>
        <p:nvSpPr>
          <p:cNvPr id="7" name="6 Marcador de número de diapositiva"/>
          <p:cNvSpPr>
            <a:spLocks noGrp="1"/>
          </p:cNvSpPr>
          <p:nvPr>
            <p:ph type="sldNum" sz="quarter" idx="12"/>
          </p:nvPr>
        </p:nvSpPr>
        <p:spPr/>
        <p:txBody>
          <a:bodyPr/>
          <a:lstStyle/>
          <a:p>
            <a:pPr>
              <a:defRPr/>
            </a:pPr>
            <a:fld id="{81A261B2-A712-45C3-B323-1E94E04247F2}" type="slidenum">
              <a:rPr lang="es-ES"/>
              <a:pPr>
                <a:defRPr/>
              </a:pPr>
              <a:t>12</a:t>
            </a:fld>
            <a:endParaRPr lang="es-ES"/>
          </a:p>
        </p:txBody>
      </p:sp>
      <p:sp>
        <p:nvSpPr>
          <p:cNvPr id="10248" name="Rectangle 5"/>
          <p:cNvSpPr>
            <a:spLocks noChangeArrowheads="1"/>
          </p:cNvSpPr>
          <p:nvPr/>
        </p:nvSpPr>
        <p:spPr bwMode="auto">
          <a:xfrm>
            <a:off x="1187450" y="692696"/>
            <a:ext cx="5184775" cy="1465263"/>
          </a:xfrm>
          <a:prstGeom prst="rect">
            <a:avLst/>
          </a:prstGeom>
          <a:noFill/>
          <a:ln w="9525">
            <a:noFill/>
            <a:miter lim="800000"/>
            <a:headEnd/>
            <a:tailEnd/>
          </a:ln>
        </p:spPr>
        <p:txBody>
          <a:bodyPr>
            <a:spAutoFit/>
          </a:bodyPr>
          <a:lstStyle/>
          <a:p>
            <a:r>
              <a:rPr lang="es-ES" b="1" dirty="0">
                <a:solidFill>
                  <a:srgbClr val="0070C0"/>
                </a:solidFill>
              </a:rPr>
              <a:t>Financiación:</a:t>
            </a:r>
          </a:p>
          <a:p>
            <a:endParaRPr lang="es-ES" b="1" dirty="0">
              <a:solidFill>
                <a:srgbClr val="0070C0"/>
              </a:solidFill>
            </a:endParaRPr>
          </a:p>
          <a:p>
            <a:pPr>
              <a:buFont typeface="Wingdings" pitchFamily="2" charset="2"/>
              <a:buChar char="q"/>
            </a:pPr>
            <a:r>
              <a:rPr lang="es-ES" b="1" dirty="0"/>
              <a:t> Contratos de formación y aprendizaje.</a:t>
            </a:r>
          </a:p>
          <a:p>
            <a:pPr>
              <a:buFont typeface="Wingdings" pitchFamily="2" charset="2"/>
              <a:buChar char="q"/>
            </a:pPr>
            <a:endParaRPr lang="es-ES" b="1" dirty="0"/>
          </a:p>
          <a:p>
            <a:pPr>
              <a:buFont typeface="Wingdings" pitchFamily="2" charset="2"/>
              <a:buChar char="q"/>
            </a:pPr>
            <a:r>
              <a:rPr lang="es-ES" b="1" dirty="0"/>
              <a:t> Becas.</a:t>
            </a:r>
          </a:p>
        </p:txBody>
      </p:sp>
      <p:sp>
        <p:nvSpPr>
          <p:cNvPr id="9" name="3 CuadroTexto"/>
          <p:cNvSpPr txBox="1">
            <a:spLocks noChangeArrowheads="1"/>
          </p:cNvSpPr>
          <p:nvPr/>
        </p:nvSpPr>
        <p:spPr bwMode="auto">
          <a:xfrm>
            <a:off x="2843808" y="12573"/>
            <a:ext cx="6300192" cy="461665"/>
          </a:xfrm>
          <a:prstGeom prst="rect">
            <a:avLst/>
          </a:prstGeom>
          <a:solidFill>
            <a:schemeClr val="bg1"/>
          </a:solidFill>
          <a:ln w="9525">
            <a:noFill/>
            <a:miter lim="800000"/>
            <a:headEnd/>
            <a:tailEnd/>
          </a:ln>
        </p:spPr>
        <p:txBody>
          <a:bodyPr wrap="square" lIns="0" rIns="0">
            <a:spAutoFit/>
          </a:bodyPr>
          <a:lstStyle/>
          <a:p>
            <a:pPr algn="ctr"/>
            <a:r>
              <a:rPr lang="es-ES" sz="2400" dirty="0" smtClean="0"/>
              <a:t>Proyectos de FP dual en el sistema educativo</a:t>
            </a:r>
            <a:endParaRPr lang="en-US" sz="2400"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4 CuadroTexto"/>
          <p:cNvSpPr txBox="1">
            <a:spLocks noChangeArrowheads="1"/>
          </p:cNvSpPr>
          <p:nvPr/>
        </p:nvSpPr>
        <p:spPr bwMode="auto">
          <a:xfrm>
            <a:off x="684213" y="1916113"/>
            <a:ext cx="8064500" cy="3203954"/>
          </a:xfrm>
          <a:prstGeom prst="rect">
            <a:avLst/>
          </a:prstGeom>
          <a:solidFill>
            <a:srgbClr val="F3FAFF"/>
          </a:solidFill>
          <a:ln>
            <a:headEnd/>
            <a:tailEnd/>
          </a:ln>
        </p:spPr>
        <p:style>
          <a:lnRef idx="2">
            <a:schemeClr val="accent1"/>
          </a:lnRef>
          <a:fillRef idx="1">
            <a:schemeClr val="lt1"/>
          </a:fillRef>
          <a:effectRef idx="0">
            <a:schemeClr val="accent1"/>
          </a:effectRef>
          <a:fontRef idx="minor">
            <a:schemeClr val="dk1"/>
          </a:fontRef>
        </p:style>
        <p:txBody>
          <a:bodyPr>
            <a:spAutoFit/>
          </a:bodyPr>
          <a:lstStyle/>
          <a:p>
            <a:pPr marL="266700" indent="-266700">
              <a:spcAft>
                <a:spcPct val="10000"/>
              </a:spcAft>
              <a:buClr>
                <a:srgbClr val="246ADC"/>
              </a:buClr>
              <a:buFont typeface="Wingdings" pitchFamily="2" charset="2"/>
              <a:buChar char="ü"/>
              <a:defRPr/>
            </a:pPr>
            <a:r>
              <a:rPr lang="es-ES" sz="2400" dirty="0"/>
              <a:t>Responsabilidad de las administraciones educativas.</a:t>
            </a:r>
          </a:p>
          <a:p>
            <a:pPr marL="266700" indent="-266700">
              <a:spcAft>
                <a:spcPct val="10000"/>
              </a:spcAft>
              <a:buClr>
                <a:srgbClr val="246ADC"/>
              </a:buClr>
              <a:buFont typeface="Wingdings" pitchFamily="2" charset="2"/>
              <a:buChar char="ü"/>
              <a:defRPr/>
            </a:pPr>
            <a:r>
              <a:rPr lang="es-ES" sz="2400" dirty="0"/>
              <a:t>La DGFP del MECD, en colaboración con las CCAA, </a:t>
            </a:r>
            <a:r>
              <a:rPr lang="es-ES" dirty="0"/>
              <a:t>establece los mecanismos de </a:t>
            </a:r>
            <a:r>
              <a:rPr lang="es-ES" dirty="0">
                <a:solidFill>
                  <a:srgbClr val="246ADC"/>
                </a:solidFill>
              </a:rPr>
              <a:t>recogida</a:t>
            </a:r>
            <a:r>
              <a:rPr lang="es-ES" dirty="0"/>
              <a:t> y </a:t>
            </a:r>
            <a:r>
              <a:rPr lang="es-ES" dirty="0">
                <a:solidFill>
                  <a:srgbClr val="246ADC"/>
                </a:solidFill>
              </a:rPr>
              <a:t>tratamiento de la información </a:t>
            </a:r>
            <a:r>
              <a:rPr lang="es-ES" dirty="0"/>
              <a:t>tras su finalización.</a:t>
            </a:r>
          </a:p>
          <a:p>
            <a:pPr marL="266700" indent="-266700">
              <a:spcAft>
                <a:spcPct val="10000"/>
              </a:spcAft>
              <a:buClr>
                <a:srgbClr val="246ADC"/>
              </a:buClr>
              <a:buFont typeface="Wingdings" pitchFamily="2" charset="2"/>
              <a:buChar char="ü"/>
              <a:defRPr/>
            </a:pPr>
            <a:r>
              <a:rPr lang="es-ES" sz="2400" dirty="0"/>
              <a:t>Los instrumentos de evaluación recogen:</a:t>
            </a:r>
          </a:p>
          <a:p>
            <a:pPr marL="622300" lvl="1" indent="-165100">
              <a:spcAft>
                <a:spcPct val="10000"/>
              </a:spcAft>
              <a:buClr>
                <a:srgbClr val="246ADC"/>
              </a:buClr>
              <a:buFont typeface="Wingdings" pitchFamily="2" charset="2"/>
              <a:buChar char="§"/>
              <a:defRPr/>
            </a:pPr>
            <a:r>
              <a:rPr lang="es-ES" dirty="0"/>
              <a:t>Alumnos </a:t>
            </a:r>
            <a:r>
              <a:rPr lang="es-ES" dirty="0">
                <a:solidFill>
                  <a:srgbClr val="246ADC"/>
                </a:solidFill>
              </a:rPr>
              <a:t>matriculados,</a:t>
            </a:r>
            <a:r>
              <a:rPr lang="es-ES" dirty="0"/>
              <a:t> los que </a:t>
            </a:r>
            <a:r>
              <a:rPr lang="es-ES" dirty="0">
                <a:solidFill>
                  <a:srgbClr val="246ADC"/>
                </a:solidFill>
              </a:rPr>
              <a:t>abandonan</a:t>
            </a:r>
            <a:r>
              <a:rPr lang="es-ES" dirty="0"/>
              <a:t> y sus causas, los que </a:t>
            </a:r>
            <a:r>
              <a:rPr lang="es-ES" dirty="0">
                <a:solidFill>
                  <a:srgbClr val="246ADC"/>
                </a:solidFill>
              </a:rPr>
              <a:t>finalizan</a:t>
            </a:r>
            <a:r>
              <a:rPr lang="es-ES" dirty="0"/>
              <a:t> el proyecto.</a:t>
            </a:r>
          </a:p>
          <a:p>
            <a:pPr marL="622300" lvl="1" indent="-165100">
              <a:spcAft>
                <a:spcPct val="10000"/>
              </a:spcAft>
              <a:buClr>
                <a:srgbClr val="246ADC"/>
              </a:buClr>
              <a:buFont typeface="Wingdings" pitchFamily="2" charset="2"/>
              <a:buChar char="§"/>
              <a:defRPr/>
            </a:pPr>
            <a:r>
              <a:rPr lang="es-ES" dirty="0"/>
              <a:t>Alumnos que siguen en la empresa en tareas relacionadas con el título.</a:t>
            </a:r>
          </a:p>
          <a:p>
            <a:pPr marL="266700" indent="-266700">
              <a:spcAft>
                <a:spcPct val="10000"/>
              </a:spcAft>
              <a:buClr>
                <a:srgbClr val="246ADC"/>
              </a:buClr>
              <a:buFont typeface="Wingdings" pitchFamily="2" charset="2"/>
              <a:buChar char="ü"/>
              <a:defRPr/>
            </a:pPr>
            <a:r>
              <a:rPr lang="es-ES" sz="2400" dirty="0"/>
              <a:t>Supervisión educativa para el seguimiento de los programas en el centro y en la empresa.</a:t>
            </a:r>
          </a:p>
        </p:txBody>
      </p:sp>
      <p:sp>
        <p:nvSpPr>
          <p:cNvPr id="11267" name="3 CuadroTexto"/>
          <p:cNvSpPr txBox="1">
            <a:spLocks noChangeArrowheads="1"/>
          </p:cNvSpPr>
          <p:nvPr/>
        </p:nvSpPr>
        <p:spPr bwMode="auto">
          <a:xfrm>
            <a:off x="3347865" y="20348"/>
            <a:ext cx="5544616" cy="523220"/>
          </a:xfrm>
          <a:prstGeom prst="rect">
            <a:avLst/>
          </a:prstGeom>
          <a:solidFill>
            <a:schemeClr val="bg1"/>
          </a:solidFill>
          <a:ln w="9525">
            <a:noFill/>
            <a:miter lim="800000"/>
            <a:headEnd/>
            <a:tailEnd/>
          </a:ln>
        </p:spPr>
        <p:txBody>
          <a:bodyPr wrap="square">
            <a:spAutoFit/>
          </a:bodyPr>
          <a:lstStyle/>
          <a:p>
            <a:pPr algn="ctr"/>
            <a:r>
              <a:rPr lang="es-ES" sz="2800" dirty="0" smtClean="0"/>
              <a:t>FP  Dual en el sistema educativo</a:t>
            </a:r>
            <a:endParaRPr lang="en-US" sz="2800" dirty="0"/>
          </a:p>
        </p:txBody>
      </p:sp>
      <p:sp>
        <p:nvSpPr>
          <p:cNvPr id="11269" name="Rectangle 7"/>
          <p:cNvSpPr>
            <a:spLocks noChangeArrowheads="1"/>
          </p:cNvSpPr>
          <p:nvPr/>
        </p:nvSpPr>
        <p:spPr bwMode="auto">
          <a:xfrm>
            <a:off x="323850" y="1171575"/>
            <a:ext cx="5526088" cy="400050"/>
          </a:xfrm>
          <a:prstGeom prst="rect">
            <a:avLst/>
          </a:prstGeom>
          <a:noFill/>
          <a:ln w="9525">
            <a:noFill/>
            <a:miter lim="800000"/>
            <a:headEnd/>
            <a:tailEnd/>
          </a:ln>
        </p:spPr>
        <p:txBody>
          <a:bodyPr wrap="none">
            <a:spAutoFit/>
          </a:bodyPr>
          <a:lstStyle/>
          <a:p>
            <a:pPr>
              <a:spcAft>
                <a:spcPct val="10000"/>
              </a:spcAft>
            </a:pPr>
            <a:r>
              <a:rPr lang="es-ES" sz="2000" b="1">
                <a:solidFill>
                  <a:srgbClr val="0070C0"/>
                </a:solidFill>
              </a:rPr>
              <a:t>Seguimiento y evaluación de los proyectos:</a:t>
            </a:r>
          </a:p>
        </p:txBody>
      </p:sp>
      <p:sp>
        <p:nvSpPr>
          <p:cNvPr id="7" name="6 Marcador de número de diapositiva"/>
          <p:cNvSpPr>
            <a:spLocks noGrp="1"/>
          </p:cNvSpPr>
          <p:nvPr>
            <p:ph type="sldNum" sz="quarter" idx="12"/>
          </p:nvPr>
        </p:nvSpPr>
        <p:spPr/>
        <p:txBody>
          <a:bodyPr/>
          <a:lstStyle/>
          <a:p>
            <a:pPr>
              <a:defRPr/>
            </a:pPr>
            <a:fld id="{F09B3489-D614-4D2F-83E0-B80B533BF853}" type="slidenum">
              <a:rPr lang="es-ES"/>
              <a:pPr>
                <a:defRPr/>
              </a:pPr>
              <a:t>13</a:t>
            </a:fld>
            <a:endParaRPr lang="es-ES"/>
          </a:p>
        </p:txBody>
      </p:sp>
      <p:sp>
        <p:nvSpPr>
          <p:cNvPr id="8" name="4 CuadroTexto"/>
          <p:cNvSpPr txBox="1">
            <a:spLocks noChangeArrowheads="1"/>
          </p:cNvSpPr>
          <p:nvPr/>
        </p:nvSpPr>
        <p:spPr bwMode="auto">
          <a:xfrm>
            <a:off x="684213" y="5397023"/>
            <a:ext cx="8064500" cy="1200329"/>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a:spAutoFit/>
          </a:bodyPr>
          <a:lstStyle/>
          <a:p>
            <a:pPr marL="266700" indent="-266700">
              <a:spcAft>
                <a:spcPct val="10000"/>
              </a:spcAft>
              <a:buClr>
                <a:srgbClr val="246ADC"/>
              </a:buClr>
              <a:buFont typeface="Wingdings" pitchFamily="2" charset="2"/>
              <a:buChar char="ü"/>
              <a:defRPr/>
            </a:pPr>
            <a:r>
              <a:rPr lang="es-ES" sz="2400" dirty="0"/>
              <a:t>Responsabilidad conjunta del Ministerio de Educación, Cultura y Deporte y el de Empleo y  Seguridad Social en el seguimiento de los contratos de formación y aprendizaje. </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body" idx="1"/>
          </p:nvPr>
        </p:nvSpPr>
        <p:spPr>
          <a:xfrm>
            <a:off x="395288" y="954088"/>
            <a:ext cx="8229600" cy="5903912"/>
          </a:xfrm>
        </p:spPr>
        <p:txBody>
          <a:bodyPr/>
          <a:lstStyle/>
          <a:p>
            <a:pPr>
              <a:lnSpc>
                <a:spcPct val="80000"/>
              </a:lnSpc>
            </a:pPr>
            <a:r>
              <a:rPr lang="es-ES" sz="1800" dirty="0" smtClean="0">
                <a:solidFill>
                  <a:srgbClr val="CC0000"/>
                </a:solidFill>
              </a:rPr>
              <a:t>Se han realizado proyectos en 19 de las 26 familias profesionales. Las familias en las que no se han desarrollado proyectos son:</a:t>
            </a:r>
          </a:p>
          <a:p>
            <a:pPr lvl="2">
              <a:lnSpc>
                <a:spcPct val="80000"/>
              </a:lnSpc>
            </a:pPr>
            <a:r>
              <a:rPr lang="es-ES" sz="1400" dirty="0" smtClean="0"/>
              <a:t>Artes Gráficas.</a:t>
            </a:r>
          </a:p>
          <a:p>
            <a:pPr lvl="2">
              <a:lnSpc>
                <a:spcPct val="80000"/>
              </a:lnSpc>
            </a:pPr>
            <a:r>
              <a:rPr lang="es-ES" sz="1400" dirty="0" smtClean="0"/>
              <a:t>Edificación y Obra Civil</a:t>
            </a:r>
          </a:p>
          <a:p>
            <a:pPr lvl="2">
              <a:lnSpc>
                <a:spcPct val="80000"/>
              </a:lnSpc>
            </a:pPr>
            <a:r>
              <a:rPr lang="es-ES" sz="1400" dirty="0" smtClean="0"/>
              <a:t>Seguridad y Medio ambiente</a:t>
            </a:r>
          </a:p>
          <a:p>
            <a:pPr lvl="2">
              <a:lnSpc>
                <a:spcPct val="80000"/>
              </a:lnSpc>
            </a:pPr>
            <a:r>
              <a:rPr lang="es-ES" sz="1400" dirty="0" smtClean="0"/>
              <a:t>Vidrio y Cerámica.</a:t>
            </a:r>
          </a:p>
          <a:p>
            <a:pPr lvl="2">
              <a:lnSpc>
                <a:spcPct val="80000"/>
              </a:lnSpc>
            </a:pPr>
            <a:r>
              <a:rPr lang="es-ES" sz="1400" dirty="0" smtClean="0"/>
              <a:t>Industrias Extractivas.</a:t>
            </a:r>
          </a:p>
          <a:p>
            <a:pPr lvl="2">
              <a:lnSpc>
                <a:spcPct val="80000"/>
              </a:lnSpc>
            </a:pPr>
            <a:r>
              <a:rPr lang="es-ES" sz="1400" dirty="0" smtClean="0"/>
              <a:t>Artes y Artesanías.</a:t>
            </a:r>
          </a:p>
          <a:p>
            <a:pPr lvl="2">
              <a:lnSpc>
                <a:spcPct val="80000"/>
              </a:lnSpc>
            </a:pPr>
            <a:r>
              <a:rPr lang="es-ES" sz="1400" dirty="0" smtClean="0"/>
              <a:t>Imagen Personal.</a:t>
            </a:r>
          </a:p>
          <a:p>
            <a:pPr>
              <a:lnSpc>
                <a:spcPct val="80000"/>
              </a:lnSpc>
            </a:pPr>
            <a:endParaRPr lang="es-ES" sz="1000" dirty="0" smtClean="0">
              <a:solidFill>
                <a:srgbClr val="CC3300"/>
              </a:solidFill>
            </a:endParaRPr>
          </a:p>
          <a:p>
            <a:pPr>
              <a:lnSpc>
                <a:spcPct val="80000"/>
              </a:lnSpc>
            </a:pPr>
            <a:r>
              <a:rPr lang="es-ES" sz="1800" dirty="0" smtClean="0">
                <a:solidFill>
                  <a:srgbClr val="CC0000"/>
                </a:solidFill>
              </a:rPr>
              <a:t>Todas las Comunidades Autónomas han desarrollado proyectos.</a:t>
            </a:r>
          </a:p>
          <a:p>
            <a:pPr>
              <a:lnSpc>
                <a:spcPct val="80000"/>
              </a:lnSpc>
            </a:pPr>
            <a:endParaRPr lang="es-ES" sz="1000" dirty="0" smtClean="0">
              <a:solidFill>
                <a:srgbClr val="CC0000"/>
              </a:solidFill>
            </a:endParaRPr>
          </a:p>
          <a:p>
            <a:pPr>
              <a:lnSpc>
                <a:spcPct val="80000"/>
              </a:lnSpc>
            </a:pPr>
            <a:r>
              <a:rPr lang="es-ES" sz="1800" dirty="0" smtClean="0">
                <a:solidFill>
                  <a:srgbClr val="CC0000"/>
                </a:solidFill>
              </a:rPr>
              <a:t>Se ha estimado una participación de:</a:t>
            </a:r>
          </a:p>
          <a:p>
            <a:pPr lvl="2">
              <a:lnSpc>
                <a:spcPct val="80000"/>
              </a:lnSpc>
            </a:pPr>
            <a:r>
              <a:rPr lang="es-ES" sz="1400" dirty="0" smtClean="0"/>
              <a:t>550 empresas.</a:t>
            </a:r>
          </a:p>
          <a:p>
            <a:pPr lvl="2">
              <a:lnSpc>
                <a:spcPct val="80000"/>
              </a:lnSpc>
            </a:pPr>
            <a:r>
              <a:rPr lang="es-ES" sz="1400" dirty="0" smtClean="0"/>
              <a:t>Más de 4000 alumnos.</a:t>
            </a:r>
          </a:p>
          <a:p>
            <a:pPr lvl="2">
              <a:lnSpc>
                <a:spcPct val="80000"/>
              </a:lnSpc>
            </a:pPr>
            <a:r>
              <a:rPr lang="es-ES" sz="1400" dirty="0" smtClean="0"/>
              <a:t>140 centros</a:t>
            </a:r>
            <a:r>
              <a:rPr lang="es-ES" sz="1400" dirty="0" smtClean="0">
                <a:solidFill>
                  <a:schemeClr val="accent2"/>
                </a:solidFill>
              </a:rPr>
              <a:t>.</a:t>
            </a:r>
          </a:p>
          <a:p>
            <a:pPr>
              <a:lnSpc>
                <a:spcPct val="80000"/>
              </a:lnSpc>
            </a:pPr>
            <a:endParaRPr lang="es-ES" sz="1000" dirty="0" smtClean="0">
              <a:solidFill>
                <a:srgbClr val="CC3300"/>
              </a:solidFill>
            </a:endParaRPr>
          </a:p>
          <a:p>
            <a:pPr>
              <a:lnSpc>
                <a:spcPct val="80000"/>
              </a:lnSpc>
            </a:pPr>
            <a:r>
              <a:rPr lang="es-ES" sz="1800" dirty="0" smtClean="0">
                <a:solidFill>
                  <a:srgbClr val="CC0000"/>
                </a:solidFill>
              </a:rPr>
              <a:t>Los sistemas de compensación económica han sido variables:</a:t>
            </a:r>
          </a:p>
          <a:p>
            <a:pPr lvl="1">
              <a:lnSpc>
                <a:spcPct val="80000"/>
              </a:lnSpc>
            </a:pPr>
            <a:r>
              <a:rPr lang="es-ES" sz="1600" dirty="0" smtClean="0"/>
              <a:t>Sistemas de becas, cofinanciadas en diferentes porcentajes entre empresas y centros.</a:t>
            </a:r>
          </a:p>
          <a:p>
            <a:pPr lvl="1">
              <a:lnSpc>
                <a:spcPct val="80000"/>
              </a:lnSpc>
            </a:pPr>
            <a:r>
              <a:rPr lang="es-ES" sz="1600" dirty="0" smtClean="0"/>
              <a:t>Contratos de formación.</a:t>
            </a:r>
          </a:p>
          <a:p>
            <a:pPr lvl="1">
              <a:lnSpc>
                <a:spcPct val="80000"/>
              </a:lnSpc>
            </a:pPr>
            <a:r>
              <a:rPr lang="es-ES" sz="1600" dirty="0" smtClean="0"/>
              <a:t>Pago directo de las empresas en diferentes cuantías, llegando la que más ha pagado al 80% del salario mínimo interprofesional.</a:t>
            </a:r>
          </a:p>
          <a:p>
            <a:pPr lvl="1">
              <a:lnSpc>
                <a:spcPct val="80000"/>
              </a:lnSpc>
            </a:pPr>
            <a:r>
              <a:rPr lang="es-ES" sz="1600" dirty="0" smtClean="0"/>
              <a:t>Becas exclusivamente a cargo de las administraciones educativas.</a:t>
            </a:r>
          </a:p>
          <a:p>
            <a:pPr lvl="1">
              <a:lnSpc>
                <a:spcPct val="80000"/>
              </a:lnSpc>
            </a:pPr>
            <a:r>
              <a:rPr lang="es-ES" sz="1600" dirty="0" smtClean="0"/>
              <a:t>Becas transporte.</a:t>
            </a:r>
          </a:p>
          <a:p>
            <a:pPr lvl="1">
              <a:lnSpc>
                <a:spcPct val="80000"/>
              </a:lnSpc>
            </a:pPr>
            <a:r>
              <a:rPr lang="es-ES" sz="1600" dirty="0" smtClean="0"/>
              <a:t>Pago seguridad social al alumnado.</a:t>
            </a:r>
          </a:p>
        </p:txBody>
      </p:sp>
      <p:sp>
        <p:nvSpPr>
          <p:cNvPr id="33795" name="8 CuadroTexto"/>
          <p:cNvSpPr txBox="1">
            <a:spLocks noChangeArrowheads="1"/>
          </p:cNvSpPr>
          <p:nvPr/>
        </p:nvSpPr>
        <p:spPr bwMode="auto">
          <a:xfrm>
            <a:off x="2989263" y="87313"/>
            <a:ext cx="5830887" cy="584775"/>
          </a:xfrm>
          <a:prstGeom prst="rect">
            <a:avLst/>
          </a:prstGeom>
          <a:noFill/>
          <a:ln w="9525">
            <a:noFill/>
            <a:miter lim="800000"/>
            <a:headEnd/>
            <a:tailEnd/>
          </a:ln>
        </p:spPr>
        <p:txBody>
          <a:bodyPr>
            <a:spAutoFit/>
          </a:bodyPr>
          <a:lstStyle/>
          <a:p>
            <a:pPr algn="ctr"/>
            <a:r>
              <a:rPr lang="es-ES" sz="3200" dirty="0"/>
              <a:t>Proyectos de FP Dual</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1377393"/>
            <a:ext cx="7772400" cy="1470025"/>
          </a:xfrm>
        </p:spPr>
        <p:txBody>
          <a:bodyPr>
            <a:noAutofit/>
          </a:bodyPr>
          <a:lstStyle/>
          <a:p>
            <a:r>
              <a:rPr lang="es-ES" sz="5400" dirty="0" smtClean="0"/>
              <a:t>FP BÁSICA:</a:t>
            </a:r>
            <a:endParaRPr lang="es-ES" sz="5400" dirty="0"/>
          </a:p>
        </p:txBody>
      </p:sp>
      <p:sp>
        <p:nvSpPr>
          <p:cNvPr id="3" name="Subtítulo 2"/>
          <p:cNvSpPr>
            <a:spLocks noGrp="1"/>
          </p:cNvSpPr>
          <p:nvPr>
            <p:ph type="subTitle" idx="1"/>
          </p:nvPr>
        </p:nvSpPr>
        <p:spPr>
          <a:xfrm>
            <a:off x="1619672" y="2492896"/>
            <a:ext cx="6400800" cy="1752600"/>
          </a:xfrm>
        </p:spPr>
        <p:txBody>
          <a:bodyPr>
            <a:normAutofit/>
          </a:bodyPr>
          <a:lstStyle/>
          <a:p>
            <a:r>
              <a:rPr lang="es-ES_tradnl" b="1" dirty="0">
                <a:solidFill>
                  <a:srgbClr val="FF0000"/>
                </a:solidFill>
              </a:rPr>
              <a:t>I</a:t>
            </a:r>
            <a:r>
              <a:rPr lang="es-ES_tradnl" b="1" dirty="0" smtClean="0">
                <a:solidFill>
                  <a:srgbClr val="FF0000"/>
                </a:solidFill>
              </a:rPr>
              <a:t>nicio </a:t>
            </a:r>
            <a:r>
              <a:rPr lang="es-ES_tradnl" b="1" dirty="0">
                <a:solidFill>
                  <a:srgbClr val="FF0000"/>
                </a:solidFill>
              </a:rPr>
              <a:t>de un itinerario educativo más cercano a la inserción </a:t>
            </a:r>
            <a:r>
              <a:rPr lang="es-ES_tradnl" b="1" dirty="0" smtClean="0">
                <a:solidFill>
                  <a:srgbClr val="FF0000"/>
                </a:solidFill>
              </a:rPr>
              <a:t>laboral.</a:t>
            </a:r>
            <a:endParaRPr lang="es-ES" dirty="0">
              <a:solidFill>
                <a:srgbClr val="FF0000"/>
              </a:solidFill>
            </a:endParaRPr>
          </a:p>
        </p:txBody>
      </p:sp>
    </p:spTree>
    <p:extLst>
      <p:ext uri="{BB962C8B-B14F-4D97-AF65-F5344CB8AC3E}">
        <p14:creationId xmlns:p14="http://schemas.microsoft.com/office/powerpoint/2010/main" xmlns="" val="26355074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55494" y="1305860"/>
            <a:ext cx="8633012" cy="5415615"/>
          </a:xfrm>
        </p:spPr>
        <p:txBody>
          <a:bodyPr>
            <a:noAutofit/>
          </a:bodyPr>
          <a:lstStyle/>
          <a:p>
            <a:pPr marL="0" indent="0" algn="just">
              <a:spcBef>
                <a:spcPts val="1200"/>
              </a:spcBef>
              <a:spcAft>
                <a:spcPts val="1200"/>
              </a:spcAft>
              <a:buNone/>
            </a:pPr>
            <a:r>
              <a:rPr lang="es-ES" sz="2400" dirty="0" smtClean="0"/>
              <a:t>Las </a:t>
            </a:r>
            <a:r>
              <a:rPr lang="es-ES" sz="2400" u="sng" dirty="0" smtClean="0"/>
              <a:t>distintas </a:t>
            </a:r>
            <a:r>
              <a:rPr lang="es-ES" sz="2400" u="sng" dirty="0"/>
              <a:t>trayectorias </a:t>
            </a:r>
            <a:r>
              <a:rPr lang="es-ES" sz="2400" dirty="0" smtClean="0"/>
              <a:t>garantizan la </a:t>
            </a:r>
            <a:r>
              <a:rPr lang="es-ES" sz="2400" dirty="0" smtClean="0">
                <a:solidFill>
                  <a:srgbClr val="FF0000"/>
                </a:solidFill>
              </a:rPr>
              <a:t>permanencia </a:t>
            </a:r>
            <a:r>
              <a:rPr lang="es-ES" sz="2400" dirty="0">
                <a:solidFill>
                  <a:srgbClr val="FF0000"/>
                </a:solidFill>
              </a:rPr>
              <a:t>en el </a:t>
            </a:r>
            <a:r>
              <a:rPr lang="es-ES" sz="2400" dirty="0" smtClean="0">
                <a:solidFill>
                  <a:srgbClr val="FF0000"/>
                </a:solidFill>
              </a:rPr>
              <a:t>SE </a:t>
            </a:r>
            <a:r>
              <a:rPr lang="es-ES" sz="2400" dirty="0" smtClean="0"/>
              <a:t>y</a:t>
            </a:r>
            <a:r>
              <a:rPr lang="es-ES" sz="2400" dirty="0"/>
              <a:t>, en consecuencia, </a:t>
            </a:r>
            <a:r>
              <a:rPr lang="es-ES" sz="2400" b="1" dirty="0">
                <a:solidFill>
                  <a:srgbClr val="246ADC"/>
                </a:solidFill>
              </a:rPr>
              <a:t>mayores posibilidades para </a:t>
            </a:r>
            <a:r>
              <a:rPr lang="es-ES" sz="2400" b="1" dirty="0" smtClean="0">
                <a:solidFill>
                  <a:srgbClr val="246ADC"/>
                </a:solidFill>
              </a:rPr>
              <a:t>el desarrollo </a:t>
            </a:r>
            <a:r>
              <a:rPr lang="es-ES" sz="2400" b="1" dirty="0">
                <a:solidFill>
                  <a:srgbClr val="246ADC"/>
                </a:solidFill>
              </a:rPr>
              <a:t>personal y </a:t>
            </a:r>
            <a:r>
              <a:rPr lang="es-ES" sz="2400" b="1" dirty="0" smtClean="0">
                <a:solidFill>
                  <a:srgbClr val="246ADC"/>
                </a:solidFill>
              </a:rPr>
              <a:t>profesional del alumnado</a:t>
            </a:r>
            <a:r>
              <a:rPr lang="es-ES" sz="2400" dirty="0" smtClean="0">
                <a:solidFill>
                  <a:srgbClr val="FF0000"/>
                </a:solidFill>
              </a:rPr>
              <a:t>.</a:t>
            </a:r>
            <a:r>
              <a:rPr lang="es-ES" sz="2400" dirty="0" smtClean="0"/>
              <a:t> </a:t>
            </a:r>
            <a:r>
              <a:rPr lang="es-ES" sz="2400" dirty="0"/>
              <a:t>Se </a:t>
            </a:r>
            <a:r>
              <a:rPr lang="es-ES" sz="2400" dirty="0" smtClean="0"/>
              <a:t>concretan en:</a:t>
            </a:r>
          </a:p>
          <a:p>
            <a:pPr lvl="1" algn="just">
              <a:spcBef>
                <a:spcPts val="1800"/>
              </a:spcBef>
              <a:buFont typeface="Arial" panose="020B0604020202020204" pitchFamily="34" charset="0"/>
              <a:buChar char="•"/>
            </a:pPr>
            <a:r>
              <a:rPr lang="es-ES" sz="2000" dirty="0" smtClean="0"/>
              <a:t>Los Programas </a:t>
            </a:r>
            <a:r>
              <a:rPr lang="es-ES" sz="2000" dirty="0"/>
              <a:t>de </a:t>
            </a:r>
            <a:r>
              <a:rPr lang="es-ES" sz="2000" b="1" dirty="0"/>
              <a:t>mejora del aprendizaje y el rendimiento </a:t>
            </a:r>
            <a:r>
              <a:rPr lang="es-ES" sz="2000" dirty="0"/>
              <a:t>en </a:t>
            </a:r>
            <a:r>
              <a:rPr lang="es-ES" sz="2000" dirty="0" smtClean="0"/>
              <a:t>2º y 3º ESO,</a:t>
            </a:r>
          </a:p>
          <a:p>
            <a:pPr lvl="1" algn="just">
              <a:spcBef>
                <a:spcPts val="1200"/>
              </a:spcBef>
              <a:buFont typeface="Arial" panose="020B0604020202020204" pitchFamily="34" charset="0"/>
              <a:buChar char="•"/>
            </a:pPr>
            <a:r>
              <a:rPr lang="es-ES" sz="2000" dirty="0" smtClean="0"/>
              <a:t>La </a:t>
            </a:r>
            <a:r>
              <a:rPr lang="es-ES" sz="2000" b="1" dirty="0"/>
              <a:t>Formación Profesional Básica</a:t>
            </a:r>
            <a:r>
              <a:rPr lang="es-ES" sz="2000" dirty="0"/>
              <a:t>, </a:t>
            </a:r>
            <a:endParaRPr lang="es-ES" sz="2000" dirty="0" smtClean="0"/>
          </a:p>
          <a:p>
            <a:pPr lvl="1" algn="just">
              <a:spcBef>
                <a:spcPts val="1200"/>
              </a:spcBef>
              <a:buFont typeface="Arial" panose="020B0604020202020204" pitchFamily="34" charset="0"/>
              <a:buChar char="•"/>
            </a:pPr>
            <a:r>
              <a:rPr lang="es-ES" sz="2000" dirty="0" smtClean="0"/>
              <a:t>la </a:t>
            </a:r>
            <a:r>
              <a:rPr lang="es-ES" sz="2000" dirty="0"/>
              <a:t>transformación del </a:t>
            </a:r>
            <a:r>
              <a:rPr lang="es-ES" sz="2000" b="1" dirty="0"/>
              <a:t>actual </a:t>
            </a:r>
            <a:r>
              <a:rPr lang="es-ES" sz="2000" b="1" dirty="0" smtClean="0"/>
              <a:t>4º </a:t>
            </a:r>
            <a:r>
              <a:rPr lang="es-ES" sz="2000" dirty="0" smtClean="0"/>
              <a:t>de </a:t>
            </a:r>
            <a:r>
              <a:rPr lang="es-ES" sz="2000" dirty="0"/>
              <a:t>la </a:t>
            </a:r>
            <a:r>
              <a:rPr lang="es-ES" sz="2000" dirty="0" smtClean="0"/>
              <a:t>ESO en </a:t>
            </a:r>
            <a:r>
              <a:rPr lang="es-ES" sz="2000" dirty="0"/>
              <a:t>un curso fundamentalmente </a:t>
            </a:r>
            <a:r>
              <a:rPr lang="es-ES" sz="2000" b="1" dirty="0"/>
              <a:t>propedéutico</a:t>
            </a:r>
            <a:r>
              <a:rPr lang="es-ES" sz="2000" dirty="0"/>
              <a:t> y con </a:t>
            </a:r>
            <a:r>
              <a:rPr lang="es-ES" sz="2000" b="1" dirty="0"/>
              <a:t>dos trayectorias </a:t>
            </a:r>
            <a:r>
              <a:rPr lang="es-ES" sz="2000" dirty="0"/>
              <a:t>bien </a:t>
            </a:r>
            <a:r>
              <a:rPr lang="es-ES" sz="2000" dirty="0" smtClean="0"/>
              <a:t>diferenciadas: hacia el </a:t>
            </a:r>
            <a:r>
              <a:rPr lang="es-ES" sz="2000" b="1" dirty="0" smtClean="0"/>
              <a:t>Bachillerato y la FP.</a:t>
            </a:r>
            <a:r>
              <a:rPr lang="es-ES" sz="2000" dirty="0" smtClean="0"/>
              <a:t> </a:t>
            </a:r>
          </a:p>
          <a:p>
            <a:pPr marL="0" indent="0" algn="just">
              <a:spcBef>
                <a:spcPts val="1200"/>
              </a:spcBef>
              <a:buNone/>
            </a:pPr>
            <a:endParaRPr lang="es-ES" sz="2000" dirty="0" smtClean="0"/>
          </a:p>
          <a:p>
            <a:pPr marL="0" indent="0" algn="just">
              <a:spcBef>
                <a:spcPts val="1200"/>
              </a:spcBef>
              <a:buNone/>
            </a:pPr>
            <a:r>
              <a:rPr lang="es-ES" sz="2000" dirty="0" smtClean="0"/>
              <a:t>Esta </a:t>
            </a:r>
            <a:r>
              <a:rPr lang="es-ES" sz="2000" dirty="0"/>
              <a:t>diversificación </a:t>
            </a:r>
            <a:r>
              <a:rPr lang="es-ES" sz="2000" b="1" dirty="0" smtClean="0"/>
              <a:t>permite una </a:t>
            </a:r>
            <a:r>
              <a:rPr lang="es-ES" sz="2000" b="1" dirty="0"/>
              <a:t>atención </a:t>
            </a:r>
            <a:r>
              <a:rPr lang="es-ES" sz="2000" b="1" dirty="0" smtClean="0"/>
              <a:t>personalizada. </a:t>
            </a:r>
          </a:p>
          <a:p>
            <a:pPr marL="0" indent="0" algn="just">
              <a:spcBef>
                <a:spcPts val="1200"/>
              </a:spcBef>
              <a:buNone/>
            </a:pPr>
            <a:r>
              <a:rPr lang="es-ES" sz="2000" dirty="0" smtClean="0"/>
              <a:t>El alumno </a:t>
            </a:r>
            <a:r>
              <a:rPr lang="es-ES" sz="2000" b="1" dirty="0" smtClean="0">
                <a:solidFill>
                  <a:srgbClr val="246ADC"/>
                </a:solidFill>
              </a:rPr>
              <a:t>elige en función de sus </a:t>
            </a:r>
            <a:r>
              <a:rPr lang="es-ES" sz="2000" b="1" dirty="0">
                <a:solidFill>
                  <a:srgbClr val="246ADC"/>
                </a:solidFill>
              </a:rPr>
              <a:t>necesidades</a:t>
            </a:r>
            <a:r>
              <a:rPr lang="es-ES" sz="2000" dirty="0">
                <a:solidFill>
                  <a:srgbClr val="246ADC"/>
                </a:solidFill>
              </a:rPr>
              <a:t> </a:t>
            </a:r>
            <a:r>
              <a:rPr lang="es-ES" sz="2000" dirty="0"/>
              <a:t>y </a:t>
            </a:r>
            <a:r>
              <a:rPr lang="es-ES" sz="2000" dirty="0" smtClean="0"/>
              <a:t>expectativas. </a:t>
            </a:r>
          </a:p>
          <a:p>
            <a:pPr marL="0" indent="0" algn="just">
              <a:spcBef>
                <a:spcPts val="1200"/>
              </a:spcBef>
              <a:buNone/>
            </a:pPr>
            <a:r>
              <a:rPr lang="es-ES" sz="2000" dirty="0" smtClean="0"/>
              <a:t>Se </a:t>
            </a:r>
            <a:r>
              <a:rPr lang="es-ES" sz="2000" b="1" dirty="0" smtClean="0">
                <a:solidFill>
                  <a:srgbClr val="246ADC"/>
                </a:solidFill>
              </a:rPr>
              <a:t>favorece la </a:t>
            </a:r>
            <a:r>
              <a:rPr lang="es-ES" sz="2000" b="1" dirty="0">
                <a:solidFill>
                  <a:srgbClr val="246ADC"/>
                </a:solidFill>
              </a:rPr>
              <a:t>progresión en el </a:t>
            </a:r>
            <a:r>
              <a:rPr lang="es-ES" sz="2000" b="1" dirty="0" smtClean="0">
                <a:solidFill>
                  <a:srgbClr val="246ADC"/>
                </a:solidFill>
              </a:rPr>
              <a:t>SE</a:t>
            </a:r>
            <a:r>
              <a:rPr lang="es-ES" sz="2000" dirty="0" smtClean="0"/>
              <a:t>.</a:t>
            </a:r>
          </a:p>
          <a:p>
            <a:pPr marL="0" indent="0" algn="just">
              <a:spcBef>
                <a:spcPts val="1200"/>
              </a:spcBef>
              <a:spcAft>
                <a:spcPts val="1200"/>
              </a:spcAft>
              <a:buNone/>
            </a:pPr>
            <a:endParaRPr lang="es-ES" sz="2400" dirty="0" smtClean="0"/>
          </a:p>
        </p:txBody>
      </p:sp>
      <p:sp>
        <p:nvSpPr>
          <p:cNvPr id="8" name="Marcador de número de diapositiva 7"/>
          <p:cNvSpPr>
            <a:spLocks noGrp="1"/>
          </p:cNvSpPr>
          <p:nvPr>
            <p:ph type="sldNum" sz="quarter" idx="12"/>
          </p:nvPr>
        </p:nvSpPr>
        <p:spPr/>
        <p:txBody>
          <a:bodyPr/>
          <a:lstStyle/>
          <a:p>
            <a:fld id="{3B3C2B09-C6C5-2642-AF66-391F8ABE2B41}" type="slidenum">
              <a:rPr lang="es-ES" smtClean="0"/>
              <a:pPr/>
              <a:t>16</a:t>
            </a:fld>
            <a:endParaRPr lang="es-ES" dirty="0"/>
          </a:p>
        </p:txBody>
      </p:sp>
      <p:sp>
        <p:nvSpPr>
          <p:cNvPr id="6" name="Título 1"/>
          <p:cNvSpPr>
            <a:spLocks noGrp="1"/>
          </p:cNvSpPr>
          <p:nvPr>
            <p:ph type="title"/>
          </p:nvPr>
        </p:nvSpPr>
        <p:spPr>
          <a:xfrm>
            <a:off x="467544" y="0"/>
            <a:ext cx="8229600" cy="534791"/>
          </a:xfrm>
        </p:spPr>
        <p:txBody>
          <a:bodyPr>
            <a:noAutofit/>
          </a:bodyPr>
          <a:lstStyle/>
          <a:p>
            <a:r>
              <a:rPr lang="es-ES" sz="3600" b="1" dirty="0" smtClean="0"/>
              <a:t>Ideas previas </a:t>
            </a:r>
            <a:endParaRPr lang="es-ES" sz="3600" b="1" dirty="0"/>
          </a:p>
        </p:txBody>
      </p:sp>
    </p:spTree>
    <p:extLst>
      <p:ext uri="{BB962C8B-B14F-4D97-AF65-F5344CB8AC3E}">
        <p14:creationId xmlns:p14="http://schemas.microsoft.com/office/powerpoint/2010/main" xmlns="" val="38108758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900113" y="5516563"/>
            <a:ext cx="7561262" cy="892175"/>
          </a:xfrm>
        </p:spPr>
        <p:style>
          <a:lnRef idx="2">
            <a:schemeClr val="accent6"/>
          </a:lnRef>
          <a:fillRef idx="1">
            <a:schemeClr val="lt1"/>
          </a:fillRef>
          <a:effectRef idx="0">
            <a:schemeClr val="accent6"/>
          </a:effectRef>
          <a:fontRef idx="minor">
            <a:schemeClr val="dk1"/>
          </a:fontRef>
        </p:style>
        <p:txBody>
          <a:bodyPr anchor="ctr">
            <a:noAutofit/>
          </a:bodyPr>
          <a:lstStyle/>
          <a:p>
            <a:pPr marL="0" lvl="1" indent="0" eaLnBrk="1" hangingPunct="1">
              <a:buFont typeface="Arial" charset="0"/>
              <a:buNone/>
              <a:defRPr/>
            </a:pPr>
            <a:r>
              <a:rPr lang="es-ES" sz="2400" dirty="0" smtClean="0">
                <a:solidFill>
                  <a:schemeClr val="tx1"/>
                </a:solidFill>
                <a:cs typeface="Arial" pitchFamily="34" charset="0"/>
              </a:rPr>
              <a:t>Educación superior no universitaria:</a:t>
            </a:r>
          </a:p>
          <a:p>
            <a:pPr lvl="1" eaLnBrk="1" hangingPunct="1">
              <a:buFont typeface="Arial" charset="0"/>
              <a:buChar char="–"/>
              <a:defRPr/>
            </a:pPr>
            <a:r>
              <a:rPr lang="es-ES" sz="2000" b="1" dirty="0" smtClean="0">
                <a:solidFill>
                  <a:srgbClr val="C00000"/>
                </a:solidFill>
                <a:latin typeface="Arial" pitchFamily="34" charset="0"/>
                <a:cs typeface="Arial" pitchFamily="34" charset="0"/>
              </a:rPr>
              <a:t>Ciclos Formativos de Grado Superior.</a:t>
            </a:r>
          </a:p>
        </p:txBody>
      </p:sp>
      <p:sp>
        <p:nvSpPr>
          <p:cNvPr id="8195" name="8 CuadroTexto"/>
          <p:cNvSpPr txBox="1">
            <a:spLocks noChangeArrowheads="1"/>
          </p:cNvSpPr>
          <p:nvPr/>
        </p:nvSpPr>
        <p:spPr bwMode="auto">
          <a:xfrm>
            <a:off x="2843213" y="0"/>
            <a:ext cx="5832475" cy="830263"/>
          </a:xfrm>
          <a:prstGeom prst="rect">
            <a:avLst/>
          </a:prstGeom>
          <a:noFill/>
          <a:ln w="9525">
            <a:noFill/>
            <a:miter lim="800000"/>
            <a:headEnd/>
            <a:tailEnd/>
          </a:ln>
        </p:spPr>
        <p:txBody>
          <a:bodyPr>
            <a:spAutoFit/>
          </a:bodyPr>
          <a:lstStyle/>
          <a:p>
            <a:pPr algn="ctr"/>
            <a:r>
              <a:rPr lang="es-ES" sz="2400"/>
              <a:t>ETAPAS EDUCATIVAS DE </a:t>
            </a:r>
          </a:p>
          <a:p>
            <a:pPr algn="ctr"/>
            <a:r>
              <a:rPr lang="es-ES" sz="2400"/>
              <a:t>FORMACIÓN NO UNIVERSITARIA</a:t>
            </a:r>
          </a:p>
        </p:txBody>
      </p:sp>
      <p:cxnSp>
        <p:nvCxnSpPr>
          <p:cNvPr id="11" name="5 Conector recto"/>
          <p:cNvCxnSpPr/>
          <p:nvPr/>
        </p:nvCxnSpPr>
        <p:spPr>
          <a:xfrm>
            <a:off x="3132138" y="835025"/>
            <a:ext cx="5832475" cy="158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13 CuadroTexto"/>
          <p:cNvSpPr txBox="1"/>
          <p:nvPr/>
        </p:nvSpPr>
        <p:spPr>
          <a:xfrm>
            <a:off x="827088" y="1196975"/>
            <a:ext cx="7561262" cy="2308225"/>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a:defRPr/>
            </a:pPr>
            <a:r>
              <a:rPr lang="es-ES" sz="2000" dirty="0"/>
              <a:t>Educación Básica (obligatoria):</a:t>
            </a:r>
          </a:p>
          <a:p>
            <a:pPr lvl="1">
              <a:buFont typeface="Wingdings" pitchFamily="2" charset="2"/>
              <a:buChar char="q"/>
              <a:defRPr/>
            </a:pPr>
            <a:r>
              <a:rPr lang="es-ES" sz="2000" dirty="0"/>
              <a:t>  </a:t>
            </a:r>
            <a:r>
              <a:rPr lang="es-ES" dirty="0"/>
              <a:t>Educación primaria.</a:t>
            </a:r>
          </a:p>
          <a:p>
            <a:pPr lvl="1">
              <a:buFont typeface="Wingdings" pitchFamily="2" charset="2"/>
              <a:buChar char="q"/>
              <a:defRPr/>
            </a:pPr>
            <a:r>
              <a:rPr lang="es-ES" dirty="0"/>
              <a:t>  Educación Secundaria Obligatoria con dos itinerarios:</a:t>
            </a:r>
          </a:p>
          <a:p>
            <a:pPr marL="1200150" lvl="2" indent="-285750">
              <a:defRPr/>
            </a:pPr>
            <a:r>
              <a:rPr lang="es-ES" dirty="0"/>
              <a:t> - </a:t>
            </a:r>
            <a:r>
              <a:rPr lang="es-ES" sz="1600" dirty="0"/>
              <a:t>Uno para estudios de Bachillerato.</a:t>
            </a:r>
          </a:p>
          <a:p>
            <a:pPr marL="1200150" lvl="2" indent="-285750">
              <a:defRPr/>
            </a:pPr>
            <a:r>
              <a:rPr lang="es-ES" sz="1600" dirty="0"/>
              <a:t> - Otro para estudios de Formación profesional.</a:t>
            </a:r>
          </a:p>
          <a:p>
            <a:pPr lvl="1">
              <a:defRPr/>
            </a:pPr>
            <a:r>
              <a:rPr lang="es-ES" sz="3200" dirty="0"/>
              <a:t> </a:t>
            </a:r>
            <a:endParaRPr lang="es-ES" sz="2400" dirty="0"/>
          </a:p>
          <a:p>
            <a:pPr lvl="1">
              <a:buFont typeface="Wingdings" pitchFamily="2" charset="2"/>
              <a:buChar char="q"/>
              <a:defRPr/>
            </a:pPr>
            <a:r>
              <a:rPr lang="es-ES" sz="2000" b="1" dirty="0">
                <a:solidFill>
                  <a:srgbClr val="C00000"/>
                </a:solidFill>
              </a:rPr>
              <a:t>  Formación Profesional Básica.</a:t>
            </a:r>
          </a:p>
        </p:txBody>
      </p:sp>
      <p:sp>
        <p:nvSpPr>
          <p:cNvPr id="15" name="14 CuadroTexto"/>
          <p:cNvSpPr txBox="1"/>
          <p:nvPr/>
        </p:nvSpPr>
        <p:spPr>
          <a:xfrm>
            <a:off x="827088" y="3789363"/>
            <a:ext cx="7561262" cy="1416050"/>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a:defRPr/>
            </a:pPr>
            <a:r>
              <a:rPr lang="es-ES" sz="2400" dirty="0"/>
              <a:t>Educación  Secundaria </a:t>
            </a:r>
            <a:r>
              <a:rPr lang="es-ES" sz="2400" dirty="0" err="1"/>
              <a:t>Postobligatoria</a:t>
            </a:r>
            <a:r>
              <a:rPr lang="es-ES" sz="2400" dirty="0"/>
              <a:t>:</a:t>
            </a:r>
          </a:p>
          <a:p>
            <a:pPr marL="742950" lvl="1" indent="-285750">
              <a:buFont typeface="Wingdings" pitchFamily="2" charset="2"/>
              <a:buChar char="§"/>
              <a:defRPr/>
            </a:pPr>
            <a:r>
              <a:rPr lang="es-ES" dirty="0"/>
              <a:t>Bachillerato.</a:t>
            </a:r>
          </a:p>
          <a:p>
            <a:pPr marL="742950" lvl="1" indent="-285750">
              <a:buFont typeface="Wingdings" pitchFamily="2" charset="2"/>
              <a:buChar char="§"/>
              <a:defRPr/>
            </a:pPr>
            <a:endParaRPr lang="es-ES" sz="2400" dirty="0"/>
          </a:p>
          <a:p>
            <a:pPr marL="742950" lvl="1" indent="-285750">
              <a:buFont typeface="Wingdings" pitchFamily="2" charset="2"/>
              <a:buChar char="§"/>
              <a:defRPr/>
            </a:pPr>
            <a:r>
              <a:rPr lang="es-ES" sz="2000" b="1" dirty="0">
                <a:solidFill>
                  <a:srgbClr val="C00000"/>
                </a:solidFill>
              </a:rPr>
              <a:t>Ciclos Formativos de Grado Medio.</a:t>
            </a:r>
            <a:endParaRPr lang="es-ES" sz="2000" dirty="0"/>
          </a:p>
        </p:txBody>
      </p:sp>
      <p:sp>
        <p:nvSpPr>
          <p:cNvPr id="16" name="1 Título"/>
          <p:cNvSpPr txBox="1">
            <a:spLocks/>
          </p:cNvSpPr>
          <p:nvPr/>
        </p:nvSpPr>
        <p:spPr>
          <a:xfrm>
            <a:off x="1547813" y="2708275"/>
            <a:ext cx="6624637" cy="360363"/>
          </a:xfrm>
          <a:prstGeom prst="homePlate">
            <a:avLst/>
          </a:prstGeom>
          <a:ln/>
        </p:spPr>
        <p:style>
          <a:lnRef idx="2">
            <a:schemeClr val="accent6"/>
          </a:lnRef>
          <a:fillRef idx="1">
            <a:schemeClr val="lt1"/>
          </a:fillRef>
          <a:effectRef idx="0">
            <a:schemeClr val="accent6"/>
          </a:effectRef>
          <a:fontRef idx="minor">
            <a:schemeClr val="dk1"/>
          </a:fontRef>
        </p:style>
        <p:txBody>
          <a:bodyPr anchor="ctr"/>
          <a:lstStyle/>
          <a:p>
            <a:pPr marL="0" lvl="1">
              <a:defRPr/>
            </a:pPr>
            <a:r>
              <a:rPr lang="es-ES" sz="1600" dirty="0">
                <a:solidFill>
                  <a:schemeClr val="accent1"/>
                </a:solidFill>
              </a:rPr>
              <a:t>Al finalizar 4º curso prueba de evaluación externa según itinerario.</a:t>
            </a:r>
          </a:p>
        </p:txBody>
      </p:sp>
      <p:sp>
        <p:nvSpPr>
          <p:cNvPr id="8" name="1 Título"/>
          <p:cNvSpPr txBox="1">
            <a:spLocks/>
          </p:cNvSpPr>
          <p:nvPr/>
        </p:nvSpPr>
        <p:spPr>
          <a:xfrm>
            <a:off x="1692275" y="4508500"/>
            <a:ext cx="6624638" cy="360363"/>
          </a:xfrm>
          <a:prstGeom prst="homePlate">
            <a:avLst/>
          </a:prstGeom>
          <a:ln/>
        </p:spPr>
        <p:style>
          <a:lnRef idx="2">
            <a:schemeClr val="accent6"/>
          </a:lnRef>
          <a:fillRef idx="1">
            <a:schemeClr val="lt1"/>
          </a:fillRef>
          <a:effectRef idx="0">
            <a:schemeClr val="accent6"/>
          </a:effectRef>
          <a:fontRef idx="minor">
            <a:schemeClr val="dk1"/>
          </a:fontRef>
        </p:style>
        <p:txBody>
          <a:bodyPr anchor="ctr"/>
          <a:lstStyle/>
          <a:p>
            <a:pPr marL="0" lvl="1">
              <a:defRPr/>
            </a:pPr>
            <a:r>
              <a:rPr lang="es-ES" sz="1600" dirty="0">
                <a:solidFill>
                  <a:schemeClr val="accent1"/>
                </a:solidFill>
              </a:rPr>
              <a:t>Al finalizar Bachillerato prueba de evaluación externa.</a:t>
            </a:r>
          </a:p>
        </p:txBody>
      </p:sp>
      <p:sp>
        <p:nvSpPr>
          <p:cNvPr id="10" name="9 Marcador de número de diapositiva"/>
          <p:cNvSpPr>
            <a:spLocks noGrp="1"/>
          </p:cNvSpPr>
          <p:nvPr>
            <p:ph type="sldNum" sz="quarter" idx="12"/>
          </p:nvPr>
        </p:nvSpPr>
        <p:spPr/>
        <p:txBody>
          <a:bodyPr/>
          <a:lstStyle/>
          <a:p>
            <a:pPr>
              <a:defRPr/>
            </a:pPr>
            <a:fld id="{180907B3-FFE8-4132-A13A-0B11C9B3C948}" type="slidenum">
              <a:rPr lang="es-ES" smtClean="0"/>
              <a:pPr>
                <a:defRPr/>
              </a:pPr>
              <a:t>17</a:t>
            </a:fld>
            <a:endParaRPr lang="es-E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0"/>
            <a:ext cx="8229600" cy="699248"/>
          </a:xfrm>
        </p:spPr>
        <p:txBody>
          <a:bodyPr/>
          <a:lstStyle/>
          <a:p>
            <a:r>
              <a:rPr lang="es-ES_tradnl" sz="3200" dirty="0" smtClean="0"/>
              <a:t>Datos sobre los PCPI (I)</a:t>
            </a:r>
            <a:endParaRPr lang="es-ES_tradnl" sz="3200" dirty="0"/>
          </a:p>
        </p:txBody>
      </p:sp>
      <p:sp>
        <p:nvSpPr>
          <p:cNvPr id="3" name="2 Marcador de contenido"/>
          <p:cNvSpPr>
            <a:spLocks noGrp="1"/>
          </p:cNvSpPr>
          <p:nvPr>
            <p:ph idx="1"/>
          </p:nvPr>
        </p:nvSpPr>
        <p:spPr>
          <a:xfrm>
            <a:off x="347090" y="1196752"/>
            <a:ext cx="8229600" cy="5358691"/>
          </a:xfrm>
        </p:spPr>
        <p:txBody>
          <a:bodyPr>
            <a:normAutofit/>
          </a:bodyPr>
          <a:lstStyle/>
          <a:p>
            <a:pPr>
              <a:spcBef>
                <a:spcPts val="0"/>
              </a:spcBef>
              <a:spcAft>
                <a:spcPts val="3600"/>
              </a:spcAft>
            </a:pPr>
            <a:r>
              <a:rPr lang="es-ES" sz="2400" b="1" dirty="0" smtClean="0"/>
              <a:t>Buena salida</a:t>
            </a:r>
            <a:r>
              <a:rPr lang="es-ES" sz="2400" dirty="0" smtClean="0"/>
              <a:t>/aceptación de los PCPI.</a:t>
            </a:r>
          </a:p>
          <a:p>
            <a:pPr>
              <a:spcBef>
                <a:spcPts val="0"/>
              </a:spcBef>
              <a:spcAft>
                <a:spcPts val="3600"/>
              </a:spcAft>
            </a:pPr>
            <a:r>
              <a:rPr lang="es-ES" sz="2400" dirty="0" smtClean="0"/>
              <a:t>Los </a:t>
            </a:r>
            <a:r>
              <a:rPr lang="es-ES" sz="2400" b="1" dirty="0" smtClean="0"/>
              <a:t>módulos voluntarios no consiguieron </a:t>
            </a:r>
            <a:r>
              <a:rPr lang="es-ES" sz="2400" dirty="0"/>
              <a:t>el </a:t>
            </a:r>
            <a:r>
              <a:rPr lang="es-ES" sz="2400" dirty="0" smtClean="0"/>
              <a:t>objetivo deseado de que este alumnado obtuvieran el título de la ESO. </a:t>
            </a:r>
          </a:p>
          <a:p>
            <a:pPr>
              <a:spcBef>
                <a:spcPts val="0"/>
              </a:spcBef>
              <a:spcAft>
                <a:spcPts val="3600"/>
              </a:spcAft>
            </a:pPr>
            <a:r>
              <a:rPr lang="es-ES" sz="2400" dirty="0" smtClean="0"/>
              <a:t>La </a:t>
            </a:r>
            <a:r>
              <a:rPr lang="es-ES" sz="2400" b="1" dirty="0" smtClean="0"/>
              <a:t>disparidad de PCPI </a:t>
            </a:r>
            <a:r>
              <a:rPr lang="es-ES" sz="2400" dirty="0" smtClean="0"/>
              <a:t>en las diferentes CCAA.</a:t>
            </a:r>
          </a:p>
          <a:p>
            <a:pPr>
              <a:spcBef>
                <a:spcPts val="0"/>
              </a:spcBef>
              <a:spcAft>
                <a:spcPts val="3600"/>
              </a:spcAft>
            </a:pPr>
            <a:r>
              <a:rPr lang="es-ES" sz="2400" dirty="0" smtClean="0"/>
              <a:t>Las opciones de 2º curso en los PCPI ocasionan una gran </a:t>
            </a:r>
            <a:r>
              <a:rPr lang="es-ES" sz="2400" b="1" dirty="0" smtClean="0"/>
              <a:t>diversificación de modelos</a:t>
            </a:r>
            <a:r>
              <a:rPr lang="es-ES" sz="2400" dirty="0" smtClean="0"/>
              <a:t>.  </a:t>
            </a:r>
          </a:p>
          <a:p>
            <a:pPr>
              <a:spcBef>
                <a:spcPts val="0"/>
              </a:spcBef>
              <a:spcAft>
                <a:spcPts val="3600"/>
              </a:spcAft>
            </a:pPr>
            <a:r>
              <a:rPr lang="es-ES" sz="2400" dirty="0" smtClean="0"/>
              <a:t>No obtenían un título del Sistema Educativo (SE)</a:t>
            </a:r>
          </a:p>
        </p:txBody>
      </p:sp>
      <p:sp>
        <p:nvSpPr>
          <p:cNvPr id="4" name="3 Marcador de número de diapositiva"/>
          <p:cNvSpPr>
            <a:spLocks noGrp="1"/>
          </p:cNvSpPr>
          <p:nvPr>
            <p:ph type="sldNum" sz="quarter" idx="12"/>
          </p:nvPr>
        </p:nvSpPr>
        <p:spPr/>
        <p:txBody>
          <a:bodyPr/>
          <a:lstStyle/>
          <a:p>
            <a:fld id="{3B3C2B09-C6C5-2642-AF66-391F8ABE2B41}" type="slidenum">
              <a:rPr lang="es-ES" smtClean="0"/>
              <a:pPr/>
              <a:t>18</a:t>
            </a:fld>
            <a:endParaRPr lang="es-ES"/>
          </a:p>
        </p:txBody>
      </p:sp>
    </p:spTree>
    <p:extLst>
      <p:ext uri="{BB962C8B-B14F-4D97-AF65-F5344CB8AC3E}">
        <p14:creationId xmlns:p14="http://schemas.microsoft.com/office/powerpoint/2010/main" xmlns="" val="32881323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815008" y="0"/>
            <a:ext cx="8229600" cy="699248"/>
          </a:xfrm>
        </p:spPr>
        <p:txBody>
          <a:bodyPr/>
          <a:lstStyle/>
          <a:p>
            <a:r>
              <a:rPr lang="es-ES_tradnl" sz="3200" dirty="0" smtClean="0"/>
              <a:t>Datos sobre los PCPI (II)</a:t>
            </a:r>
            <a:endParaRPr lang="es-ES_tradnl" sz="3200" dirty="0"/>
          </a:p>
        </p:txBody>
      </p:sp>
      <p:sp>
        <p:nvSpPr>
          <p:cNvPr id="3" name="2 Marcador de contenido"/>
          <p:cNvSpPr>
            <a:spLocks noGrp="1"/>
          </p:cNvSpPr>
          <p:nvPr>
            <p:ph idx="1"/>
          </p:nvPr>
        </p:nvSpPr>
        <p:spPr>
          <a:xfrm>
            <a:off x="457200" y="1298299"/>
            <a:ext cx="8229600" cy="584289"/>
          </a:xfrm>
        </p:spPr>
        <p:txBody>
          <a:bodyPr>
            <a:normAutofit/>
          </a:bodyPr>
          <a:lstStyle/>
          <a:p>
            <a:pPr>
              <a:spcBef>
                <a:spcPts val="0"/>
              </a:spcBef>
              <a:spcAft>
                <a:spcPts val="1800"/>
              </a:spcAft>
              <a:buNone/>
            </a:pPr>
            <a:r>
              <a:rPr lang="es-ES" sz="2400" dirty="0" smtClean="0"/>
              <a:t>Datos consolidados correspondientes al curso 2011/12:</a:t>
            </a:r>
          </a:p>
        </p:txBody>
      </p:sp>
      <p:sp>
        <p:nvSpPr>
          <p:cNvPr id="4" name="3 Marcador de número de diapositiva"/>
          <p:cNvSpPr>
            <a:spLocks noGrp="1"/>
          </p:cNvSpPr>
          <p:nvPr>
            <p:ph type="sldNum" sz="quarter" idx="12"/>
          </p:nvPr>
        </p:nvSpPr>
        <p:spPr/>
        <p:txBody>
          <a:bodyPr/>
          <a:lstStyle/>
          <a:p>
            <a:fld id="{3B3C2B09-C6C5-2642-AF66-391F8ABE2B41}" type="slidenum">
              <a:rPr lang="es-ES" smtClean="0"/>
              <a:pPr/>
              <a:t>19</a:t>
            </a:fld>
            <a:endParaRPr lang="es-ES"/>
          </a:p>
        </p:txBody>
      </p:sp>
      <p:graphicFrame>
        <p:nvGraphicFramePr>
          <p:cNvPr id="5" name="4 Tabla"/>
          <p:cNvGraphicFramePr>
            <a:graphicFrameLocks noGrp="1"/>
          </p:cNvGraphicFramePr>
          <p:nvPr>
            <p:extLst>
              <p:ext uri="{D42A27DB-BD31-4B8C-83A1-F6EECF244321}">
                <p14:modId xmlns:p14="http://schemas.microsoft.com/office/powerpoint/2010/main" xmlns="" val="4045731485"/>
              </p:ext>
            </p:extLst>
          </p:nvPr>
        </p:nvGraphicFramePr>
        <p:xfrm>
          <a:off x="874059" y="2335486"/>
          <a:ext cx="7543800" cy="3504654"/>
        </p:xfrm>
        <a:graphic>
          <a:graphicData uri="http://schemas.openxmlformats.org/drawingml/2006/table">
            <a:tbl>
              <a:tblPr firstRow="1" bandRow="1">
                <a:tableStyleId>{5C22544A-7EE6-4342-B048-85BDC9FD1C3A}</a:tableStyleId>
              </a:tblPr>
              <a:tblGrid>
                <a:gridCol w="1882588"/>
                <a:gridCol w="2474259"/>
                <a:gridCol w="3186953"/>
              </a:tblGrid>
              <a:tr h="1128806">
                <a:tc>
                  <a:txBody>
                    <a:bodyPr/>
                    <a:lstStyle/>
                    <a:p>
                      <a:pPr algn="ctr"/>
                      <a:r>
                        <a:rPr lang="es-ES" sz="2000" dirty="0" smtClean="0">
                          <a:solidFill>
                            <a:schemeClr val="tx1"/>
                          </a:solidFill>
                        </a:rPr>
                        <a:t>Tota</a:t>
                      </a:r>
                      <a:r>
                        <a:rPr lang="es-ES" sz="2000" baseline="0" dirty="0" smtClean="0">
                          <a:solidFill>
                            <a:schemeClr val="tx1"/>
                          </a:solidFill>
                        </a:rPr>
                        <a:t> alumnado matriculado</a:t>
                      </a:r>
                      <a:endParaRPr lang="es-ES" sz="2000" dirty="0">
                        <a:solidFill>
                          <a:schemeClr val="tx1"/>
                        </a:solidFill>
                      </a:endParaRPr>
                    </a:p>
                  </a:txBody>
                  <a:tcPr anchor="ctr" anchorCtr="1">
                    <a:solidFill>
                      <a:schemeClr val="bg2">
                        <a:lumMod val="90000"/>
                      </a:schemeClr>
                    </a:solidFill>
                  </a:tcPr>
                </a:tc>
                <a:tc>
                  <a:txBody>
                    <a:bodyPr/>
                    <a:lstStyle/>
                    <a:p>
                      <a:pPr algn="ctr"/>
                      <a:r>
                        <a:rPr lang="es-ES" sz="2000" b="0" dirty="0" smtClean="0">
                          <a:solidFill>
                            <a:schemeClr val="tx1"/>
                          </a:solidFill>
                        </a:rPr>
                        <a:t>Alumnado matriculado en </a:t>
                      </a:r>
                      <a:r>
                        <a:rPr lang="es-ES" sz="2000" dirty="0" smtClean="0">
                          <a:solidFill>
                            <a:schemeClr val="tx1"/>
                          </a:solidFill>
                        </a:rPr>
                        <a:t>módulos obligatorios</a:t>
                      </a:r>
                      <a:endParaRPr lang="es-ES" sz="2000" dirty="0">
                        <a:solidFill>
                          <a:schemeClr val="tx1"/>
                        </a:solidFill>
                      </a:endParaRPr>
                    </a:p>
                  </a:txBody>
                  <a:tcPr anchor="ctr" anchorCtr="1">
                    <a:solidFill>
                      <a:schemeClr val="bg2">
                        <a:lumMod val="90000"/>
                      </a:schemeClr>
                    </a:solidFill>
                  </a:tcPr>
                </a:tc>
                <a:tc>
                  <a:txBody>
                    <a:bodyPr/>
                    <a:lstStyle/>
                    <a:p>
                      <a:pPr algn="ctr"/>
                      <a:r>
                        <a:rPr lang="es-ES" sz="2000" b="0" dirty="0" smtClean="0">
                          <a:solidFill>
                            <a:schemeClr val="tx1"/>
                          </a:solidFill>
                        </a:rPr>
                        <a:t>Alumnado matriculado en </a:t>
                      </a:r>
                      <a:r>
                        <a:rPr lang="es-ES" sz="2000" dirty="0" smtClean="0">
                          <a:solidFill>
                            <a:schemeClr val="tx1"/>
                          </a:solidFill>
                        </a:rPr>
                        <a:t>módulos voluntarios</a:t>
                      </a:r>
                      <a:endParaRPr lang="es-ES" sz="2000" dirty="0">
                        <a:solidFill>
                          <a:schemeClr val="tx1"/>
                        </a:solidFill>
                      </a:endParaRPr>
                    </a:p>
                  </a:txBody>
                  <a:tcPr anchor="ctr" anchorCtr="1">
                    <a:solidFill>
                      <a:schemeClr val="bg2">
                        <a:lumMod val="90000"/>
                      </a:schemeClr>
                    </a:solidFill>
                  </a:tcPr>
                </a:tc>
              </a:tr>
              <a:tr h="361821">
                <a:tc>
                  <a:txBody>
                    <a:bodyPr/>
                    <a:lstStyle/>
                    <a:p>
                      <a:pPr algn="ctr"/>
                      <a:r>
                        <a:rPr lang="es-ES" sz="2000" b="1" dirty="0" smtClean="0">
                          <a:solidFill>
                            <a:srgbClr val="246ADC"/>
                          </a:solidFill>
                        </a:rPr>
                        <a:t>84.297</a:t>
                      </a:r>
                      <a:endParaRPr lang="es-ES" sz="2000" b="1" dirty="0">
                        <a:solidFill>
                          <a:srgbClr val="246ADC"/>
                        </a:solidFill>
                      </a:endParaRPr>
                    </a:p>
                  </a:txBody>
                  <a:tcPr anchor="ctr" anchorCtr="1">
                    <a:solidFill>
                      <a:schemeClr val="accent3">
                        <a:lumMod val="20000"/>
                        <a:lumOff val="80000"/>
                      </a:schemeClr>
                    </a:solidFill>
                  </a:tcPr>
                </a:tc>
                <a:tc>
                  <a:txBody>
                    <a:bodyPr/>
                    <a:lstStyle/>
                    <a:p>
                      <a:pPr algn="ctr"/>
                      <a:r>
                        <a:rPr lang="es-ES" sz="2000" dirty="0" smtClean="0">
                          <a:solidFill>
                            <a:schemeClr val="tx1"/>
                          </a:solidFill>
                        </a:rPr>
                        <a:t>62.060</a:t>
                      </a:r>
                      <a:endParaRPr lang="es-ES" sz="2000" dirty="0">
                        <a:solidFill>
                          <a:schemeClr val="tx1"/>
                        </a:solidFill>
                      </a:endParaRPr>
                    </a:p>
                  </a:txBody>
                  <a:tcPr anchor="ctr" anchorCtr="1">
                    <a:solidFill>
                      <a:schemeClr val="accent3">
                        <a:lumMod val="20000"/>
                        <a:lumOff val="80000"/>
                      </a:schemeClr>
                    </a:solidFill>
                  </a:tcPr>
                </a:tc>
                <a:tc>
                  <a:txBody>
                    <a:bodyPr/>
                    <a:lstStyle/>
                    <a:p>
                      <a:pPr algn="ctr"/>
                      <a:r>
                        <a:rPr lang="es-ES" sz="2000" dirty="0" smtClean="0">
                          <a:solidFill>
                            <a:schemeClr val="tx1"/>
                          </a:solidFill>
                        </a:rPr>
                        <a:t>22.157</a:t>
                      </a:r>
                      <a:endParaRPr lang="es-ES" sz="2000" dirty="0">
                        <a:solidFill>
                          <a:schemeClr val="tx1"/>
                        </a:solidFill>
                      </a:endParaRPr>
                    </a:p>
                  </a:txBody>
                  <a:tcPr anchor="ctr" anchorCtr="1">
                    <a:solidFill>
                      <a:schemeClr val="accent3">
                        <a:lumMod val="20000"/>
                        <a:lumOff val="80000"/>
                      </a:schemeClr>
                    </a:solidFill>
                  </a:tcPr>
                </a:tc>
              </a:tr>
              <a:tr h="918469">
                <a:tc>
                  <a:txBody>
                    <a:bodyPr/>
                    <a:lstStyle/>
                    <a:p>
                      <a:pPr algn="ctr"/>
                      <a:endParaRPr lang="es-ES" sz="2000" dirty="0">
                        <a:solidFill>
                          <a:schemeClr val="tx1"/>
                        </a:solidFill>
                      </a:endParaRPr>
                    </a:p>
                  </a:txBody>
                  <a:tcPr anchor="ctr" anchorCtr="1">
                    <a:solidFill>
                      <a:schemeClr val="accent5">
                        <a:lumMod val="40000"/>
                        <a:lumOff val="6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s-ES" sz="2000" b="0" dirty="0" smtClean="0">
                          <a:solidFill>
                            <a:schemeClr val="tx1"/>
                          </a:solidFill>
                        </a:rPr>
                        <a:t>Alumnado que finaliza los </a:t>
                      </a:r>
                      <a:r>
                        <a:rPr lang="es-ES" sz="2000" b="1" dirty="0" smtClean="0">
                          <a:solidFill>
                            <a:schemeClr val="tx1"/>
                          </a:solidFill>
                        </a:rPr>
                        <a:t>módulos obligatorios</a:t>
                      </a:r>
                    </a:p>
                  </a:txBody>
                  <a:tcPr anchor="ctr" anchorCtr="1">
                    <a:solidFill>
                      <a:schemeClr val="accent5">
                        <a:lumMod val="40000"/>
                        <a:lumOff val="6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s-ES" sz="2000" b="0" dirty="0" smtClean="0">
                          <a:solidFill>
                            <a:schemeClr val="tx1"/>
                          </a:solidFill>
                        </a:rPr>
                        <a:t>Alumnado que completan también los </a:t>
                      </a:r>
                      <a:r>
                        <a:rPr lang="es-ES" sz="2000" b="1" dirty="0" smtClean="0">
                          <a:solidFill>
                            <a:schemeClr val="tx1"/>
                          </a:solidFill>
                        </a:rPr>
                        <a:t>módulos voluntarios</a:t>
                      </a:r>
                    </a:p>
                  </a:txBody>
                  <a:tcPr anchor="ctr" anchorCtr="1">
                    <a:solidFill>
                      <a:schemeClr val="accent5">
                        <a:lumMod val="40000"/>
                        <a:lumOff val="60000"/>
                      </a:schemeClr>
                    </a:solidFill>
                  </a:tcPr>
                </a:tc>
              </a:tr>
              <a:tr h="395123">
                <a:tc>
                  <a:txBody>
                    <a:bodyPr/>
                    <a:lstStyle/>
                    <a:p>
                      <a:pPr algn="ctr"/>
                      <a:endParaRPr lang="es-ES" sz="2000" dirty="0">
                        <a:solidFill>
                          <a:schemeClr val="tx1"/>
                        </a:solidFill>
                      </a:endParaRPr>
                    </a:p>
                  </a:txBody>
                  <a:tcPr anchor="ctr" anchorCtr="1">
                    <a:solidFill>
                      <a:schemeClr val="accent5">
                        <a:lumMod val="40000"/>
                        <a:lumOff val="60000"/>
                      </a:schemeClr>
                    </a:solidFill>
                  </a:tcPr>
                </a:tc>
                <a:tc>
                  <a:txBody>
                    <a:bodyPr/>
                    <a:lstStyle/>
                    <a:p>
                      <a:pPr algn="ctr"/>
                      <a:r>
                        <a:rPr lang="es-ES" sz="2000" dirty="0" smtClean="0">
                          <a:solidFill>
                            <a:schemeClr val="tx1"/>
                          </a:solidFill>
                        </a:rPr>
                        <a:t>29.224</a:t>
                      </a:r>
                      <a:endParaRPr lang="es-ES" sz="2000" dirty="0">
                        <a:solidFill>
                          <a:schemeClr val="tx1"/>
                        </a:solidFill>
                      </a:endParaRPr>
                    </a:p>
                  </a:txBody>
                  <a:tcPr anchor="ctr" anchorCtr="1">
                    <a:solidFill>
                      <a:schemeClr val="accent5">
                        <a:lumMod val="40000"/>
                        <a:lumOff val="60000"/>
                      </a:schemeClr>
                    </a:solidFill>
                  </a:tcPr>
                </a:tc>
                <a:tc>
                  <a:txBody>
                    <a:bodyPr/>
                    <a:lstStyle/>
                    <a:p>
                      <a:pPr algn="ctr"/>
                      <a:r>
                        <a:rPr lang="es-ES" sz="2000" b="1" dirty="0" smtClean="0">
                          <a:solidFill>
                            <a:srgbClr val="246ADC"/>
                          </a:solidFill>
                        </a:rPr>
                        <a:t>12.142</a:t>
                      </a:r>
                      <a:endParaRPr lang="es-ES" sz="2000" b="1" dirty="0">
                        <a:solidFill>
                          <a:srgbClr val="246ADC"/>
                        </a:solidFill>
                      </a:endParaRPr>
                    </a:p>
                  </a:txBody>
                  <a:tcPr anchor="ctr" anchorCtr="1">
                    <a:solidFill>
                      <a:schemeClr val="accent5">
                        <a:lumMod val="40000"/>
                        <a:lumOff val="60000"/>
                      </a:schemeClr>
                    </a:solidFill>
                  </a:tcPr>
                </a:tc>
              </a:tr>
              <a:tr h="57752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s-ES" sz="2000" b="1" dirty="0" smtClean="0">
                          <a:solidFill>
                            <a:schemeClr val="tx1"/>
                          </a:solidFill>
                        </a:rPr>
                        <a:t>% </a:t>
                      </a:r>
                      <a:r>
                        <a:rPr lang="es-ES" sz="1800" b="1" dirty="0" smtClean="0">
                          <a:solidFill>
                            <a:schemeClr val="tx1"/>
                          </a:solidFill>
                        </a:rPr>
                        <a:t>s/matriculados</a:t>
                      </a:r>
                    </a:p>
                  </a:txBody>
                  <a:tcPr anchor="ctr" anchorCtr="1">
                    <a:solidFill>
                      <a:schemeClr val="accent6">
                        <a:lumMod val="20000"/>
                        <a:lumOff val="80000"/>
                      </a:schemeClr>
                    </a:solidFill>
                  </a:tcPr>
                </a:tc>
                <a:tc>
                  <a:txBody>
                    <a:bodyPr/>
                    <a:lstStyle/>
                    <a:p>
                      <a:pPr algn="ctr"/>
                      <a:r>
                        <a:rPr lang="es-ES" sz="2000" dirty="0" smtClean="0">
                          <a:solidFill>
                            <a:schemeClr val="tx1"/>
                          </a:solidFill>
                        </a:rPr>
                        <a:t>34,66 %</a:t>
                      </a:r>
                      <a:endParaRPr lang="es-ES" sz="2000" dirty="0">
                        <a:solidFill>
                          <a:schemeClr val="tx1"/>
                        </a:solidFill>
                      </a:endParaRPr>
                    </a:p>
                  </a:txBody>
                  <a:tcPr anchor="ctr" anchorCtr="1">
                    <a:solidFill>
                      <a:schemeClr val="accent6">
                        <a:lumMod val="20000"/>
                        <a:lumOff val="80000"/>
                      </a:schemeClr>
                    </a:solidFill>
                  </a:tcPr>
                </a:tc>
                <a:tc>
                  <a:txBody>
                    <a:bodyPr/>
                    <a:lstStyle/>
                    <a:p>
                      <a:pPr algn="ctr"/>
                      <a:r>
                        <a:rPr lang="es-ES" sz="2000" dirty="0" smtClean="0">
                          <a:solidFill>
                            <a:schemeClr val="tx1"/>
                          </a:solidFill>
                        </a:rPr>
                        <a:t>14,40 %</a:t>
                      </a:r>
                      <a:endParaRPr lang="es-ES" sz="2000" dirty="0">
                        <a:solidFill>
                          <a:schemeClr val="tx1"/>
                        </a:solidFill>
                      </a:endParaRPr>
                    </a:p>
                  </a:txBody>
                  <a:tcPr anchor="ctr" anchorCtr="1">
                    <a:solidFill>
                      <a:schemeClr val="accent6">
                        <a:lumMod val="20000"/>
                        <a:lumOff val="80000"/>
                      </a:schemeClr>
                    </a:solidFill>
                  </a:tcPr>
                </a:tc>
              </a:tr>
            </a:tbl>
          </a:graphicData>
        </a:graphic>
      </p:graphicFrame>
    </p:spTree>
    <p:extLst>
      <p:ext uri="{BB962C8B-B14F-4D97-AF65-F5344CB8AC3E}">
        <p14:creationId xmlns:p14="http://schemas.microsoft.com/office/powerpoint/2010/main" xmlns="" val="29539569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44420" y="5840511"/>
            <a:ext cx="8216979" cy="790575"/>
          </a:xfrm>
          <a:solidFill>
            <a:schemeClr val="accent3">
              <a:lumMod val="20000"/>
              <a:lumOff val="80000"/>
            </a:schemeClr>
          </a:solidFill>
          <a:ln>
            <a:solidFill>
              <a:schemeClr val="bg2">
                <a:lumMod val="50000"/>
              </a:schemeClr>
            </a:solidFill>
          </a:ln>
        </p:spPr>
        <p:style>
          <a:lnRef idx="1">
            <a:schemeClr val="accent3"/>
          </a:lnRef>
          <a:fillRef idx="2">
            <a:schemeClr val="accent3"/>
          </a:fillRef>
          <a:effectRef idx="1">
            <a:schemeClr val="accent3"/>
          </a:effectRef>
          <a:fontRef idx="minor">
            <a:schemeClr val="dk1"/>
          </a:fontRef>
        </p:style>
        <p:txBody>
          <a:bodyPr lIns="0" anchor="ctr">
            <a:noAutofit/>
          </a:bodyPr>
          <a:lstStyle/>
          <a:p>
            <a:pPr marL="360000" algn="just" eaLnBrk="1" hangingPunct="1">
              <a:buFont typeface="Arial" charset="0"/>
              <a:buNone/>
              <a:defRPr/>
            </a:pPr>
            <a:r>
              <a:rPr lang="es-ES" sz="2000" dirty="0" smtClean="0">
                <a:solidFill>
                  <a:schemeClr val="tx1"/>
                </a:solidFill>
                <a:latin typeface="Arial" pitchFamily="34" charset="0"/>
                <a:cs typeface="Arial" pitchFamily="34" charset="0"/>
              </a:rPr>
              <a:t>	</a:t>
            </a:r>
            <a:r>
              <a:rPr lang="es-ES" sz="2000" dirty="0" smtClean="0">
                <a:solidFill>
                  <a:srgbClr val="246ADC"/>
                </a:solidFill>
                <a:latin typeface="Arial" pitchFamily="34" charset="0"/>
                <a:cs typeface="Arial" pitchFamily="34" charset="0"/>
              </a:rPr>
              <a:t>Mejorar la </a:t>
            </a:r>
            <a:r>
              <a:rPr lang="es-ES" sz="2000" dirty="0" err="1" smtClean="0">
                <a:solidFill>
                  <a:srgbClr val="246ADC"/>
                </a:solidFill>
                <a:latin typeface="Arial" pitchFamily="34" charset="0"/>
                <a:cs typeface="Arial" pitchFamily="34" charset="0"/>
              </a:rPr>
              <a:t>empleabilidad</a:t>
            </a:r>
            <a:r>
              <a:rPr lang="es-ES" sz="2000" dirty="0" smtClean="0">
                <a:solidFill>
                  <a:srgbClr val="246ADC"/>
                </a:solidFill>
                <a:latin typeface="Arial" pitchFamily="34" charset="0"/>
                <a:cs typeface="Arial" pitchFamily="34" charset="0"/>
              </a:rPr>
              <a:t> </a:t>
            </a:r>
            <a:r>
              <a:rPr lang="es-ES" sz="2000" dirty="0" smtClean="0">
                <a:solidFill>
                  <a:schemeClr val="tx1"/>
                </a:solidFill>
                <a:latin typeface="Arial" pitchFamily="34" charset="0"/>
                <a:cs typeface="Arial" pitchFamily="34" charset="0"/>
              </a:rPr>
              <a:t>de los estudiantes acercándoles al mundo del trabajo</a:t>
            </a:r>
          </a:p>
        </p:txBody>
      </p:sp>
      <p:sp>
        <p:nvSpPr>
          <p:cNvPr id="6" name="1 Título"/>
          <p:cNvSpPr txBox="1">
            <a:spLocks/>
          </p:cNvSpPr>
          <p:nvPr/>
        </p:nvSpPr>
        <p:spPr>
          <a:xfrm>
            <a:off x="444420" y="2800754"/>
            <a:ext cx="8217063" cy="792162"/>
          </a:xfrm>
          <a:prstGeom prst="rect">
            <a:avLst/>
          </a:prstGeom>
          <a:solidFill>
            <a:schemeClr val="accent3">
              <a:lumMod val="20000"/>
              <a:lumOff val="80000"/>
            </a:schemeClr>
          </a:solidFill>
          <a:ln>
            <a:solidFill>
              <a:schemeClr val="bg2">
                <a:lumMod val="50000"/>
              </a:schemeClr>
            </a:solidFill>
          </a:ln>
        </p:spPr>
        <p:style>
          <a:lnRef idx="1">
            <a:schemeClr val="accent3"/>
          </a:lnRef>
          <a:fillRef idx="2">
            <a:schemeClr val="accent3"/>
          </a:fillRef>
          <a:effectRef idx="1">
            <a:schemeClr val="accent3"/>
          </a:effectRef>
          <a:fontRef idx="minor">
            <a:schemeClr val="dk1"/>
          </a:fontRef>
        </p:style>
        <p:txBody>
          <a:bodyPr lIns="0" anchor="ctr"/>
          <a:lstStyle/>
          <a:p>
            <a:pPr marL="360000">
              <a:defRPr/>
            </a:pPr>
            <a:r>
              <a:rPr lang="es-ES" sz="2000" dirty="0">
                <a:solidFill>
                  <a:schemeClr val="tx1"/>
                </a:solidFill>
                <a:latin typeface="Arial" pitchFamily="34" charset="0"/>
                <a:cs typeface="Arial" pitchFamily="34" charset="0"/>
              </a:rPr>
              <a:t>Reducir la tasa de abandono temprano de la </a:t>
            </a:r>
            <a:r>
              <a:rPr lang="es-ES" sz="2000" dirty="0" smtClean="0">
                <a:solidFill>
                  <a:schemeClr val="tx1"/>
                </a:solidFill>
                <a:latin typeface="Arial" pitchFamily="34" charset="0"/>
                <a:cs typeface="Arial" pitchFamily="34" charset="0"/>
              </a:rPr>
              <a:t>educación (ES: sobre el </a:t>
            </a:r>
            <a:r>
              <a:rPr lang="es-ES" sz="2000" dirty="0">
                <a:solidFill>
                  <a:srgbClr val="FF0000"/>
                </a:solidFill>
                <a:latin typeface="Arial" pitchFamily="34" charset="0"/>
                <a:cs typeface="Arial" pitchFamily="34" charset="0"/>
              </a:rPr>
              <a:t>26</a:t>
            </a:r>
            <a:r>
              <a:rPr lang="es-ES" sz="2000" dirty="0">
                <a:solidFill>
                  <a:schemeClr val="tx1"/>
                </a:solidFill>
                <a:latin typeface="Arial" pitchFamily="34" charset="0"/>
                <a:cs typeface="Arial" pitchFamily="34" charset="0"/>
              </a:rPr>
              <a:t> </a:t>
            </a:r>
            <a:r>
              <a:rPr lang="es-ES" sz="2000" dirty="0" smtClean="0">
                <a:solidFill>
                  <a:schemeClr val="tx1"/>
                </a:solidFill>
                <a:latin typeface="Arial" pitchFamily="34" charset="0"/>
                <a:cs typeface="Arial" pitchFamily="34" charset="0"/>
              </a:rPr>
              <a:t>% y en la UE 13,5 %) </a:t>
            </a:r>
            <a:endParaRPr lang="es-ES" sz="2000" dirty="0">
              <a:solidFill>
                <a:schemeClr val="tx1"/>
              </a:solidFill>
              <a:latin typeface="Arial" pitchFamily="34" charset="0"/>
              <a:cs typeface="Arial" pitchFamily="34" charset="0"/>
            </a:endParaRPr>
          </a:p>
        </p:txBody>
      </p:sp>
      <p:sp>
        <p:nvSpPr>
          <p:cNvPr id="7" name="1 Título"/>
          <p:cNvSpPr txBox="1">
            <a:spLocks/>
          </p:cNvSpPr>
          <p:nvPr/>
        </p:nvSpPr>
        <p:spPr>
          <a:xfrm>
            <a:off x="444420" y="4548529"/>
            <a:ext cx="8216980" cy="792162"/>
          </a:xfrm>
          <a:prstGeom prst="rect">
            <a:avLst/>
          </a:prstGeom>
          <a:solidFill>
            <a:schemeClr val="accent3">
              <a:lumMod val="20000"/>
              <a:lumOff val="80000"/>
            </a:schemeClr>
          </a:solidFill>
          <a:ln>
            <a:solidFill>
              <a:schemeClr val="bg2">
                <a:lumMod val="50000"/>
              </a:schemeClr>
            </a:solidFill>
          </a:ln>
        </p:spPr>
        <p:style>
          <a:lnRef idx="1">
            <a:schemeClr val="accent3"/>
          </a:lnRef>
          <a:fillRef idx="2">
            <a:schemeClr val="accent3"/>
          </a:fillRef>
          <a:effectRef idx="1">
            <a:schemeClr val="accent3"/>
          </a:effectRef>
          <a:fontRef idx="minor">
            <a:schemeClr val="dk1"/>
          </a:fontRef>
        </p:style>
        <p:txBody>
          <a:bodyPr lIns="0" anchor="ctr"/>
          <a:lstStyle/>
          <a:p>
            <a:pPr marL="360000">
              <a:defRPr/>
            </a:pPr>
            <a:r>
              <a:rPr lang="es-ES" sz="2000" dirty="0">
                <a:solidFill>
                  <a:schemeClr val="tx1"/>
                </a:solidFill>
                <a:latin typeface="Arial" pitchFamily="34" charset="0"/>
                <a:cs typeface="Arial" pitchFamily="34" charset="0"/>
              </a:rPr>
              <a:t>Proporcionar </a:t>
            </a:r>
            <a:r>
              <a:rPr lang="es-ES" sz="2000" dirty="0" smtClean="0">
                <a:solidFill>
                  <a:schemeClr val="tx1"/>
                </a:solidFill>
                <a:latin typeface="Arial" pitchFamily="34" charset="0"/>
                <a:cs typeface="Arial" pitchFamily="34" charset="0"/>
              </a:rPr>
              <a:t>una salida </a:t>
            </a:r>
            <a:r>
              <a:rPr lang="es-ES" sz="2000" dirty="0" smtClean="0">
                <a:solidFill>
                  <a:srgbClr val="246ADC"/>
                </a:solidFill>
                <a:latin typeface="Arial" pitchFamily="34" charset="0"/>
                <a:cs typeface="Arial" pitchFamily="34" charset="0"/>
              </a:rPr>
              <a:t>académica y profesional </a:t>
            </a:r>
            <a:r>
              <a:rPr lang="es-ES" sz="2000" dirty="0" smtClean="0">
                <a:solidFill>
                  <a:schemeClr val="tx1"/>
                </a:solidFill>
                <a:latin typeface="Arial" pitchFamily="34" charset="0"/>
                <a:cs typeface="Arial" pitchFamily="34" charset="0"/>
              </a:rPr>
              <a:t>al alumnado mediante </a:t>
            </a:r>
            <a:r>
              <a:rPr lang="es-ES" sz="2000" dirty="0">
                <a:solidFill>
                  <a:schemeClr val="tx1"/>
                </a:solidFill>
                <a:latin typeface="Arial" pitchFamily="34" charset="0"/>
                <a:cs typeface="Arial" pitchFamily="34" charset="0"/>
              </a:rPr>
              <a:t>los títulos de FPB.</a:t>
            </a:r>
          </a:p>
        </p:txBody>
      </p:sp>
      <p:sp>
        <p:nvSpPr>
          <p:cNvPr id="8" name="1 Título"/>
          <p:cNvSpPr txBox="1">
            <a:spLocks/>
          </p:cNvSpPr>
          <p:nvPr/>
        </p:nvSpPr>
        <p:spPr>
          <a:xfrm>
            <a:off x="444500" y="1275037"/>
            <a:ext cx="8216980" cy="580657"/>
          </a:xfrm>
          <a:prstGeom prst="rect">
            <a:avLst/>
          </a:prstGeom>
          <a:solidFill>
            <a:schemeClr val="accent3">
              <a:lumMod val="20000"/>
              <a:lumOff val="80000"/>
            </a:schemeClr>
          </a:solidFill>
          <a:ln>
            <a:solidFill>
              <a:schemeClr val="bg2">
                <a:lumMod val="50000"/>
              </a:schemeClr>
            </a:solidFill>
          </a:ln>
        </p:spPr>
        <p:style>
          <a:lnRef idx="1">
            <a:schemeClr val="accent3"/>
          </a:lnRef>
          <a:fillRef idx="2">
            <a:schemeClr val="accent3"/>
          </a:fillRef>
          <a:effectRef idx="1">
            <a:schemeClr val="accent3"/>
          </a:effectRef>
          <a:fontRef idx="minor">
            <a:schemeClr val="dk1"/>
          </a:fontRef>
        </p:style>
        <p:txBody>
          <a:bodyPr lIns="0" anchor="ctr"/>
          <a:lstStyle/>
          <a:p>
            <a:pPr marL="360000">
              <a:defRPr/>
            </a:pPr>
            <a:r>
              <a:rPr lang="es-ES" sz="2000" dirty="0">
                <a:solidFill>
                  <a:schemeClr val="tx1"/>
                </a:solidFill>
                <a:latin typeface="Arial" pitchFamily="34" charset="0"/>
                <a:cs typeface="Arial" pitchFamily="34" charset="0"/>
              </a:rPr>
              <a:t>Mejorar la tasa de alumnos </a:t>
            </a:r>
            <a:r>
              <a:rPr lang="es-ES" sz="2000" dirty="0" smtClean="0">
                <a:solidFill>
                  <a:schemeClr val="tx1"/>
                </a:solidFill>
                <a:latin typeface="Arial" pitchFamily="34" charset="0"/>
                <a:cs typeface="Arial" pitchFamily="34" charset="0"/>
              </a:rPr>
              <a:t>titulados.</a:t>
            </a:r>
            <a:endParaRPr lang="es-ES" sz="2000" dirty="0">
              <a:solidFill>
                <a:schemeClr val="tx1"/>
              </a:solidFill>
              <a:latin typeface="Arial" pitchFamily="34" charset="0"/>
              <a:cs typeface="Arial" pitchFamily="34" charset="0"/>
            </a:endParaRPr>
          </a:p>
        </p:txBody>
      </p:sp>
      <p:sp>
        <p:nvSpPr>
          <p:cNvPr id="9" name="8 Marcador de número de diapositiva"/>
          <p:cNvSpPr>
            <a:spLocks noGrp="1"/>
          </p:cNvSpPr>
          <p:nvPr>
            <p:ph type="sldNum" sz="quarter" idx="12"/>
          </p:nvPr>
        </p:nvSpPr>
        <p:spPr/>
        <p:txBody>
          <a:bodyPr/>
          <a:lstStyle/>
          <a:p>
            <a:pPr>
              <a:defRPr/>
            </a:pPr>
            <a:fld id="{C9CBF5F1-FA9B-41DE-9A72-14D9B057F6AB}" type="slidenum">
              <a:rPr lang="es-ES" smtClean="0"/>
              <a:pPr>
                <a:defRPr/>
              </a:pPr>
              <a:t>2</a:t>
            </a:fld>
            <a:endParaRPr lang="es-ES"/>
          </a:p>
        </p:txBody>
      </p:sp>
      <p:sp>
        <p:nvSpPr>
          <p:cNvPr id="2" name="1 Rectángulo"/>
          <p:cNvSpPr/>
          <p:nvPr/>
        </p:nvSpPr>
        <p:spPr>
          <a:xfrm>
            <a:off x="1062318" y="3573016"/>
            <a:ext cx="7232650" cy="584775"/>
          </a:xfrm>
          <a:prstGeom prst="rect">
            <a:avLst/>
          </a:prstGeom>
        </p:spPr>
        <p:txBody>
          <a:bodyPr wrap="square">
            <a:spAutoFit/>
          </a:bodyPr>
          <a:lstStyle/>
          <a:p>
            <a:r>
              <a:rPr lang="es-ES" sz="1600" dirty="0"/>
              <a:t>El </a:t>
            </a:r>
            <a:r>
              <a:rPr lang="es-ES" sz="1600" dirty="0" smtClean="0"/>
              <a:t>objetivo </a:t>
            </a:r>
            <a:r>
              <a:rPr lang="es-ES" sz="1600" dirty="0" err="1" smtClean="0"/>
              <a:t>ºestablecido</a:t>
            </a:r>
            <a:r>
              <a:rPr lang="es-ES" sz="1600" dirty="0" smtClean="0"/>
              <a:t>  </a:t>
            </a:r>
            <a:r>
              <a:rPr lang="es-ES" sz="1600" dirty="0"/>
              <a:t>Europa 2020 </a:t>
            </a:r>
            <a:r>
              <a:rPr lang="es-ES" sz="1600" dirty="0" smtClean="0"/>
              <a:t>para </a:t>
            </a:r>
            <a:r>
              <a:rPr lang="es-ES" sz="1600" dirty="0"/>
              <a:t>la tasa de abandono temprano es para nuestro país de 15%.</a:t>
            </a:r>
          </a:p>
        </p:txBody>
      </p:sp>
      <p:sp>
        <p:nvSpPr>
          <p:cNvPr id="4" name="3 Rectángulo"/>
          <p:cNvSpPr/>
          <p:nvPr/>
        </p:nvSpPr>
        <p:spPr>
          <a:xfrm>
            <a:off x="968188" y="1844824"/>
            <a:ext cx="7326779" cy="584775"/>
          </a:xfrm>
          <a:prstGeom prst="rect">
            <a:avLst/>
          </a:prstGeom>
        </p:spPr>
        <p:txBody>
          <a:bodyPr wrap="square">
            <a:spAutoFit/>
          </a:bodyPr>
          <a:lstStyle/>
          <a:p>
            <a:pPr>
              <a:spcBef>
                <a:spcPts val="1200"/>
              </a:spcBef>
              <a:spcAft>
                <a:spcPts val="1200"/>
              </a:spcAft>
            </a:pPr>
            <a:r>
              <a:rPr lang="es-ES" sz="1600" spc="-10" dirty="0"/>
              <a:t>La </a:t>
            </a:r>
            <a:r>
              <a:rPr lang="es-ES" sz="1600" b="1" spc="-10" dirty="0"/>
              <a:t>tasa de titulados en educación secundaria </a:t>
            </a:r>
            <a:r>
              <a:rPr lang="es-ES" sz="1600" spc="-10" dirty="0"/>
              <a:t>en nuestro país es un </a:t>
            </a:r>
            <a:r>
              <a:rPr lang="es-ES" sz="1600" b="1" spc="-10" dirty="0"/>
              <a:t>17</a:t>
            </a:r>
            <a:r>
              <a:rPr lang="es-ES" sz="1600" spc="-10" dirty="0"/>
              <a:t>%</a:t>
            </a:r>
            <a:r>
              <a:rPr lang="es-ES" sz="1600" b="1" spc="-10" dirty="0"/>
              <a:t> más baja </a:t>
            </a:r>
            <a:r>
              <a:rPr lang="es-ES" sz="1600" spc="-10" dirty="0"/>
              <a:t>que en los países de nuestro entorno.</a:t>
            </a:r>
          </a:p>
        </p:txBody>
      </p:sp>
      <p:sp>
        <p:nvSpPr>
          <p:cNvPr id="10" name="14 Rectángulo"/>
          <p:cNvSpPr>
            <a:spLocks noChangeArrowheads="1"/>
          </p:cNvSpPr>
          <p:nvPr/>
        </p:nvSpPr>
        <p:spPr bwMode="auto">
          <a:xfrm>
            <a:off x="1475656" y="0"/>
            <a:ext cx="6260047" cy="584775"/>
          </a:xfrm>
          <a:prstGeom prst="rect">
            <a:avLst/>
          </a:prstGeom>
          <a:noFill/>
          <a:ln w="9525">
            <a:noFill/>
            <a:miter lim="800000"/>
            <a:headEnd/>
            <a:tailEnd/>
          </a:ln>
        </p:spPr>
        <p:txBody>
          <a:bodyPr wrap="square">
            <a:spAutoFit/>
          </a:bodyPr>
          <a:lstStyle/>
          <a:p>
            <a:r>
              <a:rPr lang="es-ES" sz="3200" b="1" dirty="0"/>
              <a:t>Objetivos de </a:t>
            </a:r>
            <a:r>
              <a:rPr lang="es-ES" sz="3200" b="1" dirty="0" smtClean="0"/>
              <a:t>la LOMCE - FP</a:t>
            </a:r>
            <a:endParaRPr lang="es-ES" sz="3200" b="1" dirty="0"/>
          </a:p>
        </p:txBody>
      </p:sp>
    </p:spTree>
    <p:extLst>
      <p:ext uri="{BB962C8B-B14F-4D97-AF65-F5344CB8AC3E}">
        <p14:creationId xmlns:p14="http://schemas.microsoft.com/office/powerpoint/2010/main" xmlns="" val="270105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0"/>
            <a:ext cx="8229600" cy="534791"/>
          </a:xfrm>
        </p:spPr>
        <p:txBody>
          <a:bodyPr/>
          <a:lstStyle/>
          <a:p>
            <a:r>
              <a:rPr lang="es-ES" sz="3200" b="1" dirty="0" smtClean="0"/>
              <a:t>Ventajas de la FPB</a:t>
            </a:r>
            <a:endParaRPr lang="es-ES_tradnl" sz="3200" b="1" dirty="0"/>
          </a:p>
        </p:txBody>
      </p:sp>
      <p:sp>
        <p:nvSpPr>
          <p:cNvPr id="3" name="2 Marcador de contenido"/>
          <p:cNvSpPr>
            <a:spLocks noGrp="1"/>
          </p:cNvSpPr>
          <p:nvPr>
            <p:ph idx="1"/>
          </p:nvPr>
        </p:nvSpPr>
        <p:spPr>
          <a:xfrm>
            <a:off x="683568" y="1235088"/>
            <a:ext cx="8229600" cy="5362264"/>
          </a:xfrm>
        </p:spPr>
        <p:txBody>
          <a:bodyPr>
            <a:normAutofit lnSpcReduction="10000"/>
          </a:bodyPr>
          <a:lstStyle/>
          <a:p>
            <a:pPr>
              <a:lnSpc>
                <a:spcPct val="110000"/>
              </a:lnSpc>
              <a:spcBef>
                <a:spcPts val="600"/>
              </a:spcBef>
              <a:spcAft>
                <a:spcPts val="2400"/>
              </a:spcAft>
            </a:pPr>
            <a:r>
              <a:rPr lang="es-ES" sz="2000" dirty="0" smtClean="0"/>
              <a:t>Se incluye en </a:t>
            </a:r>
            <a:r>
              <a:rPr lang="es-ES" sz="2000" b="1" dirty="0" smtClean="0">
                <a:solidFill>
                  <a:srgbClr val="246ADC"/>
                </a:solidFill>
              </a:rPr>
              <a:t>un nivel en la FP </a:t>
            </a:r>
            <a:r>
              <a:rPr lang="es-ES" sz="2000" dirty="0" smtClean="0">
                <a:solidFill>
                  <a:srgbClr val="246ADC"/>
                </a:solidFill>
              </a:rPr>
              <a:t>del SE</a:t>
            </a:r>
            <a:r>
              <a:rPr lang="es-ES" sz="2000" dirty="0" smtClean="0"/>
              <a:t>. </a:t>
            </a:r>
          </a:p>
          <a:p>
            <a:pPr>
              <a:lnSpc>
                <a:spcPct val="110000"/>
              </a:lnSpc>
              <a:spcBef>
                <a:spcPts val="600"/>
              </a:spcBef>
              <a:spcAft>
                <a:spcPts val="2400"/>
              </a:spcAft>
            </a:pPr>
            <a:r>
              <a:rPr lang="es-ES" sz="2000" dirty="0"/>
              <a:t>Es</a:t>
            </a:r>
            <a:r>
              <a:rPr lang="es-ES" sz="2000" dirty="0" smtClean="0"/>
              <a:t> un </a:t>
            </a:r>
            <a:r>
              <a:rPr lang="es-ES" sz="2000" b="1" dirty="0" smtClean="0">
                <a:solidFill>
                  <a:srgbClr val="246ADC"/>
                </a:solidFill>
              </a:rPr>
              <a:t>título de formación profesional </a:t>
            </a:r>
            <a:r>
              <a:rPr lang="es-ES" sz="2000" b="1" dirty="0" smtClean="0"/>
              <a:t>más del Sistema Educativo</a:t>
            </a:r>
            <a:r>
              <a:rPr lang="es-ES" sz="2000" dirty="0" smtClean="0"/>
              <a:t>.</a:t>
            </a:r>
          </a:p>
          <a:p>
            <a:pPr>
              <a:lnSpc>
                <a:spcPct val="110000"/>
              </a:lnSpc>
              <a:spcBef>
                <a:spcPts val="600"/>
              </a:spcBef>
              <a:spcAft>
                <a:spcPts val="2400"/>
              </a:spcAft>
            </a:pPr>
            <a:r>
              <a:rPr lang="es-ES" sz="2000" dirty="0" smtClean="0"/>
              <a:t>Además </a:t>
            </a:r>
            <a:r>
              <a:rPr lang="es-ES" sz="2000" dirty="0"/>
              <a:t>puede conseguirse el </a:t>
            </a:r>
            <a:r>
              <a:rPr lang="es-ES" sz="2000" b="1" dirty="0"/>
              <a:t>titulo de GESO </a:t>
            </a:r>
            <a:r>
              <a:rPr lang="es-ES" sz="2000" dirty="0"/>
              <a:t>en cualquiera de sus dos opciones.</a:t>
            </a:r>
          </a:p>
          <a:p>
            <a:pPr>
              <a:lnSpc>
                <a:spcPct val="110000"/>
              </a:lnSpc>
              <a:spcBef>
                <a:spcPts val="600"/>
              </a:spcBef>
              <a:spcAft>
                <a:spcPts val="2400"/>
              </a:spcAft>
            </a:pPr>
            <a:r>
              <a:rPr lang="es-ES" sz="2000" dirty="0" smtClean="0"/>
              <a:t>Se trata </a:t>
            </a:r>
            <a:r>
              <a:rPr lang="es-ES" sz="2000" dirty="0"/>
              <a:t>de una </a:t>
            </a:r>
            <a:r>
              <a:rPr lang="es-ES" sz="2000" b="1" dirty="0" smtClean="0">
                <a:solidFill>
                  <a:srgbClr val="246ADC"/>
                </a:solidFill>
              </a:rPr>
              <a:t>formación “aplicada” y contextualizada </a:t>
            </a:r>
            <a:r>
              <a:rPr lang="es-ES" sz="2000" dirty="0"/>
              <a:t>a la </a:t>
            </a:r>
            <a:r>
              <a:rPr lang="es-ES" sz="2000" dirty="0" smtClean="0"/>
              <a:t>profesión (</a:t>
            </a:r>
            <a:r>
              <a:rPr lang="es-ES" sz="2000" dirty="0" smtClean="0">
                <a:solidFill>
                  <a:srgbClr val="246ADC"/>
                </a:solidFill>
              </a:rPr>
              <a:t>motivante</a:t>
            </a:r>
            <a:r>
              <a:rPr lang="es-ES" sz="2000" dirty="0" smtClean="0"/>
              <a:t>).</a:t>
            </a:r>
          </a:p>
          <a:p>
            <a:pPr>
              <a:lnSpc>
                <a:spcPct val="110000"/>
              </a:lnSpc>
              <a:spcBef>
                <a:spcPts val="600"/>
              </a:spcBef>
              <a:spcAft>
                <a:spcPts val="2400"/>
              </a:spcAft>
            </a:pPr>
            <a:r>
              <a:rPr lang="es-ES" sz="2000" dirty="0" smtClean="0"/>
              <a:t>Permite aplicar una </a:t>
            </a:r>
            <a:r>
              <a:rPr lang="es-ES" sz="2000" b="1" dirty="0" smtClean="0">
                <a:solidFill>
                  <a:srgbClr val="246ADC"/>
                </a:solidFill>
              </a:rPr>
              <a:t>metodología globalizadora </a:t>
            </a:r>
            <a:r>
              <a:rPr lang="es-ES" sz="2000" dirty="0" smtClean="0"/>
              <a:t>que integre las competencias y contenidos de todos los MP.</a:t>
            </a:r>
          </a:p>
          <a:p>
            <a:pPr>
              <a:lnSpc>
                <a:spcPct val="110000"/>
              </a:lnSpc>
              <a:spcBef>
                <a:spcPts val="600"/>
              </a:spcBef>
              <a:spcAft>
                <a:spcPts val="2400"/>
              </a:spcAft>
            </a:pPr>
            <a:r>
              <a:rPr lang="es-ES" sz="2000" b="1" dirty="0" smtClean="0">
                <a:solidFill>
                  <a:srgbClr val="246ADC"/>
                </a:solidFill>
              </a:rPr>
              <a:t>Mayor empleabilidad al incluir las funciones de nivel básico de prevención </a:t>
            </a:r>
            <a:r>
              <a:rPr lang="es-ES" sz="2000" dirty="0" smtClean="0"/>
              <a:t>de riesgos laborales y la certificación correspondiente.</a:t>
            </a:r>
          </a:p>
          <a:p>
            <a:pPr>
              <a:spcBef>
                <a:spcPts val="1200"/>
              </a:spcBef>
            </a:pPr>
            <a:endParaRPr lang="es-ES" sz="2000" dirty="0" smtClean="0"/>
          </a:p>
          <a:p>
            <a:pPr>
              <a:spcBef>
                <a:spcPts val="1200"/>
              </a:spcBef>
            </a:pPr>
            <a:endParaRPr lang="es-ES" sz="2000" dirty="0" smtClean="0"/>
          </a:p>
          <a:p>
            <a:pPr>
              <a:spcBef>
                <a:spcPts val="1200"/>
              </a:spcBef>
            </a:pPr>
            <a:endParaRPr lang="es-ES" sz="2000" dirty="0" smtClean="0"/>
          </a:p>
        </p:txBody>
      </p:sp>
      <p:sp>
        <p:nvSpPr>
          <p:cNvPr id="4" name="3 Marcador de número de diapositiva"/>
          <p:cNvSpPr>
            <a:spLocks noGrp="1"/>
          </p:cNvSpPr>
          <p:nvPr>
            <p:ph type="sldNum" sz="quarter" idx="12"/>
          </p:nvPr>
        </p:nvSpPr>
        <p:spPr/>
        <p:txBody>
          <a:bodyPr/>
          <a:lstStyle/>
          <a:p>
            <a:fld id="{3B3C2B09-C6C5-2642-AF66-391F8ABE2B41}" type="slidenum">
              <a:rPr lang="es-ES" smtClean="0"/>
              <a:pPr/>
              <a:t>20</a:t>
            </a:fld>
            <a:endParaRPr lang="es-ES"/>
          </a:p>
        </p:txBody>
      </p:sp>
    </p:spTree>
    <p:extLst>
      <p:ext uri="{BB962C8B-B14F-4D97-AF65-F5344CB8AC3E}">
        <p14:creationId xmlns:p14="http://schemas.microsoft.com/office/powerpoint/2010/main" xmlns="" val="9652889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1560" y="44624"/>
            <a:ext cx="8229600" cy="534791"/>
          </a:xfrm>
        </p:spPr>
        <p:txBody>
          <a:bodyPr>
            <a:noAutofit/>
          </a:bodyPr>
          <a:lstStyle/>
          <a:p>
            <a:r>
              <a:rPr lang="es-ES" sz="3200" b="1" dirty="0" smtClean="0"/>
              <a:t>Características de la FPB </a:t>
            </a:r>
            <a:endParaRPr lang="es-ES" sz="3600" b="1" dirty="0"/>
          </a:p>
        </p:txBody>
      </p:sp>
      <p:sp>
        <p:nvSpPr>
          <p:cNvPr id="3" name="Marcador de contenido 2"/>
          <p:cNvSpPr>
            <a:spLocks noGrp="1"/>
          </p:cNvSpPr>
          <p:nvPr>
            <p:ph idx="1"/>
          </p:nvPr>
        </p:nvSpPr>
        <p:spPr>
          <a:xfrm>
            <a:off x="457200" y="1338434"/>
            <a:ext cx="8229600" cy="4610846"/>
          </a:xfrm>
        </p:spPr>
        <p:txBody>
          <a:bodyPr>
            <a:noAutofit/>
          </a:bodyPr>
          <a:lstStyle/>
          <a:p>
            <a:pPr>
              <a:spcBef>
                <a:spcPts val="1200"/>
              </a:spcBef>
              <a:spcAft>
                <a:spcPts val="600"/>
              </a:spcAft>
              <a:buFont typeface="Wingdings" pitchFamily="2" charset="2"/>
              <a:buChar char="q"/>
            </a:pPr>
            <a:r>
              <a:rPr lang="es-ES" sz="2000" dirty="0" smtClean="0"/>
              <a:t>Está </a:t>
            </a:r>
            <a:r>
              <a:rPr lang="es-ES" sz="2000" dirty="0"/>
              <a:t>destinada al </a:t>
            </a:r>
            <a:r>
              <a:rPr lang="es-ES" sz="2000" b="1" dirty="0">
                <a:solidFill>
                  <a:srgbClr val="246ADC"/>
                </a:solidFill>
              </a:rPr>
              <a:t>alumnado</a:t>
            </a:r>
            <a:r>
              <a:rPr lang="es-ES" sz="2000" dirty="0"/>
              <a:t> que en función de sus capacidades se considere que es su </a:t>
            </a:r>
            <a:r>
              <a:rPr lang="es-ES" sz="2000" b="1" u="sng" dirty="0">
                <a:solidFill>
                  <a:srgbClr val="246ADC"/>
                </a:solidFill>
                <a:effectLst>
                  <a:outerShdw blurRad="38100" dist="38100" dir="2700000" algn="tl">
                    <a:srgbClr val="000000">
                      <a:alpha val="43137"/>
                    </a:srgbClr>
                  </a:outerShdw>
                </a:effectLst>
              </a:rPr>
              <a:t>mejor opción</a:t>
            </a:r>
            <a:r>
              <a:rPr lang="es-ES" sz="2000" dirty="0"/>
              <a:t>. </a:t>
            </a:r>
          </a:p>
          <a:p>
            <a:pPr>
              <a:spcBef>
                <a:spcPts val="1800"/>
              </a:spcBef>
              <a:spcAft>
                <a:spcPts val="1200"/>
              </a:spcAft>
              <a:buFont typeface="Wingdings" pitchFamily="2" charset="2"/>
              <a:buChar char="q"/>
            </a:pPr>
            <a:r>
              <a:rPr lang="es-ES" sz="2000" b="1" dirty="0" smtClean="0">
                <a:solidFill>
                  <a:srgbClr val="246ADC"/>
                </a:solidFill>
              </a:rPr>
              <a:t>Acceso direct</a:t>
            </a:r>
            <a:r>
              <a:rPr lang="es-ES" sz="2000" dirty="0" smtClean="0">
                <a:solidFill>
                  <a:srgbClr val="246ADC"/>
                </a:solidFill>
              </a:rPr>
              <a:t>o </a:t>
            </a:r>
            <a:r>
              <a:rPr lang="es-ES" sz="2000" b="1" dirty="0" smtClean="0">
                <a:solidFill>
                  <a:srgbClr val="246ADC"/>
                </a:solidFill>
              </a:rPr>
              <a:t>a los ciclos de </a:t>
            </a:r>
            <a:r>
              <a:rPr lang="es-ES" sz="2000" dirty="0" smtClean="0">
                <a:solidFill>
                  <a:srgbClr val="246ADC"/>
                </a:solidFill>
              </a:rPr>
              <a:t>Grado Medio</a:t>
            </a:r>
            <a:r>
              <a:rPr lang="es-ES" sz="2000" dirty="0" smtClean="0"/>
              <a:t>. </a:t>
            </a:r>
          </a:p>
          <a:p>
            <a:pPr>
              <a:spcBef>
                <a:spcPts val="1800"/>
              </a:spcBef>
              <a:spcAft>
                <a:spcPts val="1200"/>
              </a:spcAft>
              <a:buFont typeface="Wingdings" pitchFamily="2" charset="2"/>
              <a:buChar char="q"/>
            </a:pPr>
            <a:r>
              <a:rPr lang="es-ES" sz="2000" dirty="0" smtClean="0"/>
              <a:t>Responden a un perfil profesional, Incluye al menos una </a:t>
            </a:r>
            <a:r>
              <a:rPr lang="es-ES" sz="2000" b="1" dirty="0" smtClean="0"/>
              <a:t>cualificación profesional de nivel 1</a:t>
            </a:r>
            <a:r>
              <a:rPr lang="es-ES" sz="2000" dirty="0" smtClean="0"/>
              <a:t>.</a:t>
            </a:r>
          </a:p>
          <a:p>
            <a:pPr>
              <a:spcBef>
                <a:spcPts val="1800"/>
              </a:spcBef>
              <a:buFont typeface="Wingdings" pitchFamily="2" charset="2"/>
              <a:buChar char="q"/>
            </a:pPr>
            <a:r>
              <a:rPr lang="es-ES" sz="2000" dirty="0" smtClean="0"/>
              <a:t>Las </a:t>
            </a:r>
            <a:r>
              <a:rPr lang="es-ES" sz="2000" b="1" dirty="0" smtClean="0">
                <a:solidFill>
                  <a:srgbClr val="246ADC"/>
                </a:solidFill>
              </a:rPr>
              <a:t>mismas características  que el resto de los títulos de FP</a:t>
            </a:r>
            <a:r>
              <a:rPr lang="es-ES" sz="2000" dirty="0" smtClean="0"/>
              <a:t>:</a:t>
            </a:r>
          </a:p>
          <a:p>
            <a:pPr marL="998537" lvl="3" indent="-457200">
              <a:spcBef>
                <a:spcPts val="0"/>
              </a:spcBef>
              <a:buFont typeface="+mj-lt"/>
              <a:buAutoNum type="arabicPeriod"/>
            </a:pPr>
            <a:r>
              <a:rPr lang="es-ES" sz="1600" dirty="0" smtClean="0"/>
              <a:t>Organización modular.</a:t>
            </a:r>
          </a:p>
          <a:p>
            <a:pPr marL="998537" lvl="3" indent="-457200">
              <a:spcBef>
                <a:spcPts val="0"/>
              </a:spcBef>
              <a:buFont typeface="+mj-lt"/>
              <a:buAutoNum type="arabicPeriod"/>
            </a:pPr>
            <a:r>
              <a:rPr lang="es-ES" sz="1600" dirty="0" smtClean="0"/>
              <a:t>Módulos profesionales teóricos-prácticos.</a:t>
            </a:r>
            <a:endParaRPr lang="es-ES" sz="1800" dirty="0" smtClean="0"/>
          </a:p>
          <a:p>
            <a:pPr marL="342900" lvl="1" indent="-342900">
              <a:spcBef>
                <a:spcPts val="1800"/>
              </a:spcBef>
              <a:spcAft>
                <a:spcPts val="1800"/>
              </a:spcAft>
              <a:buFont typeface="Wingdings" pitchFamily="2" charset="2"/>
              <a:buChar char="q"/>
            </a:pPr>
            <a:r>
              <a:rPr lang="es-ES" sz="2000" dirty="0" smtClean="0"/>
              <a:t>Los  MP permiten la adquisición de </a:t>
            </a:r>
            <a:r>
              <a:rPr lang="es-ES" sz="2000" b="1" dirty="0" smtClean="0"/>
              <a:t>las competencias profesionales, personales y sociales</a:t>
            </a:r>
            <a:r>
              <a:rPr lang="es-ES" sz="2000" dirty="0" smtClean="0"/>
              <a:t>, y las </a:t>
            </a:r>
            <a:r>
              <a:rPr lang="es-ES" sz="2000" b="1" dirty="0" smtClean="0"/>
              <a:t>competencias del aprendizaje permanente</a:t>
            </a:r>
            <a:r>
              <a:rPr lang="es-ES" sz="2000" dirty="0" smtClean="0"/>
              <a:t>.</a:t>
            </a:r>
          </a:p>
          <a:p>
            <a:pPr marL="342900" lvl="1" indent="-342900">
              <a:spcBef>
                <a:spcPts val="600"/>
              </a:spcBef>
              <a:spcAft>
                <a:spcPts val="1800"/>
              </a:spcAft>
              <a:buFont typeface="Wingdings" panose="05000000000000000000" pitchFamily="2" charset="2"/>
              <a:buChar char="q"/>
            </a:pPr>
            <a:r>
              <a:rPr lang="es-ES" sz="2000" b="1" dirty="0" smtClean="0">
                <a:solidFill>
                  <a:srgbClr val="246ADC"/>
                </a:solidFill>
              </a:rPr>
              <a:t>Tutoría y orientación educativa y profesional</a:t>
            </a:r>
            <a:r>
              <a:rPr lang="es-ES" sz="2000" dirty="0" smtClean="0"/>
              <a:t>. </a:t>
            </a:r>
          </a:p>
          <a:p>
            <a:pPr marL="998537" lvl="3" indent="-457200">
              <a:spcBef>
                <a:spcPts val="600"/>
              </a:spcBef>
              <a:spcAft>
                <a:spcPts val="600"/>
              </a:spcAft>
              <a:buFont typeface="Wingdings" pitchFamily="2" charset="2"/>
              <a:buChar char="q"/>
            </a:pPr>
            <a:endParaRPr lang="es-ES" dirty="0" smtClean="0"/>
          </a:p>
          <a:p>
            <a:pPr>
              <a:spcBef>
                <a:spcPts val="1200"/>
              </a:spcBef>
              <a:spcAft>
                <a:spcPts val="1200"/>
              </a:spcAft>
              <a:buFont typeface="Wingdings" pitchFamily="2" charset="2"/>
              <a:buChar char="q"/>
            </a:pPr>
            <a:endParaRPr lang="es-ES" sz="2000" dirty="0"/>
          </a:p>
        </p:txBody>
      </p:sp>
      <p:sp>
        <p:nvSpPr>
          <p:cNvPr id="7" name="Marcador de número de diapositiva 6"/>
          <p:cNvSpPr>
            <a:spLocks noGrp="1"/>
          </p:cNvSpPr>
          <p:nvPr>
            <p:ph type="sldNum" sz="quarter" idx="12"/>
          </p:nvPr>
        </p:nvSpPr>
        <p:spPr>
          <a:xfrm>
            <a:off x="6553200" y="6304235"/>
            <a:ext cx="2133600" cy="365125"/>
          </a:xfrm>
        </p:spPr>
        <p:txBody>
          <a:bodyPr/>
          <a:lstStyle/>
          <a:p>
            <a:fld id="{3B3C2B09-C6C5-2642-AF66-391F8ABE2B41}" type="slidenum">
              <a:rPr lang="es-ES" smtClean="0"/>
              <a:pPr/>
              <a:t>21</a:t>
            </a:fld>
            <a:endParaRPr lang="es-ES" dirty="0"/>
          </a:p>
        </p:txBody>
      </p:sp>
    </p:spTree>
    <p:extLst>
      <p:ext uri="{BB962C8B-B14F-4D97-AF65-F5344CB8AC3E}">
        <p14:creationId xmlns:p14="http://schemas.microsoft.com/office/powerpoint/2010/main" xmlns="" val="39802067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20" y="0"/>
            <a:ext cx="8229600" cy="620688"/>
          </a:xfrm>
        </p:spPr>
        <p:txBody>
          <a:bodyPr>
            <a:noAutofit/>
          </a:bodyPr>
          <a:lstStyle/>
          <a:p>
            <a:r>
              <a:rPr lang="es-ES" sz="3200" b="1" dirty="0" smtClean="0"/>
              <a:t>Organización de la FPB</a:t>
            </a:r>
            <a:endParaRPr lang="es-ES" sz="3200" b="1" dirty="0"/>
          </a:p>
        </p:txBody>
      </p:sp>
      <p:sp>
        <p:nvSpPr>
          <p:cNvPr id="3" name="Marcador de contenido 2"/>
          <p:cNvSpPr>
            <a:spLocks noGrp="1"/>
          </p:cNvSpPr>
          <p:nvPr>
            <p:ph idx="1"/>
          </p:nvPr>
        </p:nvSpPr>
        <p:spPr>
          <a:xfrm>
            <a:off x="457200" y="1521011"/>
            <a:ext cx="8229600" cy="4812553"/>
          </a:xfrm>
        </p:spPr>
        <p:txBody>
          <a:bodyPr>
            <a:noAutofit/>
          </a:bodyPr>
          <a:lstStyle/>
          <a:p>
            <a:pPr>
              <a:spcBef>
                <a:spcPts val="600"/>
              </a:spcBef>
              <a:spcAft>
                <a:spcPts val="600"/>
              </a:spcAft>
              <a:buFont typeface="Wingdings" panose="05000000000000000000" pitchFamily="2" charset="2"/>
              <a:buChar char="q"/>
            </a:pPr>
            <a:r>
              <a:rPr lang="es-ES" sz="2500" dirty="0" smtClean="0"/>
              <a:t>Duración </a:t>
            </a:r>
            <a:r>
              <a:rPr lang="es-ES" sz="2500" b="1" dirty="0" smtClean="0"/>
              <a:t>2000 horas</a:t>
            </a:r>
            <a:r>
              <a:rPr lang="es-ES" sz="2500" dirty="0"/>
              <a:t> </a:t>
            </a:r>
            <a:r>
              <a:rPr lang="es-ES" sz="2500" dirty="0" smtClean="0"/>
              <a:t>(2 cursos académicos). </a:t>
            </a:r>
            <a:r>
              <a:rPr lang="es-ES" sz="2000" dirty="0" smtClean="0">
                <a:solidFill>
                  <a:srgbClr val="FF0000"/>
                </a:solidFill>
              </a:rPr>
              <a:t>Podrá ser de </a:t>
            </a:r>
            <a:r>
              <a:rPr lang="es-ES" sz="2000" b="1" dirty="0" smtClean="0">
                <a:solidFill>
                  <a:srgbClr val="FF0000"/>
                </a:solidFill>
              </a:rPr>
              <a:t>3 cursos académicos </a:t>
            </a:r>
            <a:r>
              <a:rPr lang="es-ES" sz="2000" dirty="0" smtClean="0">
                <a:solidFill>
                  <a:srgbClr val="FF0000"/>
                </a:solidFill>
              </a:rPr>
              <a:t>en programas </a:t>
            </a:r>
            <a:r>
              <a:rPr lang="es-ES" sz="2000" dirty="0">
                <a:solidFill>
                  <a:srgbClr val="FF0000"/>
                </a:solidFill>
              </a:rPr>
              <a:t>o proyectos de </a:t>
            </a:r>
            <a:r>
              <a:rPr lang="es-ES" sz="2000" b="1" dirty="0" smtClean="0">
                <a:solidFill>
                  <a:srgbClr val="FF0000"/>
                </a:solidFill>
              </a:rPr>
              <a:t>formación dual</a:t>
            </a:r>
            <a:r>
              <a:rPr lang="es-ES" sz="2000" dirty="0" smtClean="0">
                <a:solidFill>
                  <a:srgbClr val="FF0000"/>
                </a:solidFill>
              </a:rPr>
              <a:t>.</a:t>
            </a:r>
            <a:endParaRPr lang="es-ES" sz="2500" dirty="0" smtClean="0">
              <a:solidFill>
                <a:srgbClr val="FF0000"/>
              </a:solidFill>
            </a:endParaRPr>
          </a:p>
          <a:p>
            <a:pPr>
              <a:spcBef>
                <a:spcPts val="2400"/>
              </a:spcBef>
              <a:spcAft>
                <a:spcPts val="600"/>
              </a:spcAft>
              <a:buFont typeface="Wingdings" panose="05000000000000000000" pitchFamily="2" charset="2"/>
              <a:buChar char="q"/>
            </a:pPr>
            <a:r>
              <a:rPr lang="es-ES" sz="2500" dirty="0" smtClean="0"/>
              <a:t>Se organiza en </a:t>
            </a:r>
            <a:r>
              <a:rPr lang="es-ES" sz="2500" b="1" dirty="0" smtClean="0"/>
              <a:t>módulos  profesionales</a:t>
            </a:r>
            <a:r>
              <a:rPr lang="es-ES" sz="2500" dirty="0" smtClean="0"/>
              <a:t>. Tipología de MP:</a:t>
            </a:r>
          </a:p>
          <a:p>
            <a:pPr lvl="1"/>
            <a:r>
              <a:rPr lang="es-ES" sz="1800" dirty="0" smtClean="0"/>
              <a:t>Asociados a los </a:t>
            </a:r>
            <a:r>
              <a:rPr lang="es-ES" sz="1800" u="sng" dirty="0" smtClean="0"/>
              <a:t>bloques comunes</a:t>
            </a:r>
            <a:r>
              <a:rPr lang="es-ES" sz="1800" dirty="0" smtClean="0"/>
              <a:t>: </a:t>
            </a:r>
          </a:p>
          <a:p>
            <a:pPr lvl="2"/>
            <a:r>
              <a:rPr lang="es-ES" sz="1800" dirty="0" smtClean="0"/>
              <a:t>Comunicación y Sociedad I y II.</a:t>
            </a:r>
          </a:p>
          <a:p>
            <a:pPr lvl="2"/>
            <a:r>
              <a:rPr lang="es-ES" sz="1800" dirty="0" smtClean="0"/>
              <a:t>Ciencias Aplicadas I y II.</a:t>
            </a:r>
          </a:p>
          <a:p>
            <a:pPr lvl="1"/>
            <a:r>
              <a:rPr lang="es-ES" sz="1800" dirty="0" smtClean="0"/>
              <a:t>Asociados a unidades de competencia del CNCP.</a:t>
            </a:r>
          </a:p>
          <a:p>
            <a:pPr lvl="1"/>
            <a:r>
              <a:rPr lang="es-ES" sz="1800" dirty="0" smtClean="0"/>
              <a:t>Formación en centros de trabajo </a:t>
            </a:r>
          </a:p>
          <a:p>
            <a:pPr>
              <a:spcBef>
                <a:spcPts val="3000"/>
              </a:spcBef>
              <a:spcAft>
                <a:spcPts val="600"/>
              </a:spcAft>
              <a:buFont typeface="Wingdings" panose="05000000000000000000" pitchFamily="2" charset="2"/>
              <a:buChar char="q"/>
            </a:pPr>
            <a:r>
              <a:rPr lang="es-ES" sz="2200" dirty="0" smtClean="0"/>
              <a:t>Los centros  procurarán que </a:t>
            </a:r>
            <a:r>
              <a:rPr lang="es-ES" sz="2200" b="1" dirty="0" smtClean="0"/>
              <a:t>el Nº de profesores que impartan docencia en un grupo sea lo más reducido posible,</a:t>
            </a:r>
            <a:r>
              <a:rPr lang="es-ES" sz="2200" dirty="0" smtClean="0"/>
              <a:t> </a:t>
            </a:r>
            <a:r>
              <a:rPr lang="es-ES" sz="1600" dirty="0" smtClean="0"/>
              <a:t>respetando los elementos educativos y el horario de los MP.</a:t>
            </a:r>
            <a:endParaRPr lang="es-ES" sz="2800" dirty="0" smtClean="0"/>
          </a:p>
          <a:p>
            <a:pPr>
              <a:spcBef>
                <a:spcPts val="1200"/>
              </a:spcBef>
              <a:spcAft>
                <a:spcPts val="1200"/>
              </a:spcAft>
              <a:buFont typeface="Wingdings" panose="05000000000000000000" pitchFamily="2" charset="2"/>
              <a:buChar char="q"/>
            </a:pPr>
            <a:endParaRPr lang="es-ES" sz="2800" dirty="0" smtClean="0"/>
          </a:p>
        </p:txBody>
      </p:sp>
      <p:sp>
        <p:nvSpPr>
          <p:cNvPr id="7" name="Marcador de número de diapositiva 6"/>
          <p:cNvSpPr>
            <a:spLocks noGrp="1"/>
          </p:cNvSpPr>
          <p:nvPr>
            <p:ph type="sldNum" sz="quarter" idx="12"/>
          </p:nvPr>
        </p:nvSpPr>
        <p:spPr/>
        <p:txBody>
          <a:bodyPr/>
          <a:lstStyle/>
          <a:p>
            <a:fld id="{3B3C2B09-C6C5-2642-AF66-391F8ABE2B41}" type="slidenum">
              <a:rPr lang="es-ES" smtClean="0"/>
              <a:pPr/>
              <a:t>22</a:t>
            </a:fld>
            <a:endParaRPr lang="es-ES" dirty="0"/>
          </a:p>
        </p:txBody>
      </p:sp>
    </p:spTree>
    <p:extLst>
      <p:ext uri="{BB962C8B-B14F-4D97-AF65-F5344CB8AC3E}">
        <p14:creationId xmlns:p14="http://schemas.microsoft.com/office/powerpoint/2010/main" xmlns="" val="8764967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251520" y="0"/>
            <a:ext cx="9144000" cy="534791"/>
          </a:xfrm>
        </p:spPr>
        <p:txBody>
          <a:bodyPr/>
          <a:lstStyle/>
          <a:p>
            <a:r>
              <a:rPr lang="es-ES" sz="3200" b="1" dirty="0" smtClean="0"/>
              <a:t>Módulos asociados a los bloques comunes (I) </a:t>
            </a:r>
            <a:endParaRPr lang="es-ES_tradnl" sz="3200" b="1" dirty="0"/>
          </a:p>
        </p:txBody>
      </p:sp>
      <p:sp>
        <p:nvSpPr>
          <p:cNvPr id="6" name="5 Marcador de contenido"/>
          <p:cNvSpPr>
            <a:spLocks noGrp="1"/>
          </p:cNvSpPr>
          <p:nvPr>
            <p:ph idx="1"/>
          </p:nvPr>
        </p:nvSpPr>
        <p:spPr>
          <a:xfrm>
            <a:off x="457200" y="1596841"/>
            <a:ext cx="8431306" cy="5124634"/>
          </a:xfrm>
        </p:spPr>
        <p:txBody>
          <a:bodyPr>
            <a:normAutofit fontScale="85000" lnSpcReduction="20000"/>
          </a:bodyPr>
          <a:lstStyle/>
          <a:p>
            <a:pPr>
              <a:buFont typeface="Wingdings" panose="05000000000000000000" pitchFamily="2" charset="2"/>
              <a:buChar char="q"/>
            </a:pPr>
            <a:r>
              <a:rPr lang="es-ES" sz="2800" dirty="0" smtClean="0"/>
              <a:t>Incluyen las siguientes </a:t>
            </a:r>
            <a:r>
              <a:rPr lang="es-ES" sz="2800" b="1" dirty="0" smtClean="0"/>
              <a:t>materias</a:t>
            </a:r>
            <a:r>
              <a:rPr lang="es-ES" sz="2800" dirty="0" smtClean="0"/>
              <a:t>:</a:t>
            </a:r>
          </a:p>
          <a:p>
            <a:pPr marL="457200" lvl="1" indent="0">
              <a:spcBef>
                <a:spcPts val="600"/>
              </a:spcBef>
              <a:spcAft>
                <a:spcPts val="600"/>
              </a:spcAft>
              <a:buNone/>
              <a:tabLst>
                <a:tab pos="4754563" algn="l"/>
              </a:tabLst>
            </a:pPr>
            <a:r>
              <a:rPr lang="es-ES" sz="2400" b="1" u="sng" dirty="0" smtClean="0">
                <a:solidFill>
                  <a:srgbClr val="246ADC"/>
                </a:solidFill>
              </a:rPr>
              <a:t>Comunicación y sociedad</a:t>
            </a:r>
            <a:r>
              <a:rPr lang="es-ES" sz="2400" b="1" dirty="0" smtClean="0">
                <a:solidFill>
                  <a:srgbClr val="246ADC"/>
                </a:solidFill>
              </a:rPr>
              <a:t> (I y II):</a:t>
            </a:r>
            <a:r>
              <a:rPr lang="es-ES" sz="2400" b="1" dirty="0" smtClean="0"/>
              <a:t>	</a:t>
            </a:r>
            <a:endParaRPr lang="es-ES_tradnl" sz="2400" b="1" dirty="0"/>
          </a:p>
          <a:p>
            <a:pPr marL="457200" lvl="1" indent="0">
              <a:spcBef>
                <a:spcPts val="0"/>
              </a:spcBef>
              <a:buFontTx/>
              <a:buChar char="-"/>
              <a:tabLst>
                <a:tab pos="4754563" algn="l"/>
              </a:tabLst>
            </a:pPr>
            <a:r>
              <a:rPr lang="es-ES_tradnl" sz="2000" dirty="0" smtClean="0"/>
              <a:t> Lengua castellana.	</a:t>
            </a:r>
          </a:p>
          <a:p>
            <a:pPr marL="457200" lvl="1" indent="0">
              <a:spcBef>
                <a:spcPts val="0"/>
              </a:spcBef>
              <a:buFontTx/>
              <a:buChar char="-"/>
              <a:tabLst>
                <a:tab pos="4754563" algn="l"/>
              </a:tabLst>
            </a:pPr>
            <a:r>
              <a:rPr lang="es-ES_tradnl" sz="2000" dirty="0" smtClean="0"/>
              <a:t> </a:t>
            </a:r>
            <a:r>
              <a:rPr lang="es-ES_tradnl" sz="2000" dirty="0" smtClean="0">
                <a:solidFill>
                  <a:srgbClr val="FF0000"/>
                </a:solidFill>
              </a:rPr>
              <a:t>Lengua extranjera</a:t>
            </a:r>
            <a:r>
              <a:rPr lang="es-ES_tradnl" dirty="0" smtClean="0">
                <a:solidFill>
                  <a:srgbClr val="FF0000"/>
                </a:solidFill>
              </a:rPr>
              <a:t>*</a:t>
            </a:r>
            <a:r>
              <a:rPr lang="es-ES_tradnl" sz="2000" dirty="0" smtClean="0"/>
              <a:t>.	 </a:t>
            </a:r>
          </a:p>
          <a:p>
            <a:pPr marL="457200" lvl="1" indent="0">
              <a:spcBef>
                <a:spcPts val="0"/>
              </a:spcBef>
              <a:buNone/>
              <a:tabLst>
                <a:tab pos="4754563" algn="l"/>
              </a:tabLst>
            </a:pPr>
            <a:r>
              <a:rPr lang="es-ES_tradnl" sz="2000" dirty="0" smtClean="0"/>
              <a:t>- Ciencias sociales.</a:t>
            </a:r>
          </a:p>
          <a:p>
            <a:pPr marL="457200" lvl="1" indent="0">
              <a:spcBef>
                <a:spcPts val="0"/>
              </a:spcBef>
              <a:buFontTx/>
              <a:buChar char="-"/>
              <a:tabLst>
                <a:tab pos="4754563" algn="l"/>
              </a:tabLst>
            </a:pPr>
            <a:r>
              <a:rPr lang="es-ES" sz="2000" dirty="0" smtClean="0"/>
              <a:t> Lengua cooficial (en su caso).</a:t>
            </a:r>
          </a:p>
          <a:p>
            <a:pPr marL="457200" lvl="1" indent="0">
              <a:spcBef>
                <a:spcPts val="600"/>
              </a:spcBef>
              <a:spcAft>
                <a:spcPts val="600"/>
              </a:spcAft>
              <a:buNone/>
              <a:tabLst>
                <a:tab pos="4754563" algn="l"/>
              </a:tabLst>
            </a:pPr>
            <a:r>
              <a:rPr lang="es-ES" sz="2400" b="1" u="sng" dirty="0" smtClean="0"/>
              <a:t>Ciencias aplicadas</a:t>
            </a:r>
            <a:r>
              <a:rPr lang="es-ES" sz="2400" b="1" dirty="0" smtClean="0"/>
              <a:t> (I y II):	</a:t>
            </a:r>
            <a:endParaRPr lang="es-ES_tradnl" sz="2400" b="1" dirty="0" smtClean="0"/>
          </a:p>
          <a:p>
            <a:pPr marL="457200" lvl="1" indent="0">
              <a:spcBef>
                <a:spcPts val="0"/>
              </a:spcBef>
              <a:buFontTx/>
              <a:buChar char="-"/>
              <a:tabLst>
                <a:tab pos="4754563" algn="l"/>
              </a:tabLst>
            </a:pPr>
            <a:r>
              <a:rPr lang="es-ES" sz="2000" dirty="0" smtClean="0"/>
              <a:t> Matemáticas Aplicadas al Contexto Personal y de Aprendizaje de un Campo Profesional. </a:t>
            </a:r>
          </a:p>
          <a:p>
            <a:pPr marL="457200" lvl="1" indent="0">
              <a:spcBef>
                <a:spcPts val="0"/>
              </a:spcBef>
              <a:buFontTx/>
              <a:buChar char="-"/>
              <a:tabLst>
                <a:tab pos="4754563" algn="l"/>
              </a:tabLst>
            </a:pPr>
            <a:r>
              <a:rPr lang="es-ES_tradnl" sz="2000" dirty="0" smtClean="0"/>
              <a:t> </a:t>
            </a:r>
            <a:r>
              <a:rPr lang="es-ES" sz="2000" dirty="0" smtClean="0"/>
              <a:t>Ciencias Aplicadas al Contexto Personal y de Aprendizaje de un Campo Profesional.</a:t>
            </a:r>
            <a:endParaRPr lang="es-ES_tradnl" sz="2000" dirty="0" smtClean="0"/>
          </a:p>
          <a:p>
            <a:pPr>
              <a:spcBef>
                <a:spcPts val="1200"/>
              </a:spcBef>
              <a:buFont typeface="Wingdings" panose="05000000000000000000" pitchFamily="2" charset="2"/>
              <a:buChar char="q"/>
            </a:pPr>
            <a:endParaRPr lang="es-ES" sz="2800" dirty="0" smtClean="0"/>
          </a:p>
          <a:p>
            <a:pPr>
              <a:spcBef>
                <a:spcPts val="1200"/>
              </a:spcBef>
              <a:buFont typeface="Wingdings" panose="05000000000000000000" pitchFamily="2" charset="2"/>
              <a:buChar char="q"/>
            </a:pPr>
            <a:r>
              <a:rPr lang="es-ES" sz="2800" dirty="0" smtClean="0"/>
              <a:t>Tendrán como referente:</a:t>
            </a:r>
          </a:p>
          <a:p>
            <a:pPr marL="457200" lvl="1" indent="0">
              <a:spcBef>
                <a:spcPts val="0"/>
              </a:spcBef>
              <a:buNone/>
            </a:pPr>
            <a:r>
              <a:rPr lang="es-ES" sz="2000" dirty="0" smtClean="0"/>
              <a:t>- El </a:t>
            </a:r>
            <a:r>
              <a:rPr lang="es-ES" sz="2000" dirty="0"/>
              <a:t>currículo de las materias de la Educación Secundaria Obligatoria</a:t>
            </a:r>
          </a:p>
          <a:p>
            <a:pPr marL="457200" lvl="1" indent="0">
              <a:spcBef>
                <a:spcPts val="0"/>
              </a:spcBef>
              <a:buNone/>
            </a:pPr>
            <a:r>
              <a:rPr lang="es-ES" sz="2000" dirty="0" smtClean="0"/>
              <a:t>- El </a:t>
            </a:r>
            <a:r>
              <a:rPr lang="es-ES" sz="2000" dirty="0">
                <a:solidFill>
                  <a:srgbClr val="246ADC"/>
                </a:solidFill>
              </a:rPr>
              <a:t>perfil profesional del título </a:t>
            </a:r>
            <a:r>
              <a:rPr lang="es-ES" sz="2000" dirty="0" smtClean="0">
                <a:solidFill>
                  <a:srgbClr val="246ADC"/>
                </a:solidFill>
              </a:rPr>
              <a:t>de FPB</a:t>
            </a:r>
            <a:endParaRPr lang="es-ES" sz="2000" i="1" dirty="0" smtClean="0">
              <a:solidFill>
                <a:srgbClr val="246ADC"/>
              </a:solidFill>
            </a:endParaRPr>
          </a:p>
          <a:p>
            <a:pPr marL="0" indent="0">
              <a:spcBef>
                <a:spcPts val="0"/>
              </a:spcBef>
              <a:buNone/>
            </a:pPr>
            <a:endParaRPr lang="es-ES" sz="1900" dirty="0" smtClean="0"/>
          </a:p>
          <a:p>
            <a:pPr marL="0" indent="0">
              <a:spcBef>
                <a:spcPts val="0"/>
              </a:spcBef>
              <a:buNone/>
            </a:pPr>
            <a:endParaRPr lang="es-ES" sz="1900" dirty="0" smtClean="0"/>
          </a:p>
          <a:p>
            <a:pPr marL="0" indent="0">
              <a:spcBef>
                <a:spcPts val="0"/>
              </a:spcBef>
              <a:buNone/>
            </a:pPr>
            <a:r>
              <a:rPr lang="es-ES" sz="2400" dirty="0" smtClean="0">
                <a:solidFill>
                  <a:srgbClr val="FF0000"/>
                </a:solidFill>
              </a:rPr>
              <a:t>*</a:t>
            </a:r>
            <a:r>
              <a:rPr lang="es-ES" sz="2200" dirty="0" smtClean="0">
                <a:solidFill>
                  <a:srgbClr val="FF0000"/>
                </a:solidFill>
              </a:rPr>
              <a:t>: Excepcionalmente, podrá ser ofertada en </a:t>
            </a:r>
            <a:r>
              <a:rPr lang="es-ES" sz="2200" b="1" dirty="0" smtClean="0">
                <a:solidFill>
                  <a:srgbClr val="FF0000"/>
                </a:solidFill>
              </a:rPr>
              <a:t>unidades formativas  </a:t>
            </a:r>
            <a:r>
              <a:rPr lang="es-ES" sz="2200" dirty="0" smtClean="0">
                <a:solidFill>
                  <a:srgbClr val="FF0000"/>
                </a:solidFill>
              </a:rPr>
              <a:t>cuando así se precise unción </a:t>
            </a:r>
            <a:r>
              <a:rPr lang="es-ES" sz="2200" dirty="0">
                <a:solidFill>
                  <a:srgbClr val="FF0000"/>
                </a:solidFill>
              </a:rPr>
              <a:t>de la acreditación de la competencia lingüística </a:t>
            </a:r>
            <a:r>
              <a:rPr lang="es-ES" sz="2200" dirty="0" smtClean="0">
                <a:solidFill>
                  <a:srgbClr val="FF0000"/>
                </a:solidFill>
              </a:rPr>
              <a:t>del profesorado.</a:t>
            </a:r>
            <a:endParaRPr lang="es-ES" sz="3000" dirty="0">
              <a:solidFill>
                <a:srgbClr val="FF0000"/>
              </a:solidFill>
            </a:endParaRPr>
          </a:p>
        </p:txBody>
      </p:sp>
      <p:sp>
        <p:nvSpPr>
          <p:cNvPr id="4" name="3 Marcador de número de diapositiva"/>
          <p:cNvSpPr>
            <a:spLocks noGrp="1"/>
          </p:cNvSpPr>
          <p:nvPr>
            <p:ph type="sldNum" sz="quarter" idx="12"/>
          </p:nvPr>
        </p:nvSpPr>
        <p:spPr/>
        <p:txBody>
          <a:bodyPr/>
          <a:lstStyle/>
          <a:p>
            <a:fld id="{3B3C2B09-C6C5-2642-AF66-391F8ABE2B41}" type="slidenum">
              <a:rPr lang="es-ES" smtClean="0"/>
              <a:pPr/>
              <a:t>23</a:t>
            </a:fld>
            <a:endParaRPr lang="es-ES"/>
          </a:p>
        </p:txBody>
      </p:sp>
    </p:spTree>
    <p:extLst>
      <p:ext uri="{BB962C8B-B14F-4D97-AF65-F5344CB8AC3E}">
        <p14:creationId xmlns:p14="http://schemas.microsoft.com/office/powerpoint/2010/main" xmlns="" val="26195950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a:spLocks noGrp="1"/>
          </p:cNvSpPr>
          <p:nvPr>
            <p:ph idx="1"/>
          </p:nvPr>
        </p:nvSpPr>
        <p:spPr>
          <a:xfrm>
            <a:off x="457200" y="1919569"/>
            <a:ext cx="8229600" cy="4091266"/>
          </a:xfrm>
        </p:spPr>
        <p:txBody>
          <a:bodyPr>
            <a:normAutofit/>
          </a:bodyPr>
          <a:lstStyle/>
          <a:p>
            <a:pPr marL="0" indent="0">
              <a:spcBef>
                <a:spcPts val="0"/>
              </a:spcBef>
              <a:spcAft>
                <a:spcPts val="2400"/>
              </a:spcAft>
              <a:buFont typeface="Wingdings" pitchFamily="2" charset="2"/>
              <a:buChar char="q"/>
            </a:pPr>
            <a:r>
              <a:rPr lang="es-ES" sz="2800" dirty="0" smtClean="0"/>
              <a:t> </a:t>
            </a:r>
            <a:r>
              <a:rPr lang="es-ES" sz="2400" dirty="0" smtClean="0"/>
              <a:t>Son </a:t>
            </a:r>
            <a:r>
              <a:rPr lang="es-ES" sz="2400" b="1" dirty="0" smtClean="0"/>
              <a:t>de oferta obligatoria </a:t>
            </a:r>
            <a:r>
              <a:rPr lang="es-ES" sz="2400" dirty="0" smtClean="0">
                <a:solidFill>
                  <a:srgbClr val="246ADC"/>
                </a:solidFill>
              </a:rPr>
              <a:t>en 1º y en 2º</a:t>
            </a:r>
            <a:r>
              <a:rPr lang="es-ES" sz="2400" dirty="0" smtClean="0"/>
              <a:t>.</a:t>
            </a:r>
          </a:p>
          <a:p>
            <a:pPr marL="444500" indent="-444500">
              <a:spcBef>
                <a:spcPts val="1800"/>
              </a:spcBef>
              <a:spcAft>
                <a:spcPts val="2400"/>
              </a:spcAft>
              <a:buFont typeface="Wingdings" pitchFamily="2" charset="2"/>
              <a:buChar char="q"/>
            </a:pPr>
            <a:r>
              <a:rPr lang="es-ES" sz="2400" dirty="0" smtClean="0"/>
              <a:t>La </a:t>
            </a:r>
            <a:r>
              <a:rPr lang="es-ES" sz="2400" dirty="0" smtClean="0">
                <a:solidFill>
                  <a:srgbClr val="246ADC"/>
                </a:solidFill>
              </a:rPr>
              <a:t>carga horaria </a:t>
            </a:r>
            <a:r>
              <a:rPr lang="es-ES" sz="2400" dirty="0" smtClean="0"/>
              <a:t>conjunta (incluyendo 1 h/s de tutoría) está entre el </a:t>
            </a:r>
            <a:r>
              <a:rPr lang="es-ES" sz="2400" b="1" dirty="0" smtClean="0">
                <a:solidFill>
                  <a:srgbClr val="246ADC"/>
                </a:solidFill>
              </a:rPr>
              <a:t>35%</a:t>
            </a:r>
            <a:r>
              <a:rPr lang="es-ES" sz="2400" dirty="0" smtClean="0">
                <a:solidFill>
                  <a:srgbClr val="246ADC"/>
                </a:solidFill>
              </a:rPr>
              <a:t> y el </a:t>
            </a:r>
            <a:r>
              <a:rPr lang="es-ES" sz="2400" b="1" dirty="0" smtClean="0">
                <a:solidFill>
                  <a:srgbClr val="246ADC"/>
                </a:solidFill>
              </a:rPr>
              <a:t>40 %</a:t>
            </a:r>
            <a:r>
              <a:rPr lang="es-ES" sz="2400" dirty="0" smtClean="0">
                <a:solidFill>
                  <a:srgbClr val="246ADC"/>
                </a:solidFill>
              </a:rPr>
              <a:t> </a:t>
            </a:r>
            <a:r>
              <a:rPr lang="es-ES" sz="2400" dirty="0" smtClean="0"/>
              <a:t>de la duración total del ciclo.</a:t>
            </a:r>
          </a:p>
          <a:p>
            <a:pPr marL="444500" indent="-444500">
              <a:spcBef>
                <a:spcPts val="1800"/>
              </a:spcBef>
              <a:spcAft>
                <a:spcPts val="1800"/>
              </a:spcAft>
              <a:buFont typeface="Wingdings" pitchFamily="2" charset="2"/>
              <a:buChar char="q"/>
            </a:pPr>
            <a:r>
              <a:rPr lang="es-ES" sz="2400" dirty="0" smtClean="0"/>
              <a:t>Excepcionalmente  las Administraciones educativas podrán </a:t>
            </a:r>
            <a:r>
              <a:rPr lang="es-ES" sz="2400" dirty="0" smtClean="0">
                <a:solidFill>
                  <a:srgbClr val="246ADC"/>
                </a:solidFill>
              </a:rPr>
              <a:t>reducirlo hasta el </a:t>
            </a:r>
            <a:r>
              <a:rPr lang="es-ES" sz="2400" b="1" dirty="0" smtClean="0">
                <a:solidFill>
                  <a:srgbClr val="246ADC"/>
                </a:solidFill>
              </a:rPr>
              <a:t>22% </a:t>
            </a:r>
            <a:r>
              <a:rPr lang="es-ES" sz="2400" dirty="0" smtClean="0"/>
              <a:t>para determinados </a:t>
            </a:r>
            <a:r>
              <a:rPr lang="es-ES" sz="2400" b="1" dirty="0" smtClean="0"/>
              <a:t>grupos específicos</a:t>
            </a:r>
            <a:r>
              <a:rPr lang="es-ES" sz="2400" dirty="0" smtClean="0"/>
              <a:t>, siempre que se garanticen los RA.</a:t>
            </a:r>
          </a:p>
          <a:p>
            <a:pPr marL="0" indent="0">
              <a:spcBef>
                <a:spcPts val="0"/>
              </a:spcBef>
              <a:buNone/>
            </a:pPr>
            <a:endParaRPr lang="es-ES" sz="1900" dirty="0" smtClean="0"/>
          </a:p>
        </p:txBody>
      </p:sp>
      <p:sp>
        <p:nvSpPr>
          <p:cNvPr id="4" name="3 Marcador de número de diapositiva"/>
          <p:cNvSpPr>
            <a:spLocks noGrp="1"/>
          </p:cNvSpPr>
          <p:nvPr>
            <p:ph type="sldNum" sz="quarter" idx="12"/>
          </p:nvPr>
        </p:nvSpPr>
        <p:spPr/>
        <p:txBody>
          <a:bodyPr/>
          <a:lstStyle/>
          <a:p>
            <a:fld id="{3B3C2B09-C6C5-2642-AF66-391F8ABE2B41}" type="slidenum">
              <a:rPr lang="es-ES" smtClean="0"/>
              <a:pPr/>
              <a:t>24</a:t>
            </a:fld>
            <a:endParaRPr lang="es-ES"/>
          </a:p>
        </p:txBody>
      </p:sp>
      <p:sp>
        <p:nvSpPr>
          <p:cNvPr id="8" name="4 Título"/>
          <p:cNvSpPr>
            <a:spLocks noGrp="1"/>
          </p:cNvSpPr>
          <p:nvPr>
            <p:ph type="title"/>
          </p:nvPr>
        </p:nvSpPr>
        <p:spPr>
          <a:xfrm>
            <a:off x="251520" y="0"/>
            <a:ext cx="9144000" cy="534791"/>
          </a:xfrm>
        </p:spPr>
        <p:txBody>
          <a:bodyPr/>
          <a:lstStyle/>
          <a:p>
            <a:r>
              <a:rPr lang="es-ES" sz="3200" b="1" dirty="0" smtClean="0"/>
              <a:t>Módulos asociados a los bloques comunes (I) </a:t>
            </a:r>
            <a:endParaRPr lang="es-ES_tradnl" sz="3200" b="1" dirty="0"/>
          </a:p>
        </p:txBody>
      </p:sp>
    </p:spTree>
    <p:extLst>
      <p:ext uri="{BB962C8B-B14F-4D97-AF65-F5344CB8AC3E}">
        <p14:creationId xmlns:p14="http://schemas.microsoft.com/office/powerpoint/2010/main" xmlns="" val="26195950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467544" y="-171400"/>
            <a:ext cx="8229600" cy="1143000"/>
          </a:xfrm>
        </p:spPr>
        <p:txBody>
          <a:bodyPr/>
          <a:lstStyle/>
          <a:p>
            <a:r>
              <a:rPr lang="es-ES" sz="3200" b="1" dirty="0" smtClean="0"/>
              <a:t>Módulo de formación en centros de trabajo</a:t>
            </a:r>
            <a:endParaRPr lang="es-ES_tradnl" sz="3200" b="1" dirty="0"/>
          </a:p>
        </p:txBody>
      </p:sp>
      <p:sp>
        <p:nvSpPr>
          <p:cNvPr id="6" name="5 Marcador de contenido"/>
          <p:cNvSpPr>
            <a:spLocks noGrp="1"/>
          </p:cNvSpPr>
          <p:nvPr>
            <p:ph idx="1"/>
          </p:nvPr>
        </p:nvSpPr>
        <p:spPr>
          <a:xfrm>
            <a:off x="457200" y="1547906"/>
            <a:ext cx="8229600" cy="4981943"/>
          </a:xfrm>
        </p:spPr>
        <p:txBody>
          <a:bodyPr>
            <a:normAutofit lnSpcReduction="10000"/>
          </a:bodyPr>
          <a:lstStyle/>
          <a:p>
            <a:pPr>
              <a:spcBef>
                <a:spcPts val="600"/>
              </a:spcBef>
              <a:spcAft>
                <a:spcPts val="600"/>
              </a:spcAft>
              <a:buFont typeface="Wingdings" panose="05000000000000000000" pitchFamily="2" charset="2"/>
              <a:buChar char="q"/>
            </a:pPr>
            <a:r>
              <a:rPr lang="es-ES" sz="2400" dirty="0" smtClean="0"/>
              <a:t>Responde a lo establecido </a:t>
            </a:r>
            <a:r>
              <a:rPr lang="es-ES" sz="2400" dirty="0"/>
              <a:t>con carácter general para </a:t>
            </a:r>
            <a:r>
              <a:rPr lang="es-ES" sz="2400" dirty="0" smtClean="0"/>
              <a:t>la FP.</a:t>
            </a:r>
            <a:endParaRPr lang="es-ES" sz="2400" dirty="0"/>
          </a:p>
          <a:p>
            <a:pPr>
              <a:spcBef>
                <a:spcPts val="1800"/>
              </a:spcBef>
              <a:spcAft>
                <a:spcPts val="600"/>
              </a:spcAft>
              <a:buFont typeface="Wingdings" panose="05000000000000000000" pitchFamily="2" charset="2"/>
              <a:buChar char="q"/>
            </a:pPr>
            <a:r>
              <a:rPr lang="es-ES" sz="2400" dirty="0" smtClean="0"/>
              <a:t>Su </a:t>
            </a:r>
            <a:r>
              <a:rPr lang="es-ES" sz="2400" b="1" dirty="0" smtClean="0"/>
              <a:t>duración</a:t>
            </a:r>
            <a:r>
              <a:rPr lang="es-ES" sz="2400" dirty="0" smtClean="0"/>
              <a:t> será como mínimo </a:t>
            </a:r>
            <a:r>
              <a:rPr lang="es-ES" sz="2400" dirty="0"/>
              <a:t>del </a:t>
            </a:r>
            <a:r>
              <a:rPr lang="es-ES" sz="2400" b="1" dirty="0"/>
              <a:t>12% </a:t>
            </a:r>
            <a:r>
              <a:rPr lang="es-ES" sz="2400" dirty="0"/>
              <a:t>de la duración total del ciclo formativo</a:t>
            </a:r>
          </a:p>
          <a:p>
            <a:pPr>
              <a:spcBef>
                <a:spcPts val="1800"/>
              </a:spcBef>
              <a:spcAft>
                <a:spcPts val="600"/>
              </a:spcAft>
              <a:buFont typeface="Wingdings" panose="05000000000000000000" pitchFamily="2" charset="2"/>
              <a:buChar char="q"/>
            </a:pPr>
            <a:r>
              <a:rPr lang="es-ES" sz="2400" dirty="0" smtClean="0"/>
              <a:t>Las </a:t>
            </a:r>
            <a:r>
              <a:rPr lang="es-ES" sz="2400" dirty="0"/>
              <a:t>Administraciones </a:t>
            </a:r>
            <a:r>
              <a:rPr lang="es-ES" sz="2400" dirty="0" smtClean="0"/>
              <a:t>educativas:</a:t>
            </a:r>
          </a:p>
          <a:p>
            <a:pPr lvl="1">
              <a:spcBef>
                <a:spcPts val="600"/>
              </a:spcBef>
              <a:spcAft>
                <a:spcPts val="600"/>
              </a:spcAft>
            </a:pPr>
            <a:r>
              <a:rPr lang="es-ES" sz="2000" dirty="0"/>
              <a:t>D</a:t>
            </a:r>
            <a:r>
              <a:rPr lang="es-ES" sz="2000" dirty="0" smtClean="0"/>
              <a:t>eterminarán </a:t>
            </a:r>
            <a:r>
              <a:rPr lang="es-ES" sz="2000" dirty="0"/>
              <a:t>el </a:t>
            </a:r>
            <a:r>
              <a:rPr lang="es-ES" sz="2000" b="1" dirty="0"/>
              <a:t>momento</a:t>
            </a:r>
            <a:r>
              <a:rPr lang="es-ES" sz="2000" dirty="0"/>
              <a:t> en el que debe cursarse</a:t>
            </a:r>
            <a:r>
              <a:rPr lang="es-ES" sz="1800" dirty="0" smtClean="0"/>
              <a:t>. </a:t>
            </a:r>
          </a:p>
          <a:p>
            <a:pPr lvl="1">
              <a:spcBef>
                <a:spcPts val="600"/>
              </a:spcBef>
              <a:spcAft>
                <a:spcPts val="600"/>
              </a:spcAft>
            </a:pPr>
            <a:r>
              <a:rPr lang="es-ES" sz="2000" dirty="0" smtClean="0"/>
              <a:t>Garantizarán que antes de su </a:t>
            </a:r>
            <a:r>
              <a:rPr lang="es-ES" sz="2000" b="1" dirty="0" smtClean="0">
                <a:solidFill>
                  <a:srgbClr val="246ADC"/>
                </a:solidFill>
              </a:rPr>
              <a:t>inicio</a:t>
            </a:r>
            <a:r>
              <a:rPr lang="es-ES" sz="2000" dirty="0" smtClean="0"/>
              <a:t> el </a:t>
            </a:r>
            <a:r>
              <a:rPr lang="es-ES" sz="2000" dirty="0" smtClean="0">
                <a:solidFill>
                  <a:srgbClr val="246ADC"/>
                </a:solidFill>
              </a:rPr>
              <a:t>alumnado haya adquirido las competencias y contenidos relativos a los </a:t>
            </a:r>
            <a:r>
              <a:rPr lang="es-ES" sz="2000" b="1" dirty="0" smtClean="0">
                <a:solidFill>
                  <a:srgbClr val="246ADC"/>
                </a:solidFill>
              </a:rPr>
              <a:t>riesgos específicos y las medidas de prevención en las actividades profesionales</a:t>
            </a:r>
            <a:r>
              <a:rPr lang="es-ES" sz="2000" dirty="0" smtClean="0">
                <a:solidFill>
                  <a:srgbClr val="246ADC"/>
                </a:solidFill>
              </a:rPr>
              <a:t> </a:t>
            </a:r>
            <a:r>
              <a:rPr lang="es-ES" sz="2000" dirty="0" smtClean="0"/>
              <a:t>del perfil del título.</a:t>
            </a:r>
          </a:p>
          <a:p>
            <a:pPr lvl="1">
              <a:spcBef>
                <a:spcPts val="600"/>
              </a:spcBef>
              <a:spcAft>
                <a:spcPts val="600"/>
              </a:spcAft>
            </a:pPr>
            <a:r>
              <a:rPr lang="es-ES" sz="2000" dirty="0" smtClean="0"/>
              <a:t>Excepcionalmente, podrá realizarse en </a:t>
            </a:r>
            <a:r>
              <a:rPr lang="es-ES" sz="2000" b="1" dirty="0" smtClean="0">
                <a:solidFill>
                  <a:srgbClr val="246ADC"/>
                </a:solidFill>
              </a:rPr>
              <a:t>centros educativos</a:t>
            </a:r>
            <a:r>
              <a:rPr lang="es-ES" sz="2000" dirty="0" smtClean="0">
                <a:solidFill>
                  <a:srgbClr val="246ADC"/>
                </a:solidFill>
              </a:rPr>
              <a:t> o en </a:t>
            </a:r>
            <a:r>
              <a:rPr lang="es-ES" sz="2000" b="1" dirty="0" smtClean="0">
                <a:solidFill>
                  <a:srgbClr val="FF0000"/>
                </a:solidFill>
              </a:rPr>
              <a:t>instituciones públicas</a:t>
            </a:r>
            <a:r>
              <a:rPr lang="es-ES" sz="2000" dirty="0" smtClean="0">
                <a:solidFill>
                  <a:srgbClr val="246ADC"/>
                </a:solidFill>
              </a:rPr>
              <a:t>.</a:t>
            </a:r>
            <a:r>
              <a:rPr lang="es-ES" sz="2000" dirty="0" smtClean="0"/>
              <a:t> El tutor será un profesional y que no sea docente.</a:t>
            </a:r>
          </a:p>
        </p:txBody>
      </p:sp>
      <p:sp>
        <p:nvSpPr>
          <p:cNvPr id="4" name="3 Marcador de número de diapositiva"/>
          <p:cNvSpPr>
            <a:spLocks noGrp="1"/>
          </p:cNvSpPr>
          <p:nvPr>
            <p:ph type="sldNum" sz="quarter" idx="12"/>
          </p:nvPr>
        </p:nvSpPr>
        <p:spPr/>
        <p:txBody>
          <a:bodyPr/>
          <a:lstStyle/>
          <a:p>
            <a:fld id="{3B3C2B09-C6C5-2642-AF66-391F8ABE2B41}" type="slidenum">
              <a:rPr lang="es-ES" smtClean="0"/>
              <a:pPr/>
              <a:t>25</a:t>
            </a:fld>
            <a:endParaRPr lang="es-ES"/>
          </a:p>
        </p:txBody>
      </p:sp>
    </p:spTree>
    <p:extLst>
      <p:ext uri="{BB962C8B-B14F-4D97-AF65-F5344CB8AC3E}">
        <p14:creationId xmlns:p14="http://schemas.microsoft.com/office/powerpoint/2010/main" xmlns="" val="26409814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323528" y="-99392"/>
            <a:ext cx="8229600" cy="1143000"/>
          </a:xfrm>
        </p:spPr>
        <p:txBody>
          <a:bodyPr/>
          <a:lstStyle/>
          <a:p>
            <a:r>
              <a:rPr lang="es-ES" sz="3600" b="1" dirty="0" smtClean="0"/>
              <a:t>Competencias de carácter transversal (I)</a:t>
            </a:r>
            <a:endParaRPr lang="es-ES_tradnl" sz="3600" b="1" dirty="0"/>
          </a:p>
        </p:txBody>
      </p:sp>
      <p:sp>
        <p:nvSpPr>
          <p:cNvPr id="6" name="5 Marcador de contenido"/>
          <p:cNvSpPr>
            <a:spLocks noGrp="1"/>
          </p:cNvSpPr>
          <p:nvPr>
            <p:ph idx="1"/>
          </p:nvPr>
        </p:nvSpPr>
        <p:spPr>
          <a:xfrm>
            <a:off x="457200" y="1507565"/>
            <a:ext cx="8229600" cy="4981943"/>
          </a:xfrm>
        </p:spPr>
        <p:txBody>
          <a:bodyPr>
            <a:normAutofit/>
          </a:bodyPr>
          <a:lstStyle/>
          <a:p>
            <a:pPr marL="4763" lvl="1" indent="0" algn="just">
              <a:buNone/>
            </a:pPr>
            <a:r>
              <a:rPr lang="es-ES" sz="2400" dirty="0" smtClean="0"/>
              <a:t>Todos los ciclos de FPB incluyen </a:t>
            </a:r>
            <a:r>
              <a:rPr lang="es-ES" sz="2400" b="1" dirty="0" smtClean="0"/>
              <a:t>de forma transversal </a:t>
            </a:r>
            <a:r>
              <a:rPr lang="es-ES" sz="2400" dirty="0" smtClean="0"/>
              <a:t>en el </a:t>
            </a:r>
            <a:r>
              <a:rPr lang="es-ES" sz="2400" b="1" dirty="0" smtClean="0">
                <a:solidFill>
                  <a:srgbClr val="246ADC"/>
                </a:solidFill>
              </a:rPr>
              <a:t>conjunto de módulos profesionales </a:t>
            </a:r>
            <a:r>
              <a:rPr lang="es-ES" sz="2400" dirty="0" smtClean="0"/>
              <a:t>aspectos relativos a:</a:t>
            </a:r>
          </a:p>
          <a:p>
            <a:pPr marL="747713" lvl="2" indent="-342900"/>
            <a:r>
              <a:rPr lang="es-ES" sz="1900" dirty="0" smtClean="0"/>
              <a:t>Trabajo en equipo.</a:t>
            </a:r>
          </a:p>
          <a:p>
            <a:pPr marL="747713" lvl="2" indent="-342900"/>
            <a:r>
              <a:rPr lang="es-ES" sz="1900" b="1" dirty="0" smtClean="0"/>
              <a:t>Prevención de riesgos laborales.</a:t>
            </a:r>
          </a:p>
          <a:p>
            <a:pPr marL="747713" lvl="2" indent="-342900"/>
            <a:r>
              <a:rPr lang="es-ES" sz="1900" dirty="0" smtClean="0"/>
              <a:t>Emprendimiento.</a:t>
            </a:r>
          </a:p>
          <a:p>
            <a:pPr marL="747713" lvl="2" indent="-342900"/>
            <a:r>
              <a:rPr lang="es-ES" sz="1900" dirty="0" smtClean="0"/>
              <a:t>Actividad empresarial.</a:t>
            </a:r>
          </a:p>
          <a:p>
            <a:pPr marL="747713" lvl="2" indent="-342900"/>
            <a:r>
              <a:rPr lang="es-ES" sz="1900" dirty="0" smtClean="0"/>
              <a:t>Orientación laboral.</a:t>
            </a:r>
          </a:p>
          <a:p>
            <a:pPr marL="747713" lvl="2" indent="-342900">
              <a:buNone/>
            </a:pPr>
            <a:endParaRPr lang="es-ES" sz="2000" dirty="0" smtClean="0"/>
          </a:p>
          <a:p>
            <a:pPr marL="0" lvl="1" indent="4763">
              <a:buNone/>
            </a:pPr>
            <a:r>
              <a:rPr lang="es-ES" sz="2400" dirty="0" smtClean="0"/>
              <a:t>Tomarán como </a:t>
            </a:r>
            <a:r>
              <a:rPr lang="es-ES" sz="2400" b="1" dirty="0" smtClean="0"/>
              <a:t>referencia  para su concreción </a:t>
            </a:r>
            <a:r>
              <a:rPr lang="es-ES" sz="2400" dirty="0" smtClean="0"/>
              <a:t>:</a:t>
            </a:r>
          </a:p>
          <a:p>
            <a:pPr marL="712788" lvl="3" indent="-349250">
              <a:buFont typeface="Arial" pitchFamily="34" charset="0"/>
              <a:buChar char="•"/>
            </a:pPr>
            <a:r>
              <a:rPr lang="es-ES" sz="1800" dirty="0"/>
              <a:t>las materias </a:t>
            </a:r>
            <a:r>
              <a:rPr lang="es-ES" sz="1800" dirty="0" smtClean="0"/>
              <a:t>de la </a:t>
            </a:r>
            <a:r>
              <a:rPr lang="es-ES" sz="1900" dirty="0" smtClean="0"/>
              <a:t>Educación básica,</a:t>
            </a:r>
          </a:p>
          <a:p>
            <a:pPr marL="712788" lvl="3" indent="-349250">
              <a:buFont typeface="Arial" pitchFamily="34" charset="0"/>
              <a:buChar char="•"/>
            </a:pPr>
            <a:r>
              <a:rPr lang="es-ES" sz="1900" dirty="0" smtClean="0"/>
              <a:t>Las exigencias del perfil profesional y </a:t>
            </a:r>
          </a:p>
          <a:p>
            <a:pPr marL="712788" lvl="3" indent="-349250">
              <a:buFont typeface="Arial" pitchFamily="34" charset="0"/>
              <a:buChar char="•"/>
            </a:pPr>
            <a:r>
              <a:rPr lang="es-ES" sz="1900" dirty="0" smtClean="0"/>
              <a:t>Las exigencias de  la realidad productiva.</a:t>
            </a:r>
          </a:p>
        </p:txBody>
      </p:sp>
      <p:sp>
        <p:nvSpPr>
          <p:cNvPr id="4" name="3 Marcador de número de diapositiva"/>
          <p:cNvSpPr>
            <a:spLocks noGrp="1"/>
          </p:cNvSpPr>
          <p:nvPr>
            <p:ph type="sldNum" sz="quarter" idx="12"/>
          </p:nvPr>
        </p:nvSpPr>
        <p:spPr/>
        <p:txBody>
          <a:bodyPr/>
          <a:lstStyle/>
          <a:p>
            <a:fld id="{3B3C2B09-C6C5-2642-AF66-391F8ABE2B41}" type="slidenum">
              <a:rPr lang="es-ES" smtClean="0"/>
              <a:pPr/>
              <a:t>26</a:t>
            </a:fld>
            <a:endParaRPr lang="es-ES"/>
          </a:p>
        </p:txBody>
      </p:sp>
    </p:spTree>
    <p:extLst>
      <p:ext uri="{BB962C8B-B14F-4D97-AF65-F5344CB8AC3E}">
        <p14:creationId xmlns:p14="http://schemas.microsoft.com/office/powerpoint/2010/main" xmlns="" val="21244042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467544" y="-315416"/>
            <a:ext cx="8229600" cy="1143000"/>
          </a:xfrm>
        </p:spPr>
        <p:txBody>
          <a:bodyPr/>
          <a:lstStyle/>
          <a:p>
            <a:r>
              <a:rPr lang="es-ES" sz="3200" b="1" dirty="0" smtClean="0"/>
              <a:t>Otras competencias de carácter transversal</a:t>
            </a:r>
            <a:endParaRPr lang="es-ES_tradnl" sz="3200" b="1" dirty="0"/>
          </a:p>
        </p:txBody>
      </p:sp>
      <p:sp>
        <p:nvSpPr>
          <p:cNvPr id="6" name="5 Marcador de contenido"/>
          <p:cNvSpPr>
            <a:spLocks noGrp="1"/>
          </p:cNvSpPr>
          <p:nvPr>
            <p:ph idx="1"/>
          </p:nvPr>
        </p:nvSpPr>
        <p:spPr>
          <a:xfrm>
            <a:off x="323850" y="1484784"/>
            <a:ext cx="8229600" cy="4606739"/>
          </a:xfrm>
        </p:spPr>
        <p:txBody>
          <a:bodyPr>
            <a:normAutofit/>
          </a:bodyPr>
          <a:lstStyle/>
          <a:p>
            <a:pPr marL="0" lvl="1" indent="12700" algn="just">
              <a:buNone/>
            </a:pPr>
            <a:r>
              <a:rPr lang="es-ES" sz="2000" dirty="0" smtClean="0"/>
              <a:t>Para garantizar su incorporación en estas enseñanzas</a:t>
            </a:r>
            <a:r>
              <a:rPr lang="es-ES" sz="2000" b="1" dirty="0" smtClean="0"/>
              <a:t>, </a:t>
            </a:r>
            <a:r>
              <a:rPr lang="es-ES" sz="2000" dirty="0" smtClean="0"/>
              <a:t>en </a:t>
            </a:r>
            <a:r>
              <a:rPr lang="es-ES" sz="2000" b="1" dirty="0" smtClean="0">
                <a:solidFill>
                  <a:srgbClr val="246ADC"/>
                </a:solidFill>
              </a:rPr>
              <a:t>la programación </a:t>
            </a:r>
            <a:r>
              <a:rPr lang="es-ES" sz="2000" dirty="0" smtClean="0"/>
              <a:t>educativa </a:t>
            </a:r>
            <a:r>
              <a:rPr lang="es-ES" sz="2000" b="1" dirty="0" smtClean="0">
                <a:solidFill>
                  <a:srgbClr val="246ADC"/>
                </a:solidFill>
              </a:rPr>
              <a:t>de los MP deberán identificarse con claridad el conjunto de actividades de aprendizaje y evaluación </a:t>
            </a:r>
            <a:r>
              <a:rPr lang="es-ES" sz="2000" dirty="0" smtClean="0"/>
              <a:t>asociadas a dichas competencias y contenidos.</a:t>
            </a:r>
            <a:endParaRPr lang="es-ES_tradnl" sz="2000" dirty="0" smtClean="0"/>
          </a:p>
          <a:p>
            <a:pPr marL="4763" lvl="1" indent="0">
              <a:buNone/>
            </a:pPr>
            <a:endParaRPr lang="es-ES" sz="2000" dirty="0" smtClean="0"/>
          </a:p>
          <a:p>
            <a:pPr marL="4763" lvl="1" indent="0">
              <a:buNone/>
            </a:pPr>
            <a:endParaRPr lang="es-ES" sz="2000" dirty="0" smtClean="0"/>
          </a:p>
          <a:p>
            <a:pPr marL="4763" lvl="1" indent="0">
              <a:buNone/>
            </a:pPr>
            <a:r>
              <a:rPr lang="es-ES" sz="2000" dirty="0" smtClean="0"/>
              <a:t>Otras competencias transversales:</a:t>
            </a:r>
          </a:p>
          <a:p>
            <a:pPr marL="747713" lvl="2" indent="-342900"/>
            <a:r>
              <a:rPr lang="es-ES" sz="1600" dirty="0" smtClean="0"/>
              <a:t>Respeto al medio ambiente</a:t>
            </a:r>
          </a:p>
          <a:p>
            <a:pPr marL="747713" lvl="2" indent="-342900"/>
            <a:r>
              <a:rPr lang="es-ES" sz="1600" dirty="0" smtClean="0"/>
              <a:t>Promoción de la actividad física y la dieta saludable</a:t>
            </a:r>
          </a:p>
          <a:p>
            <a:pPr marL="747713" lvl="2" indent="-342900"/>
            <a:r>
              <a:rPr lang="es-ES" sz="1600" dirty="0" smtClean="0"/>
              <a:t>La comprensión lectora</a:t>
            </a:r>
            <a:r>
              <a:rPr lang="es-ES" sz="1600" dirty="0"/>
              <a:t> </a:t>
            </a:r>
            <a:endParaRPr lang="es-ES" sz="1600" dirty="0" smtClean="0"/>
          </a:p>
          <a:p>
            <a:pPr marL="747713" lvl="2" indent="-342900"/>
            <a:r>
              <a:rPr lang="es-ES" sz="1600" dirty="0"/>
              <a:t>L</a:t>
            </a:r>
            <a:r>
              <a:rPr lang="es-ES" sz="1600" dirty="0" smtClean="0"/>
              <a:t>a </a:t>
            </a:r>
            <a:r>
              <a:rPr lang="es-ES" sz="1600" dirty="0"/>
              <a:t>expresión oral y </a:t>
            </a:r>
            <a:r>
              <a:rPr lang="es-ES" sz="1600" dirty="0" smtClean="0"/>
              <a:t>escrita</a:t>
            </a:r>
          </a:p>
          <a:p>
            <a:pPr marL="747713" lvl="2" indent="-342900"/>
            <a:r>
              <a:rPr lang="es-ES" sz="1600" dirty="0"/>
              <a:t>L</a:t>
            </a:r>
            <a:r>
              <a:rPr lang="es-ES" sz="1600" dirty="0" smtClean="0"/>
              <a:t>a </a:t>
            </a:r>
            <a:r>
              <a:rPr lang="es-ES" sz="1600" dirty="0"/>
              <a:t>comunicación </a:t>
            </a:r>
            <a:r>
              <a:rPr lang="es-ES" sz="1600" dirty="0" smtClean="0"/>
              <a:t>audiovisual</a:t>
            </a:r>
          </a:p>
          <a:p>
            <a:pPr marL="747713" lvl="2" indent="-342900"/>
            <a:r>
              <a:rPr lang="es-ES" sz="1600" dirty="0" smtClean="0"/>
              <a:t>Las </a:t>
            </a:r>
            <a:r>
              <a:rPr lang="es-ES" sz="1600" dirty="0"/>
              <a:t>Tecnologías de la Información y la </a:t>
            </a:r>
            <a:r>
              <a:rPr lang="es-ES" sz="1600" dirty="0" smtClean="0"/>
              <a:t>Comunicación</a:t>
            </a:r>
          </a:p>
          <a:p>
            <a:pPr marL="747713" lvl="2" indent="-342900"/>
            <a:r>
              <a:rPr lang="es-ES" sz="1600" dirty="0" smtClean="0"/>
              <a:t>La Educación </a:t>
            </a:r>
            <a:r>
              <a:rPr lang="es-ES" sz="1600" dirty="0"/>
              <a:t>Cívica y </a:t>
            </a:r>
            <a:r>
              <a:rPr lang="es-ES" sz="1600" dirty="0" smtClean="0"/>
              <a:t>Constitucional</a:t>
            </a:r>
          </a:p>
          <a:p>
            <a:pPr lvl="1">
              <a:buNone/>
            </a:pPr>
            <a:endParaRPr lang="es-ES" sz="2000" dirty="0" smtClean="0"/>
          </a:p>
        </p:txBody>
      </p:sp>
      <p:sp>
        <p:nvSpPr>
          <p:cNvPr id="4" name="3 Marcador de número de diapositiva"/>
          <p:cNvSpPr>
            <a:spLocks noGrp="1"/>
          </p:cNvSpPr>
          <p:nvPr>
            <p:ph type="sldNum" sz="quarter" idx="12"/>
          </p:nvPr>
        </p:nvSpPr>
        <p:spPr/>
        <p:txBody>
          <a:bodyPr/>
          <a:lstStyle/>
          <a:p>
            <a:fld id="{3B3C2B09-C6C5-2642-AF66-391F8ABE2B41}" type="slidenum">
              <a:rPr lang="es-ES" smtClean="0"/>
              <a:pPr/>
              <a:t>27</a:t>
            </a:fld>
            <a:endParaRPr lang="es-ES"/>
          </a:p>
        </p:txBody>
      </p:sp>
    </p:spTree>
    <p:extLst>
      <p:ext uri="{BB962C8B-B14F-4D97-AF65-F5344CB8AC3E}">
        <p14:creationId xmlns:p14="http://schemas.microsoft.com/office/powerpoint/2010/main" xmlns="" val="21244042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a:spLocks noGrp="1"/>
          </p:cNvSpPr>
          <p:nvPr>
            <p:ph idx="1"/>
          </p:nvPr>
        </p:nvSpPr>
        <p:spPr>
          <a:xfrm>
            <a:off x="539552" y="1268760"/>
            <a:ext cx="8229600" cy="4981943"/>
          </a:xfrm>
        </p:spPr>
        <p:txBody>
          <a:bodyPr>
            <a:normAutofit/>
          </a:bodyPr>
          <a:lstStyle/>
          <a:p>
            <a:pPr marL="4763" lvl="1" indent="0" algn="just">
              <a:buNone/>
            </a:pPr>
            <a:r>
              <a:rPr lang="es-ES" dirty="0" smtClean="0"/>
              <a:t>Las Administraciones educativas garantizarán:</a:t>
            </a:r>
          </a:p>
          <a:p>
            <a:pPr marL="0" lvl="2" indent="15875">
              <a:buNone/>
            </a:pPr>
            <a:endParaRPr lang="es-ES" dirty="0"/>
          </a:p>
          <a:p>
            <a:pPr marL="342900" lvl="2" indent="-342900">
              <a:buFont typeface="Wingdings" panose="05000000000000000000" pitchFamily="2" charset="2"/>
              <a:buChar char="q"/>
            </a:pPr>
            <a:r>
              <a:rPr lang="es-ES" dirty="0" smtClean="0"/>
              <a:t>La </a:t>
            </a:r>
            <a:r>
              <a:rPr lang="es-ES" dirty="0"/>
              <a:t>certificación de la formación necesaria en materia de </a:t>
            </a:r>
            <a:r>
              <a:rPr lang="es-ES" dirty="0" smtClean="0"/>
              <a:t>PRL cuando lo </a:t>
            </a:r>
            <a:r>
              <a:rPr lang="es-ES" dirty="0"/>
              <a:t>requiera el sector </a:t>
            </a:r>
            <a:r>
              <a:rPr lang="es-ES" dirty="0" smtClean="0"/>
              <a:t>productivo/perfil </a:t>
            </a:r>
            <a:r>
              <a:rPr lang="es-ES" dirty="0"/>
              <a:t>profesional del título. </a:t>
            </a:r>
            <a:r>
              <a:rPr lang="es-ES" dirty="0" smtClean="0"/>
              <a:t>Se podrá organizar como una </a:t>
            </a:r>
            <a:r>
              <a:rPr lang="es-ES" b="1" dirty="0" smtClean="0">
                <a:solidFill>
                  <a:srgbClr val="246ADC"/>
                </a:solidFill>
              </a:rPr>
              <a:t>unidad formativa específica en el MP de FCT.</a:t>
            </a:r>
          </a:p>
          <a:p>
            <a:pPr marL="342900" lvl="2" indent="-342900">
              <a:spcBef>
                <a:spcPts val="3000"/>
              </a:spcBef>
              <a:buFont typeface="Wingdings" panose="05000000000000000000" pitchFamily="2" charset="2"/>
              <a:buChar char="q"/>
            </a:pPr>
            <a:r>
              <a:rPr lang="es-ES" dirty="0" smtClean="0"/>
              <a:t>La inclusión de los contenidos y duración, </a:t>
            </a:r>
            <a:r>
              <a:rPr lang="es-ES" dirty="0" smtClean="0">
                <a:solidFill>
                  <a:srgbClr val="246ADC"/>
                </a:solidFill>
              </a:rPr>
              <a:t>según el perfil profesional, en el ciclo de FPB para </a:t>
            </a:r>
            <a:r>
              <a:rPr lang="es-ES" dirty="0">
                <a:solidFill>
                  <a:srgbClr val="246ADC"/>
                </a:solidFill>
              </a:rPr>
              <a:t>llevar a cabo las funciones de nivel básico de </a:t>
            </a:r>
            <a:r>
              <a:rPr lang="es-ES" dirty="0" smtClean="0">
                <a:solidFill>
                  <a:srgbClr val="246ADC"/>
                </a:solidFill>
              </a:rPr>
              <a:t>PRL </a:t>
            </a:r>
          </a:p>
        </p:txBody>
      </p:sp>
      <p:sp>
        <p:nvSpPr>
          <p:cNvPr id="4" name="3 Marcador de número de diapositiva"/>
          <p:cNvSpPr>
            <a:spLocks noGrp="1"/>
          </p:cNvSpPr>
          <p:nvPr>
            <p:ph type="sldNum" sz="quarter" idx="12"/>
          </p:nvPr>
        </p:nvSpPr>
        <p:spPr/>
        <p:txBody>
          <a:bodyPr/>
          <a:lstStyle/>
          <a:p>
            <a:fld id="{3B3C2B09-C6C5-2642-AF66-391F8ABE2B41}" type="slidenum">
              <a:rPr lang="es-ES" smtClean="0"/>
              <a:pPr/>
              <a:t>28</a:t>
            </a:fld>
            <a:endParaRPr lang="es-ES"/>
          </a:p>
        </p:txBody>
      </p:sp>
      <p:sp>
        <p:nvSpPr>
          <p:cNvPr id="5" name="4 Rectángulo"/>
          <p:cNvSpPr/>
          <p:nvPr/>
        </p:nvSpPr>
        <p:spPr>
          <a:xfrm>
            <a:off x="539552" y="-27384"/>
            <a:ext cx="8532440" cy="584775"/>
          </a:xfrm>
          <a:prstGeom prst="rect">
            <a:avLst/>
          </a:prstGeom>
        </p:spPr>
        <p:txBody>
          <a:bodyPr wrap="square">
            <a:spAutoFit/>
          </a:bodyPr>
          <a:lstStyle/>
          <a:p>
            <a:pPr marL="4763" lvl="1" algn="just" eaLnBrk="0" hangingPunct="0">
              <a:spcBef>
                <a:spcPct val="20000"/>
              </a:spcBef>
            </a:pPr>
            <a:r>
              <a:rPr lang="es-ES" sz="3200" b="1" dirty="0" smtClean="0">
                <a:solidFill>
                  <a:prstClr val="black"/>
                </a:solidFill>
                <a:latin typeface="Calibri"/>
              </a:rPr>
              <a:t>Tratamiento Prevención de riesgos laborales. </a:t>
            </a:r>
          </a:p>
        </p:txBody>
      </p:sp>
    </p:spTree>
    <p:extLst>
      <p:ext uri="{BB962C8B-B14F-4D97-AF65-F5344CB8AC3E}">
        <p14:creationId xmlns:p14="http://schemas.microsoft.com/office/powerpoint/2010/main" xmlns="" val="5539883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0" y="0"/>
            <a:ext cx="8229600" cy="534791"/>
          </a:xfrm>
        </p:spPr>
        <p:txBody>
          <a:bodyPr/>
          <a:lstStyle/>
          <a:p>
            <a:r>
              <a:rPr lang="es-ES" sz="4000" dirty="0" smtClean="0"/>
              <a:t>Tutoría</a:t>
            </a:r>
            <a:endParaRPr lang="es-ES_tradnl" sz="4000" dirty="0"/>
          </a:p>
        </p:txBody>
      </p:sp>
      <p:sp>
        <p:nvSpPr>
          <p:cNvPr id="6" name="5 Marcador de contenido"/>
          <p:cNvSpPr>
            <a:spLocks noGrp="1"/>
          </p:cNvSpPr>
          <p:nvPr>
            <p:ph idx="1"/>
          </p:nvPr>
        </p:nvSpPr>
        <p:spPr>
          <a:xfrm>
            <a:off x="457200" y="1305861"/>
            <a:ext cx="8229600" cy="4099858"/>
          </a:xfrm>
        </p:spPr>
        <p:txBody>
          <a:bodyPr>
            <a:noAutofit/>
          </a:bodyPr>
          <a:lstStyle/>
          <a:p>
            <a:pPr>
              <a:spcBef>
                <a:spcPts val="1200"/>
              </a:spcBef>
              <a:spcAft>
                <a:spcPts val="1200"/>
              </a:spcAft>
              <a:buFont typeface="Wingdings" pitchFamily="2" charset="2"/>
              <a:buChar char="q"/>
            </a:pPr>
            <a:r>
              <a:rPr lang="es-ES" sz="2000" dirty="0" smtClean="0"/>
              <a:t>Cada grupo de FPB tendrá, al menos,  </a:t>
            </a:r>
            <a:r>
              <a:rPr lang="es-ES" sz="2000" b="1" dirty="0" smtClean="0">
                <a:solidFill>
                  <a:srgbClr val="246ADC"/>
                </a:solidFill>
              </a:rPr>
              <a:t>una hora de tutoría semanal </a:t>
            </a:r>
            <a:r>
              <a:rPr lang="es-ES" sz="2000" b="1" dirty="0" smtClean="0"/>
              <a:t>por , </a:t>
            </a:r>
            <a:r>
              <a:rPr lang="es-ES" sz="2000" dirty="0" smtClean="0"/>
              <a:t>determinen las Administraciones educativas.</a:t>
            </a:r>
          </a:p>
          <a:p>
            <a:pPr>
              <a:lnSpc>
                <a:spcPct val="120000"/>
              </a:lnSpc>
              <a:spcBef>
                <a:spcPts val="1800"/>
              </a:spcBef>
              <a:spcAft>
                <a:spcPts val="1200"/>
              </a:spcAft>
              <a:buFont typeface="Wingdings" pitchFamily="2" charset="2"/>
              <a:buChar char="q"/>
            </a:pPr>
            <a:r>
              <a:rPr lang="es-ES" sz="2000" dirty="0" smtClean="0"/>
              <a:t>La acción tutorial: </a:t>
            </a:r>
          </a:p>
          <a:p>
            <a:pPr lvl="1">
              <a:spcBef>
                <a:spcPts val="0"/>
              </a:spcBef>
              <a:spcAft>
                <a:spcPts val="400"/>
              </a:spcAft>
            </a:pPr>
            <a:r>
              <a:rPr lang="es-ES" sz="1600" dirty="0" smtClean="0"/>
              <a:t>Orientará el proceso educativo individual y colectivo del alumnado </a:t>
            </a:r>
          </a:p>
          <a:p>
            <a:pPr lvl="1">
              <a:spcBef>
                <a:spcPts val="0"/>
              </a:spcBef>
              <a:spcAft>
                <a:spcPts val="400"/>
              </a:spcAft>
            </a:pPr>
            <a:r>
              <a:rPr lang="es-ES" sz="1600" dirty="0" smtClean="0"/>
              <a:t>Contribuirá a la adquisición de competencias sociales, </a:t>
            </a:r>
          </a:p>
          <a:p>
            <a:pPr lvl="1">
              <a:spcBef>
                <a:spcPts val="0"/>
              </a:spcBef>
              <a:spcAft>
                <a:spcPts val="400"/>
              </a:spcAft>
            </a:pPr>
            <a:r>
              <a:rPr lang="es-ES" sz="1600" dirty="0" smtClean="0"/>
              <a:t>Al desarrollo la autoestima</a:t>
            </a:r>
          </a:p>
          <a:p>
            <a:pPr lvl="1">
              <a:spcBef>
                <a:spcPts val="0"/>
              </a:spcBef>
              <a:spcAft>
                <a:spcPts val="400"/>
              </a:spcAft>
            </a:pPr>
            <a:r>
              <a:rPr lang="es-ES" sz="1600" dirty="0" smtClean="0"/>
              <a:t>A fomentar las habilidades y destrezas que les permitan programar y gestionar su futuro educativo y profesional.</a:t>
            </a:r>
          </a:p>
          <a:p>
            <a:pPr>
              <a:lnSpc>
                <a:spcPct val="120000"/>
              </a:lnSpc>
              <a:spcBef>
                <a:spcPts val="2400"/>
              </a:spcBef>
              <a:spcAft>
                <a:spcPts val="1200"/>
              </a:spcAft>
              <a:buFont typeface="Wingdings" pitchFamily="2" charset="2"/>
              <a:buChar char="q"/>
            </a:pPr>
            <a:r>
              <a:rPr lang="es-ES" sz="2000" dirty="0" smtClean="0"/>
              <a:t>El tutor realizará una </a:t>
            </a:r>
            <a:r>
              <a:rPr lang="es-ES" sz="2000" b="1" dirty="0" smtClean="0">
                <a:solidFill>
                  <a:srgbClr val="246ADC"/>
                </a:solidFill>
              </a:rPr>
              <a:t>programación anual </a:t>
            </a:r>
            <a:r>
              <a:rPr lang="es-ES" sz="2000" dirty="0" smtClean="0"/>
              <a:t>que contemplará:</a:t>
            </a:r>
          </a:p>
          <a:p>
            <a:pPr lvl="1">
              <a:spcBef>
                <a:spcPts val="0"/>
              </a:spcBef>
              <a:spcAft>
                <a:spcPts val="600"/>
              </a:spcAft>
              <a:buFont typeface="Calibri" pitchFamily="34" charset="0"/>
              <a:buChar char="–"/>
            </a:pPr>
            <a:r>
              <a:rPr lang="es-ES" sz="1600" dirty="0" smtClean="0"/>
              <a:t>Los aspectos específicos del grupo,  </a:t>
            </a:r>
            <a:r>
              <a:rPr lang="es-ES" sz="1800" b="1" dirty="0" smtClean="0">
                <a:solidFill>
                  <a:srgbClr val="246ADC"/>
                </a:solidFill>
              </a:rPr>
              <a:t>contemplado en la acción tutorial</a:t>
            </a:r>
            <a:r>
              <a:rPr lang="es-ES" sz="1600" dirty="0" smtClean="0"/>
              <a:t>, </a:t>
            </a:r>
          </a:p>
          <a:p>
            <a:pPr lvl="1">
              <a:spcBef>
                <a:spcPts val="0"/>
              </a:spcBef>
              <a:spcAft>
                <a:spcPts val="600"/>
              </a:spcAft>
              <a:buFont typeface="Calibri" pitchFamily="34" charset="0"/>
              <a:buChar char="–"/>
            </a:pPr>
            <a:r>
              <a:rPr lang="es-ES" sz="1600" dirty="0" smtClean="0"/>
              <a:t>Las actividades de información y orientación que garanticen al alumnado una adecuada toma de decisiones sobre su itinerario educativo y profesional.</a:t>
            </a:r>
            <a:endParaRPr lang="es-ES_tradnl" sz="4000" dirty="0"/>
          </a:p>
        </p:txBody>
      </p:sp>
      <p:sp>
        <p:nvSpPr>
          <p:cNvPr id="4" name="3 Marcador de número de diapositiva"/>
          <p:cNvSpPr>
            <a:spLocks noGrp="1"/>
          </p:cNvSpPr>
          <p:nvPr>
            <p:ph type="sldNum" sz="quarter" idx="12"/>
          </p:nvPr>
        </p:nvSpPr>
        <p:spPr/>
        <p:txBody>
          <a:bodyPr/>
          <a:lstStyle/>
          <a:p>
            <a:fld id="{3B3C2B09-C6C5-2642-AF66-391F8ABE2B41}" type="slidenum">
              <a:rPr lang="es-ES" smtClean="0"/>
              <a:pPr/>
              <a:t>29</a:t>
            </a:fld>
            <a:endParaRPr lang="es-ES"/>
          </a:p>
        </p:txBody>
      </p:sp>
    </p:spTree>
    <p:extLst>
      <p:ext uri="{BB962C8B-B14F-4D97-AF65-F5344CB8AC3E}">
        <p14:creationId xmlns:p14="http://schemas.microsoft.com/office/powerpoint/2010/main" xmlns="" val="11089342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txBox="1">
            <a:spLocks/>
          </p:cNvSpPr>
          <p:nvPr/>
        </p:nvSpPr>
        <p:spPr>
          <a:xfrm>
            <a:off x="539750" y="1628800"/>
            <a:ext cx="8135938" cy="826319"/>
          </a:xfrm>
          <a:prstGeom prst="rect">
            <a:avLst/>
          </a:prstGeom>
          <a:ln/>
        </p:spPr>
        <p:style>
          <a:lnRef idx="1">
            <a:schemeClr val="accent3"/>
          </a:lnRef>
          <a:fillRef idx="2">
            <a:schemeClr val="accent3"/>
          </a:fillRef>
          <a:effectRef idx="1">
            <a:schemeClr val="accent3"/>
          </a:effectRef>
          <a:fontRef idx="minor">
            <a:schemeClr val="dk1"/>
          </a:fontRef>
        </p:style>
        <p:txBody>
          <a:bodyPr anchor="ctr"/>
          <a:lstStyle/>
          <a:p>
            <a:pPr>
              <a:defRPr/>
            </a:pPr>
            <a:r>
              <a:rPr lang="es-ES" b="1" dirty="0">
                <a:solidFill>
                  <a:schemeClr val="tx1"/>
                </a:solidFill>
                <a:latin typeface="Arial" pitchFamily="34" charset="0"/>
                <a:cs typeface="Arial" pitchFamily="34" charset="0"/>
              </a:rPr>
              <a:t>Flexibilizar las trayectorias educativas de los estudiantes </a:t>
            </a:r>
            <a:r>
              <a:rPr lang="es-ES" b="1" dirty="0" smtClean="0">
                <a:solidFill>
                  <a:schemeClr val="tx1"/>
                </a:solidFill>
                <a:latin typeface="Arial" pitchFamily="34" charset="0"/>
                <a:cs typeface="Arial" pitchFamily="34" charset="0"/>
              </a:rPr>
              <a:t>del  4º de la  ESO en </a:t>
            </a:r>
            <a:r>
              <a:rPr lang="es-ES" b="1" dirty="0" smtClean="0">
                <a:solidFill>
                  <a:srgbClr val="FF0000"/>
                </a:solidFill>
                <a:latin typeface="Arial" pitchFamily="34" charset="0"/>
                <a:cs typeface="Arial" pitchFamily="34" charset="0"/>
              </a:rPr>
              <a:t>dos vías: una académica y otra profesional</a:t>
            </a:r>
            <a:endParaRPr lang="es-ES" b="1" dirty="0">
              <a:solidFill>
                <a:srgbClr val="FF0000"/>
              </a:solidFill>
              <a:latin typeface="Arial" pitchFamily="34" charset="0"/>
              <a:cs typeface="Arial" pitchFamily="34" charset="0"/>
            </a:endParaRPr>
          </a:p>
        </p:txBody>
      </p:sp>
      <p:sp>
        <p:nvSpPr>
          <p:cNvPr id="8" name="1 Título"/>
          <p:cNvSpPr txBox="1">
            <a:spLocks/>
          </p:cNvSpPr>
          <p:nvPr/>
        </p:nvSpPr>
        <p:spPr>
          <a:xfrm>
            <a:off x="539552" y="2780928"/>
            <a:ext cx="8135938" cy="819852"/>
          </a:xfrm>
          <a:prstGeom prst="rect">
            <a:avLst/>
          </a:prstGeom>
          <a:ln/>
        </p:spPr>
        <p:style>
          <a:lnRef idx="1">
            <a:schemeClr val="accent3"/>
          </a:lnRef>
          <a:fillRef idx="2">
            <a:schemeClr val="accent3"/>
          </a:fillRef>
          <a:effectRef idx="1">
            <a:schemeClr val="accent3"/>
          </a:effectRef>
          <a:fontRef idx="minor">
            <a:schemeClr val="dk1"/>
          </a:fontRef>
        </p:style>
        <p:txBody>
          <a:bodyPr anchor="ctr"/>
          <a:lstStyle/>
          <a:p>
            <a:pPr fontAlgn="auto">
              <a:spcBef>
                <a:spcPts val="0"/>
              </a:spcBef>
              <a:spcAft>
                <a:spcPts val="0"/>
              </a:spcAft>
              <a:defRPr/>
            </a:pPr>
            <a:r>
              <a:rPr lang="es-ES" b="1" dirty="0">
                <a:solidFill>
                  <a:schemeClr val="tx1"/>
                </a:solidFill>
                <a:latin typeface="Arial" pitchFamily="34" charset="0"/>
                <a:cs typeface="Arial" pitchFamily="34" charset="0"/>
              </a:rPr>
              <a:t>Inclusión de un nuevo </a:t>
            </a:r>
            <a:r>
              <a:rPr lang="es-ES" b="1" dirty="0" smtClean="0">
                <a:solidFill>
                  <a:schemeClr val="tx1"/>
                </a:solidFill>
                <a:latin typeface="Arial" pitchFamily="34" charset="0"/>
                <a:cs typeface="Arial" pitchFamily="34" charset="0"/>
              </a:rPr>
              <a:t>nivel en la formación profesional: </a:t>
            </a:r>
            <a:r>
              <a:rPr lang="es-ES" b="1" dirty="0" smtClean="0">
                <a:solidFill>
                  <a:srgbClr val="FF0000"/>
                </a:solidFill>
                <a:latin typeface="Arial" pitchFamily="34" charset="0"/>
                <a:cs typeface="Arial" pitchFamily="34" charset="0"/>
              </a:rPr>
              <a:t>la formación profesional básica (FPB)</a:t>
            </a:r>
            <a:endParaRPr lang="es-ES" b="1" dirty="0">
              <a:solidFill>
                <a:srgbClr val="FF0000"/>
              </a:solidFill>
              <a:latin typeface="Arial" pitchFamily="34" charset="0"/>
              <a:cs typeface="Arial" pitchFamily="34" charset="0"/>
            </a:endParaRPr>
          </a:p>
        </p:txBody>
      </p:sp>
      <p:sp>
        <p:nvSpPr>
          <p:cNvPr id="6153" name="14 Rectángulo"/>
          <p:cNvSpPr>
            <a:spLocks noChangeArrowheads="1"/>
          </p:cNvSpPr>
          <p:nvPr/>
        </p:nvSpPr>
        <p:spPr bwMode="auto">
          <a:xfrm>
            <a:off x="1547664" y="0"/>
            <a:ext cx="5957046" cy="584775"/>
          </a:xfrm>
          <a:prstGeom prst="rect">
            <a:avLst/>
          </a:prstGeom>
          <a:noFill/>
          <a:ln w="9525">
            <a:noFill/>
            <a:miter lim="800000"/>
            <a:headEnd/>
            <a:tailEnd/>
          </a:ln>
        </p:spPr>
        <p:txBody>
          <a:bodyPr wrap="square">
            <a:spAutoFit/>
          </a:bodyPr>
          <a:lstStyle/>
          <a:p>
            <a:pPr algn="ctr"/>
            <a:r>
              <a:rPr lang="es-ES" sz="3200" b="1" dirty="0" smtClean="0"/>
              <a:t>Medidas</a:t>
            </a:r>
            <a:endParaRPr lang="es-ES" sz="3200" b="1" dirty="0"/>
          </a:p>
        </p:txBody>
      </p:sp>
      <p:sp>
        <p:nvSpPr>
          <p:cNvPr id="13" name="12 Marcador de número de diapositiva"/>
          <p:cNvSpPr>
            <a:spLocks noGrp="1"/>
          </p:cNvSpPr>
          <p:nvPr>
            <p:ph type="sldNum" sz="quarter" idx="12"/>
          </p:nvPr>
        </p:nvSpPr>
        <p:spPr>
          <a:xfrm>
            <a:off x="6553200" y="6284913"/>
            <a:ext cx="2133600" cy="365125"/>
          </a:xfrm>
        </p:spPr>
        <p:txBody>
          <a:bodyPr/>
          <a:lstStyle/>
          <a:p>
            <a:pPr>
              <a:defRPr/>
            </a:pPr>
            <a:fld id="{64A5E04B-1AFD-4412-A4AD-D21E3AACBFC9}" type="slidenum">
              <a:rPr lang="es-ES" smtClean="0">
                <a:latin typeface="Arial" pitchFamily="34" charset="0"/>
                <a:cs typeface="Arial" pitchFamily="34" charset="0"/>
              </a:rPr>
              <a:pPr>
                <a:defRPr/>
              </a:pPr>
              <a:t>3</a:t>
            </a:fld>
            <a:endParaRPr lang="es-ES" dirty="0">
              <a:latin typeface="Arial" pitchFamily="34" charset="0"/>
              <a:cs typeface="Arial" pitchFamily="34" charset="0"/>
            </a:endParaRPr>
          </a:p>
        </p:txBody>
      </p:sp>
      <p:sp>
        <p:nvSpPr>
          <p:cNvPr id="15" name="1 Título"/>
          <p:cNvSpPr txBox="1">
            <a:spLocks/>
          </p:cNvSpPr>
          <p:nvPr/>
        </p:nvSpPr>
        <p:spPr>
          <a:xfrm>
            <a:off x="539552" y="3861048"/>
            <a:ext cx="8135938" cy="819852"/>
          </a:xfrm>
          <a:prstGeom prst="rect">
            <a:avLst/>
          </a:prstGeom>
          <a:ln/>
        </p:spPr>
        <p:style>
          <a:lnRef idx="1">
            <a:schemeClr val="accent3"/>
          </a:lnRef>
          <a:fillRef idx="2">
            <a:schemeClr val="accent3"/>
          </a:fillRef>
          <a:effectRef idx="1">
            <a:schemeClr val="accent3"/>
          </a:effectRef>
          <a:fontRef idx="minor">
            <a:schemeClr val="dk1"/>
          </a:fontRef>
        </p:style>
        <p:txBody>
          <a:bodyPr anchor="ctr"/>
          <a:lstStyle/>
          <a:p>
            <a:pPr fontAlgn="auto">
              <a:spcBef>
                <a:spcPts val="0"/>
              </a:spcBef>
              <a:spcAft>
                <a:spcPts val="0"/>
              </a:spcAft>
              <a:defRPr/>
            </a:pPr>
            <a:r>
              <a:rPr lang="es-ES" b="1" dirty="0" smtClean="0">
                <a:solidFill>
                  <a:schemeClr val="tx1"/>
                </a:solidFill>
                <a:latin typeface="Arial" pitchFamily="34" charset="0"/>
                <a:cs typeface="Arial" pitchFamily="34" charset="0"/>
              </a:rPr>
              <a:t>Sienta </a:t>
            </a:r>
            <a:r>
              <a:rPr lang="es-ES" b="1" dirty="0">
                <a:solidFill>
                  <a:schemeClr val="tx1"/>
                </a:solidFill>
                <a:latin typeface="Arial" pitchFamily="34" charset="0"/>
                <a:cs typeface="Arial" pitchFamily="34" charset="0"/>
              </a:rPr>
              <a:t>las bases para el </a:t>
            </a:r>
            <a:r>
              <a:rPr lang="es-ES" b="1" dirty="0" smtClean="0">
                <a:solidFill>
                  <a:schemeClr val="tx1"/>
                </a:solidFill>
                <a:latin typeface="Arial" pitchFamily="34" charset="0"/>
                <a:cs typeface="Arial" pitchFamily="34" charset="0"/>
              </a:rPr>
              <a:t>inicio de un </a:t>
            </a:r>
            <a:r>
              <a:rPr lang="es-ES" b="1" dirty="0" smtClean="0">
                <a:solidFill>
                  <a:srgbClr val="FF0000"/>
                </a:solidFill>
                <a:latin typeface="Arial" pitchFamily="34" charset="0"/>
                <a:cs typeface="Arial" pitchFamily="34" charset="0"/>
              </a:rPr>
              <a:t>itinerario formativo </a:t>
            </a:r>
            <a:r>
              <a:rPr lang="es-ES" b="1" dirty="0" smtClean="0">
                <a:solidFill>
                  <a:schemeClr val="tx1"/>
                </a:solidFill>
                <a:latin typeface="Arial" pitchFamily="34" charset="0"/>
                <a:cs typeface="Arial" pitchFamily="34" charset="0"/>
              </a:rPr>
              <a:t>que conduzca al alumnado a una carrera profesional</a:t>
            </a:r>
            <a:endParaRPr lang="es-ES" b="1" dirty="0">
              <a:solidFill>
                <a:srgbClr val="FF0000"/>
              </a:solidFill>
              <a:latin typeface="Arial" pitchFamily="34" charset="0"/>
              <a:cs typeface="Arial" pitchFamily="34" charset="0"/>
            </a:endParaRPr>
          </a:p>
        </p:txBody>
      </p:sp>
      <p:sp>
        <p:nvSpPr>
          <p:cNvPr id="7" name="6 Rectángulo redondeado"/>
          <p:cNvSpPr/>
          <p:nvPr/>
        </p:nvSpPr>
        <p:spPr>
          <a:xfrm>
            <a:off x="467544" y="5085184"/>
            <a:ext cx="8280400" cy="442674"/>
          </a:xfrm>
          <a:prstGeom prst="roundRect">
            <a:avLst/>
          </a:prstGeom>
          <a:ln/>
        </p:spPr>
        <p:style>
          <a:lnRef idx="1">
            <a:schemeClr val="accent2"/>
          </a:lnRef>
          <a:fillRef idx="2">
            <a:schemeClr val="accent2"/>
          </a:fillRef>
          <a:effectRef idx="1">
            <a:schemeClr val="accent2"/>
          </a:effectRef>
          <a:fontRef idx="minor">
            <a:schemeClr val="dk1"/>
          </a:fontRef>
        </p:style>
        <p:txBody>
          <a:bodyPr>
            <a:spAutoFit/>
          </a:bodyPr>
          <a:lstStyle/>
          <a:p>
            <a:pPr algn="just">
              <a:defRPr/>
            </a:pPr>
            <a:r>
              <a:rPr lang="es-ES" sz="2000" dirty="0">
                <a:solidFill>
                  <a:schemeClr val="bg2">
                    <a:lumMod val="25000"/>
                  </a:schemeClr>
                </a:solidFill>
                <a:latin typeface="Arial" pitchFamily="34" charset="0"/>
                <a:cs typeface="Arial" pitchFamily="34" charset="0"/>
              </a:rPr>
              <a:t>Implicar de una forma activa a los sectores productivos.</a:t>
            </a:r>
          </a:p>
        </p:txBody>
      </p:sp>
      <p:sp>
        <p:nvSpPr>
          <p:cNvPr id="9" name="8 Rectángulo redondeado"/>
          <p:cNvSpPr/>
          <p:nvPr/>
        </p:nvSpPr>
        <p:spPr>
          <a:xfrm>
            <a:off x="611560" y="5517232"/>
            <a:ext cx="7742238" cy="476250"/>
          </a:xfrm>
          <a:prstGeom prst="roundRect">
            <a:avLst>
              <a:gd name="adj" fmla="val 50000"/>
            </a:avLst>
          </a:prstGeom>
          <a:solidFill>
            <a:schemeClr val="bg2">
              <a:lumMod val="90000"/>
            </a:schemeClr>
          </a:solidFill>
          <a:ln w="12700">
            <a:noFill/>
          </a:ln>
        </p:spPr>
        <p:txBody>
          <a:bodyPr>
            <a:spAutoFit/>
          </a:bodyPr>
          <a:lstStyle/>
          <a:p>
            <a:pPr lvl="1" algn="just">
              <a:defRPr/>
            </a:pPr>
            <a:r>
              <a:rPr lang="es-ES" sz="1600" dirty="0">
                <a:latin typeface="Arial" pitchFamily="34" charset="0"/>
                <a:cs typeface="Arial" pitchFamily="34" charset="0"/>
              </a:rPr>
              <a:t>Una solución posible: la FP Dual</a:t>
            </a:r>
            <a:r>
              <a:rPr lang="es-ES" sz="1600" dirty="0" smtClean="0">
                <a:latin typeface="Arial" pitchFamily="34" charset="0"/>
                <a:cs typeface="Arial" pitchFamily="34" charset="0"/>
              </a:rPr>
              <a:t>.</a:t>
            </a:r>
            <a:endParaRPr lang="es-ES" sz="1600" dirty="0">
              <a:latin typeface="Arial" pitchFamily="34" charset="0"/>
              <a:cs typeface="Arial" pitchFamily="34" charset="0"/>
            </a:endParaRPr>
          </a:p>
        </p:txBody>
      </p:sp>
    </p:spTree>
    <p:extLst>
      <p:ext uri="{BB962C8B-B14F-4D97-AF65-F5344CB8AC3E}">
        <p14:creationId xmlns:p14="http://schemas.microsoft.com/office/powerpoint/2010/main" xmlns="" val="36040952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27384"/>
            <a:ext cx="8229600" cy="534791"/>
          </a:xfrm>
        </p:spPr>
        <p:txBody>
          <a:bodyPr>
            <a:noAutofit/>
          </a:bodyPr>
          <a:lstStyle/>
          <a:p>
            <a:r>
              <a:rPr lang="es-ES" sz="4000" dirty="0" smtClean="0"/>
              <a:t>Acceso a la FPB </a:t>
            </a:r>
            <a:endParaRPr lang="es-ES" sz="4000" dirty="0"/>
          </a:p>
        </p:txBody>
      </p:sp>
      <p:sp>
        <p:nvSpPr>
          <p:cNvPr id="3" name="Marcador de contenido 2"/>
          <p:cNvSpPr>
            <a:spLocks noGrp="1"/>
          </p:cNvSpPr>
          <p:nvPr>
            <p:ph idx="1"/>
          </p:nvPr>
        </p:nvSpPr>
        <p:spPr>
          <a:xfrm>
            <a:off x="457200" y="1305860"/>
            <a:ext cx="8229600" cy="5165278"/>
          </a:xfrm>
        </p:spPr>
        <p:txBody>
          <a:bodyPr>
            <a:noAutofit/>
          </a:bodyPr>
          <a:lstStyle/>
          <a:p>
            <a:pPr>
              <a:spcBef>
                <a:spcPts val="1200"/>
              </a:spcBef>
              <a:spcAft>
                <a:spcPts val="1200"/>
              </a:spcAft>
              <a:buFont typeface="Wingdings" panose="05000000000000000000" pitchFamily="2" charset="2"/>
              <a:buChar char="q"/>
            </a:pPr>
            <a:r>
              <a:rPr lang="es-ES" sz="2000" dirty="0" smtClean="0"/>
              <a:t>Para acceder se ha de cumplir simultáneamente los </a:t>
            </a:r>
            <a:r>
              <a:rPr lang="es-ES" sz="2000" b="1" dirty="0" smtClean="0"/>
              <a:t>requisitos</a:t>
            </a:r>
            <a:r>
              <a:rPr lang="es-ES" sz="2000" dirty="0" smtClean="0"/>
              <a:t> siguientes:</a:t>
            </a:r>
          </a:p>
          <a:p>
            <a:pPr marL="628650" indent="-274638">
              <a:spcBef>
                <a:spcPts val="600"/>
              </a:spcBef>
              <a:spcAft>
                <a:spcPts val="600"/>
              </a:spcAft>
              <a:buFont typeface="+mj-lt"/>
              <a:buAutoNum type="alphaLcParenR"/>
            </a:pPr>
            <a:r>
              <a:rPr lang="es-ES" sz="2000" dirty="0"/>
              <a:t>Tener cumplidos </a:t>
            </a:r>
            <a:r>
              <a:rPr lang="es-ES" sz="2000" b="1" dirty="0" smtClean="0"/>
              <a:t>15 años</a:t>
            </a:r>
            <a:r>
              <a:rPr lang="es-ES" sz="2000" dirty="0" smtClean="0"/>
              <a:t> y </a:t>
            </a:r>
            <a:r>
              <a:rPr lang="es-ES" sz="2000" dirty="0"/>
              <a:t>no superar los </a:t>
            </a:r>
            <a:r>
              <a:rPr lang="es-ES" sz="2000" b="1" dirty="0" smtClean="0"/>
              <a:t>17 años </a:t>
            </a:r>
            <a:r>
              <a:rPr lang="es-ES" sz="2000" dirty="0"/>
              <a:t>de </a:t>
            </a:r>
            <a:r>
              <a:rPr lang="es-ES" sz="2000" dirty="0" smtClean="0"/>
              <a:t>edad </a:t>
            </a:r>
            <a:r>
              <a:rPr lang="es-ES" sz="1600" dirty="0" smtClean="0"/>
              <a:t>(en el momento del acceso o durante el año natural en curso)</a:t>
            </a:r>
            <a:r>
              <a:rPr lang="es-ES" sz="2000" dirty="0" smtClean="0"/>
              <a:t>.</a:t>
            </a:r>
          </a:p>
          <a:p>
            <a:pPr marL="628650" indent="-274638">
              <a:spcBef>
                <a:spcPts val="600"/>
              </a:spcBef>
              <a:spcAft>
                <a:spcPts val="600"/>
              </a:spcAft>
              <a:buFont typeface="+mj-lt"/>
              <a:buAutoNum type="alphaLcParenR"/>
            </a:pPr>
            <a:r>
              <a:rPr lang="es-ES" sz="2000" dirty="0"/>
              <a:t>Haber </a:t>
            </a:r>
            <a:r>
              <a:rPr lang="es-ES" sz="2000" b="1" dirty="0"/>
              <a:t>cursado el </a:t>
            </a:r>
            <a:r>
              <a:rPr lang="es-ES" sz="2000" b="1" dirty="0" smtClean="0"/>
              <a:t>primer ciclo </a:t>
            </a:r>
            <a:r>
              <a:rPr lang="es-ES" sz="2000" b="1" dirty="0"/>
              <a:t>de </a:t>
            </a:r>
            <a:r>
              <a:rPr lang="es-ES" sz="2000" b="1" dirty="0" smtClean="0"/>
              <a:t>ESO,</a:t>
            </a:r>
            <a:r>
              <a:rPr lang="es-ES" sz="2000" b="1" baseline="30000" dirty="0" smtClean="0"/>
              <a:t> </a:t>
            </a:r>
            <a:r>
              <a:rPr lang="es-ES" sz="2000" b="1" dirty="0" smtClean="0"/>
              <a:t> </a:t>
            </a:r>
            <a:r>
              <a:rPr lang="es-ES" sz="1600" dirty="0" smtClean="0"/>
              <a:t>de forma </a:t>
            </a:r>
            <a:r>
              <a:rPr lang="es-ES" sz="1600" b="1" dirty="0" smtClean="0"/>
              <a:t>excepcional </a:t>
            </a:r>
            <a:r>
              <a:rPr lang="es-ES" sz="1600" dirty="0" smtClean="0"/>
              <a:t>cursado segundo curso de ESO</a:t>
            </a:r>
            <a:r>
              <a:rPr lang="es-ES" sz="2000" b="1" dirty="0" smtClean="0"/>
              <a:t>.</a:t>
            </a:r>
          </a:p>
          <a:p>
            <a:pPr marL="628650" indent="-274638">
              <a:spcBef>
                <a:spcPts val="600"/>
              </a:spcBef>
              <a:spcAft>
                <a:spcPts val="600"/>
              </a:spcAft>
              <a:buFont typeface="+mj-lt"/>
              <a:buAutoNum type="alphaLcParenR"/>
            </a:pPr>
            <a:r>
              <a:rPr lang="es-ES" sz="2000" dirty="0" smtClean="0"/>
              <a:t>Haber sido </a:t>
            </a:r>
            <a:r>
              <a:rPr lang="es-ES" sz="2000" b="1" dirty="0" smtClean="0"/>
              <a:t>propuesto </a:t>
            </a:r>
            <a:r>
              <a:rPr lang="es-ES" sz="2000" dirty="0" smtClean="0"/>
              <a:t>por el </a:t>
            </a:r>
            <a:r>
              <a:rPr lang="es-ES" sz="2000" dirty="0"/>
              <a:t>equipo docente a los </a:t>
            </a:r>
            <a:r>
              <a:rPr lang="es-ES" sz="2000" u="sng" dirty="0"/>
              <a:t>padres, madres o tutores </a:t>
            </a:r>
            <a:r>
              <a:rPr lang="es-ES" sz="2000" dirty="0" smtClean="0"/>
              <a:t>legales.</a:t>
            </a:r>
            <a:endParaRPr lang="es-ES" sz="1600" dirty="0" smtClean="0"/>
          </a:p>
          <a:p>
            <a:pPr>
              <a:spcBef>
                <a:spcPts val="1200"/>
              </a:spcBef>
              <a:spcAft>
                <a:spcPts val="1200"/>
              </a:spcAft>
              <a:buNone/>
            </a:pPr>
            <a:endParaRPr lang="es-ES" sz="2000" b="1" dirty="0" smtClean="0"/>
          </a:p>
          <a:p>
            <a:pPr>
              <a:spcBef>
                <a:spcPts val="1200"/>
              </a:spcBef>
              <a:spcAft>
                <a:spcPts val="1200"/>
              </a:spcAft>
              <a:buFont typeface="Wingdings" panose="05000000000000000000" pitchFamily="2" charset="2"/>
              <a:buChar char="q"/>
            </a:pPr>
            <a:r>
              <a:rPr lang="es-ES" sz="2000" b="1" dirty="0" smtClean="0"/>
              <a:t>Las Administraciones educativas </a:t>
            </a:r>
            <a:r>
              <a:rPr lang="es-ES" sz="2000" dirty="0" smtClean="0"/>
              <a:t>podrán establecer </a:t>
            </a:r>
            <a:r>
              <a:rPr lang="es-ES" sz="2000" b="1" dirty="0" smtClean="0"/>
              <a:t>criterios de admisión </a:t>
            </a:r>
            <a:r>
              <a:rPr lang="es-ES" sz="2000" dirty="0" smtClean="0"/>
              <a:t>según la oferta de plazas, teniendo en cuenta </a:t>
            </a:r>
            <a:r>
              <a:rPr lang="es-ES" sz="2000" b="1" dirty="0" smtClean="0"/>
              <a:t>criterios de edad, </a:t>
            </a:r>
            <a:r>
              <a:rPr lang="es-ES" sz="2000" dirty="0" smtClean="0"/>
              <a:t>de situación de </a:t>
            </a:r>
            <a:r>
              <a:rPr lang="es-ES" sz="2000" b="1" dirty="0" smtClean="0"/>
              <a:t>estudios </a:t>
            </a:r>
            <a:r>
              <a:rPr lang="es-ES" sz="2000" dirty="0" smtClean="0"/>
              <a:t>y las </a:t>
            </a:r>
            <a:r>
              <a:rPr lang="es-ES" sz="2000" b="1" dirty="0" smtClean="0"/>
              <a:t>posibilidades del continuar </a:t>
            </a:r>
            <a:r>
              <a:rPr lang="es-ES" sz="2000" dirty="0" smtClean="0"/>
              <a:t>en el SE.</a:t>
            </a:r>
          </a:p>
        </p:txBody>
      </p:sp>
      <p:sp>
        <p:nvSpPr>
          <p:cNvPr id="7" name="Marcador de número de diapositiva 6"/>
          <p:cNvSpPr>
            <a:spLocks noGrp="1"/>
          </p:cNvSpPr>
          <p:nvPr>
            <p:ph type="sldNum" sz="quarter" idx="12"/>
          </p:nvPr>
        </p:nvSpPr>
        <p:spPr/>
        <p:txBody>
          <a:bodyPr/>
          <a:lstStyle/>
          <a:p>
            <a:fld id="{3B3C2B09-C6C5-2642-AF66-391F8ABE2B41}" type="slidenum">
              <a:rPr lang="es-ES" smtClean="0"/>
              <a:pPr/>
              <a:t>30</a:t>
            </a:fld>
            <a:endParaRPr lang="es-ES"/>
          </a:p>
        </p:txBody>
      </p:sp>
    </p:spTree>
    <p:extLst>
      <p:ext uri="{BB962C8B-B14F-4D97-AF65-F5344CB8AC3E}">
        <p14:creationId xmlns:p14="http://schemas.microsoft.com/office/powerpoint/2010/main" xmlns="" val="8680674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315416"/>
            <a:ext cx="8229600" cy="1143000"/>
          </a:xfrm>
        </p:spPr>
        <p:txBody>
          <a:bodyPr>
            <a:noAutofit/>
          </a:bodyPr>
          <a:lstStyle/>
          <a:p>
            <a:r>
              <a:rPr lang="es-ES" sz="3600" b="1" dirty="0" smtClean="0"/>
              <a:t>Consejo orientador</a:t>
            </a:r>
            <a:endParaRPr lang="es-ES" sz="4000" b="1" dirty="0"/>
          </a:p>
        </p:txBody>
      </p:sp>
      <p:sp>
        <p:nvSpPr>
          <p:cNvPr id="3" name="Marcador de contenido 2"/>
          <p:cNvSpPr>
            <a:spLocks noGrp="1"/>
          </p:cNvSpPr>
          <p:nvPr>
            <p:ph idx="1"/>
          </p:nvPr>
        </p:nvSpPr>
        <p:spPr>
          <a:xfrm>
            <a:off x="457200" y="1642035"/>
            <a:ext cx="8229600" cy="4651187"/>
          </a:xfrm>
        </p:spPr>
        <p:txBody>
          <a:bodyPr>
            <a:noAutofit/>
          </a:bodyPr>
          <a:lstStyle/>
          <a:p>
            <a:pPr marL="0" indent="0">
              <a:spcBef>
                <a:spcPts val="1200"/>
              </a:spcBef>
              <a:spcAft>
                <a:spcPts val="1200"/>
              </a:spcAft>
              <a:buNone/>
            </a:pPr>
            <a:r>
              <a:rPr lang="es-ES" sz="2200" dirty="0" smtClean="0"/>
              <a:t>Al </a:t>
            </a:r>
            <a:r>
              <a:rPr lang="es-ES" sz="2200" dirty="0"/>
              <a:t>final de cada uno de los cursos de </a:t>
            </a:r>
            <a:r>
              <a:rPr lang="es-ES" sz="2200" dirty="0" smtClean="0"/>
              <a:t>la ESO el equipo docente </a:t>
            </a:r>
            <a:r>
              <a:rPr lang="es-ES" sz="2200" dirty="0"/>
              <a:t>entregará a los </a:t>
            </a:r>
            <a:r>
              <a:rPr lang="es-ES" sz="2200" dirty="0" smtClean="0"/>
              <a:t>tutores </a:t>
            </a:r>
            <a:r>
              <a:rPr lang="es-ES" sz="2200" dirty="0"/>
              <a:t>legales de cada </a:t>
            </a:r>
            <a:r>
              <a:rPr lang="es-ES" sz="2200" dirty="0" smtClean="0"/>
              <a:t>alumno </a:t>
            </a:r>
            <a:r>
              <a:rPr lang="es-ES" sz="2200" dirty="0"/>
              <a:t>un </a:t>
            </a:r>
            <a:r>
              <a:rPr lang="es-ES" sz="2200" b="1" dirty="0"/>
              <a:t>consejo </a:t>
            </a:r>
            <a:r>
              <a:rPr lang="es-ES" sz="2200" b="1" dirty="0" smtClean="0"/>
              <a:t>orientador (CO)</a:t>
            </a:r>
            <a:r>
              <a:rPr lang="es-ES" sz="2200" dirty="0" smtClean="0"/>
              <a:t> que contener:</a:t>
            </a:r>
          </a:p>
          <a:p>
            <a:pPr>
              <a:spcBef>
                <a:spcPts val="1200"/>
              </a:spcBef>
              <a:spcAft>
                <a:spcPts val="1200"/>
              </a:spcAft>
              <a:buFont typeface="Wingdings" panose="05000000000000000000" pitchFamily="2" charset="2"/>
              <a:buChar char="q"/>
            </a:pPr>
            <a:r>
              <a:rPr lang="es-ES" sz="2200" b="1" dirty="0" smtClean="0">
                <a:solidFill>
                  <a:srgbClr val="246ADC"/>
                </a:solidFill>
              </a:rPr>
              <a:t>Informe</a:t>
            </a:r>
            <a:r>
              <a:rPr lang="es-ES" sz="2200" dirty="0" smtClean="0">
                <a:solidFill>
                  <a:srgbClr val="246ADC"/>
                </a:solidFill>
              </a:rPr>
              <a:t>  motivado del grado </a:t>
            </a:r>
            <a:r>
              <a:rPr lang="es-ES" sz="2200" dirty="0">
                <a:solidFill>
                  <a:srgbClr val="246ADC"/>
                </a:solidFill>
              </a:rPr>
              <a:t>de logro </a:t>
            </a:r>
            <a:r>
              <a:rPr lang="es-ES" sz="2000" dirty="0">
                <a:solidFill>
                  <a:srgbClr val="246ADC"/>
                </a:solidFill>
              </a:rPr>
              <a:t>de los objetivos y de adquisición de las </a:t>
            </a:r>
            <a:r>
              <a:rPr lang="es-ES" sz="2000" dirty="0" smtClean="0">
                <a:solidFill>
                  <a:srgbClr val="246ADC"/>
                </a:solidFill>
              </a:rPr>
              <a:t>competencias </a:t>
            </a:r>
            <a:r>
              <a:rPr lang="es-ES" sz="2000" dirty="0" smtClean="0"/>
              <a:t>que justifique la propuesta. </a:t>
            </a:r>
          </a:p>
          <a:p>
            <a:pPr>
              <a:spcBef>
                <a:spcPts val="1200"/>
              </a:spcBef>
              <a:buFont typeface="Wingdings" panose="05000000000000000000" pitchFamily="2" charset="2"/>
              <a:buChar char="q"/>
            </a:pPr>
            <a:r>
              <a:rPr lang="es-ES" sz="2200" b="1" dirty="0"/>
              <a:t>P</a:t>
            </a:r>
            <a:r>
              <a:rPr lang="es-ES" sz="2200" b="1" dirty="0" smtClean="0"/>
              <a:t>ropuesta</a:t>
            </a:r>
            <a:r>
              <a:rPr lang="es-ES" sz="2200" dirty="0" smtClean="0"/>
              <a:t> del </a:t>
            </a:r>
            <a:r>
              <a:rPr lang="es-ES" sz="2200" dirty="0">
                <a:solidFill>
                  <a:srgbClr val="246ADC"/>
                </a:solidFill>
              </a:rPr>
              <a:t>itinerario más adecuado </a:t>
            </a:r>
            <a:r>
              <a:rPr lang="es-ES" sz="2000" dirty="0"/>
              <a:t>a seguir, que </a:t>
            </a:r>
            <a:r>
              <a:rPr lang="es-ES" sz="2000" dirty="0" smtClean="0"/>
              <a:t>podrá incluir:</a:t>
            </a:r>
          </a:p>
          <a:p>
            <a:pPr marL="914400" lvl="1" indent="-457200">
              <a:spcBef>
                <a:spcPts val="0"/>
              </a:spcBef>
              <a:buFont typeface="+mj-lt"/>
              <a:buAutoNum type="arabicPeriod"/>
            </a:pPr>
            <a:r>
              <a:rPr lang="es-ES" sz="2000" dirty="0" smtClean="0"/>
              <a:t>La incorporación </a:t>
            </a:r>
            <a:r>
              <a:rPr lang="es-ES" sz="2000" dirty="0"/>
              <a:t>a un programa</a:t>
            </a:r>
            <a:r>
              <a:rPr lang="es-ES" sz="2000" b="1" dirty="0"/>
              <a:t> </a:t>
            </a:r>
            <a:r>
              <a:rPr lang="es-ES" sz="2000" dirty="0"/>
              <a:t>de</a:t>
            </a:r>
            <a:r>
              <a:rPr lang="es-ES" sz="2000" b="1" dirty="0"/>
              <a:t> mejora del aprendizaje y el </a:t>
            </a:r>
            <a:r>
              <a:rPr lang="es-ES" sz="2000" b="1" dirty="0" smtClean="0"/>
              <a:t>rendimiento</a:t>
            </a:r>
            <a:r>
              <a:rPr lang="es-ES" sz="2000" dirty="0" smtClean="0"/>
              <a:t>, o</a:t>
            </a:r>
          </a:p>
          <a:p>
            <a:pPr marL="914400" lvl="1" indent="-457200">
              <a:spcBef>
                <a:spcPts val="0"/>
              </a:spcBef>
              <a:spcAft>
                <a:spcPts val="1200"/>
              </a:spcAft>
              <a:buFont typeface="+mj-lt"/>
              <a:buAutoNum type="arabicPeriod"/>
            </a:pPr>
            <a:r>
              <a:rPr lang="es-ES" sz="2000" dirty="0" smtClean="0"/>
              <a:t>A </a:t>
            </a:r>
            <a:r>
              <a:rPr lang="es-ES" sz="2000" dirty="0"/>
              <a:t>un ciclo de </a:t>
            </a:r>
            <a:r>
              <a:rPr lang="es-ES" sz="2000" b="1" dirty="0" smtClean="0"/>
              <a:t>FPB</a:t>
            </a:r>
            <a:r>
              <a:rPr lang="es-ES" sz="2000" dirty="0" smtClean="0"/>
              <a:t>.</a:t>
            </a:r>
          </a:p>
          <a:p>
            <a:pPr>
              <a:spcBef>
                <a:spcPts val="1200"/>
              </a:spcBef>
              <a:spcAft>
                <a:spcPts val="1200"/>
              </a:spcAft>
              <a:buFont typeface="Wingdings" panose="05000000000000000000" pitchFamily="2" charset="2"/>
              <a:buChar char="q"/>
            </a:pPr>
            <a:r>
              <a:rPr lang="es-ES" sz="2200" dirty="0" smtClean="0"/>
              <a:t>El CO y el consentimiento de los tutores legales se incluirá en el expediente del alumno, </a:t>
            </a:r>
            <a:r>
              <a:rPr lang="es-ES" sz="1800" dirty="0" smtClean="0"/>
              <a:t>para el que curse la FP. </a:t>
            </a:r>
            <a:endParaRPr lang="es-ES" sz="2200" dirty="0"/>
          </a:p>
        </p:txBody>
      </p:sp>
      <p:sp>
        <p:nvSpPr>
          <p:cNvPr id="7" name="Marcador de número de diapositiva 6"/>
          <p:cNvSpPr>
            <a:spLocks noGrp="1"/>
          </p:cNvSpPr>
          <p:nvPr>
            <p:ph type="sldNum" sz="quarter" idx="12"/>
          </p:nvPr>
        </p:nvSpPr>
        <p:spPr/>
        <p:txBody>
          <a:bodyPr/>
          <a:lstStyle/>
          <a:p>
            <a:fld id="{3B3C2B09-C6C5-2642-AF66-391F8ABE2B41}" type="slidenum">
              <a:rPr lang="es-ES" smtClean="0"/>
              <a:pPr/>
              <a:t>31</a:t>
            </a:fld>
            <a:endParaRPr lang="es-ES"/>
          </a:p>
        </p:txBody>
      </p:sp>
    </p:spTree>
    <p:extLst>
      <p:ext uri="{BB962C8B-B14F-4D97-AF65-F5344CB8AC3E}">
        <p14:creationId xmlns:p14="http://schemas.microsoft.com/office/powerpoint/2010/main" xmlns="" val="1552097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3528" y="157905"/>
            <a:ext cx="8229600" cy="534791"/>
          </a:xfrm>
        </p:spPr>
        <p:txBody>
          <a:bodyPr>
            <a:noAutofit/>
          </a:bodyPr>
          <a:lstStyle/>
          <a:p>
            <a:r>
              <a:rPr lang="es-ES" sz="4000" dirty="0" smtClean="0"/>
              <a:t>FPB para ADULTOS (I)</a:t>
            </a:r>
            <a:br>
              <a:rPr lang="es-ES" sz="4000" dirty="0" smtClean="0"/>
            </a:br>
            <a:r>
              <a:rPr lang="es-ES" sz="1400" dirty="0" smtClean="0"/>
              <a:t>(Para oferta no obligatorita)</a:t>
            </a:r>
            <a:endParaRPr lang="es-ES" sz="1400" dirty="0"/>
          </a:p>
        </p:txBody>
      </p:sp>
      <p:sp>
        <p:nvSpPr>
          <p:cNvPr id="3" name="Marcador de contenido 2"/>
          <p:cNvSpPr>
            <a:spLocks noGrp="1"/>
          </p:cNvSpPr>
          <p:nvPr>
            <p:ph idx="1"/>
          </p:nvPr>
        </p:nvSpPr>
        <p:spPr>
          <a:xfrm>
            <a:off x="457200" y="1305860"/>
            <a:ext cx="8229600" cy="4059516"/>
          </a:xfrm>
        </p:spPr>
        <p:txBody>
          <a:bodyPr>
            <a:noAutofit/>
          </a:bodyPr>
          <a:lstStyle/>
          <a:p>
            <a:pPr>
              <a:spcBef>
                <a:spcPts val="600"/>
              </a:spcBef>
              <a:spcAft>
                <a:spcPts val="600"/>
              </a:spcAft>
              <a:buFont typeface="Wingdings" panose="05000000000000000000" pitchFamily="2" charset="2"/>
              <a:buChar char="q"/>
            </a:pPr>
            <a:r>
              <a:rPr lang="es-ES" sz="2200" dirty="0" smtClean="0"/>
              <a:t>Las </a:t>
            </a:r>
            <a:r>
              <a:rPr lang="es-ES" sz="2200" dirty="0"/>
              <a:t>Administraciones educativas </a:t>
            </a:r>
            <a:r>
              <a:rPr lang="es-ES" sz="2200" dirty="0" smtClean="0"/>
              <a:t>podrán:</a:t>
            </a:r>
          </a:p>
          <a:p>
            <a:pPr marL="723900" lvl="1" indent="-368300" defTabSz="703263">
              <a:spcBef>
                <a:spcPts val="1800"/>
              </a:spcBef>
              <a:spcAft>
                <a:spcPts val="1800"/>
              </a:spcAft>
            </a:pPr>
            <a:r>
              <a:rPr lang="es-ES" sz="2000" dirty="0" smtClean="0"/>
              <a:t>Ofertar </a:t>
            </a:r>
            <a:r>
              <a:rPr lang="es-ES" sz="2000" b="1" dirty="0" smtClean="0">
                <a:solidFill>
                  <a:srgbClr val="246ADC"/>
                </a:solidFill>
              </a:rPr>
              <a:t>ciclos de FPB </a:t>
            </a:r>
            <a:r>
              <a:rPr lang="es-ES" sz="1800" dirty="0" smtClean="0"/>
              <a:t>en las mismas condiciones que el resto de ciclos de FP</a:t>
            </a:r>
            <a:r>
              <a:rPr lang="es-ES" sz="2000" dirty="0" smtClean="0"/>
              <a:t>, para </a:t>
            </a:r>
            <a:r>
              <a:rPr lang="es-ES" sz="2000" dirty="0" smtClean="0">
                <a:solidFill>
                  <a:srgbClr val="246ADC"/>
                </a:solidFill>
              </a:rPr>
              <a:t>favorecer la empleabilidad</a:t>
            </a:r>
            <a:r>
              <a:rPr lang="es-ES" sz="2000" dirty="0" smtClean="0"/>
              <a:t>, a personas </a:t>
            </a:r>
            <a:r>
              <a:rPr lang="es-ES" sz="2000" dirty="0"/>
              <a:t>mayores de </a:t>
            </a:r>
            <a:r>
              <a:rPr lang="es-ES" sz="2000" b="1" dirty="0"/>
              <a:t>17 </a:t>
            </a:r>
            <a:r>
              <a:rPr lang="es-ES" sz="2000" b="1" dirty="0" smtClean="0"/>
              <a:t>años </a:t>
            </a:r>
            <a:r>
              <a:rPr lang="es-ES" sz="2000" dirty="0" smtClean="0"/>
              <a:t>y que no estén:</a:t>
            </a:r>
          </a:p>
          <a:p>
            <a:pPr marL="1123950" lvl="2" indent="-368300" defTabSz="703263">
              <a:spcBef>
                <a:spcPts val="0"/>
              </a:spcBef>
              <a:spcAft>
                <a:spcPts val="600"/>
              </a:spcAft>
            </a:pPr>
            <a:r>
              <a:rPr lang="es-ES" sz="1600" dirty="0" smtClean="0"/>
              <a:t> </a:t>
            </a:r>
            <a:r>
              <a:rPr lang="es-ES" sz="1600" dirty="0" smtClean="0">
                <a:solidFill>
                  <a:srgbClr val="FF0000"/>
                </a:solidFill>
              </a:rPr>
              <a:t>en posesión de un título de FP o </a:t>
            </a:r>
          </a:p>
          <a:p>
            <a:pPr marL="1123950" lvl="2" indent="-368300" defTabSz="703263">
              <a:spcBef>
                <a:spcPts val="0"/>
              </a:spcBef>
              <a:spcAft>
                <a:spcPts val="600"/>
              </a:spcAft>
            </a:pPr>
            <a:r>
              <a:rPr lang="es-ES" sz="1600" dirty="0" smtClean="0">
                <a:solidFill>
                  <a:srgbClr val="FF0000"/>
                </a:solidFill>
              </a:rPr>
              <a:t>de cualquier otro título de enseñanza secundaria completos</a:t>
            </a:r>
            <a:r>
              <a:rPr lang="es-ES" sz="1600" dirty="0" smtClean="0"/>
              <a:t>.</a:t>
            </a:r>
          </a:p>
          <a:p>
            <a:pPr marL="723900" lvl="1" indent="-368300" defTabSz="703263">
              <a:spcBef>
                <a:spcPts val="1800"/>
              </a:spcBef>
              <a:spcAft>
                <a:spcPts val="1800"/>
              </a:spcAft>
            </a:pPr>
            <a:r>
              <a:rPr lang="es-ES" sz="2000" dirty="0" smtClean="0"/>
              <a:t>Organizar </a:t>
            </a:r>
            <a:r>
              <a:rPr lang="es-ES" sz="2000" b="1" dirty="0" smtClean="0"/>
              <a:t>pruebas</a:t>
            </a:r>
            <a:r>
              <a:rPr lang="es-ES" sz="2000" dirty="0" smtClean="0"/>
              <a:t> </a:t>
            </a:r>
            <a:r>
              <a:rPr lang="es-ES" sz="2000" dirty="0"/>
              <a:t>para obtener directamente el </a:t>
            </a:r>
            <a:r>
              <a:rPr lang="es-ES" sz="2000" dirty="0" smtClean="0"/>
              <a:t>título para personas mayores de </a:t>
            </a:r>
            <a:r>
              <a:rPr lang="es-ES" sz="2000" b="1" dirty="0" smtClean="0"/>
              <a:t>18 años</a:t>
            </a:r>
            <a:r>
              <a:rPr lang="es-ES" sz="2000" dirty="0" smtClean="0"/>
              <a:t>.</a:t>
            </a:r>
          </a:p>
          <a:p>
            <a:pPr marL="723900" lvl="1" indent="-368300" defTabSz="703263">
              <a:spcBef>
                <a:spcPts val="1800"/>
              </a:spcBef>
              <a:spcAft>
                <a:spcPts val="1800"/>
              </a:spcAft>
            </a:pPr>
            <a:r>
              <a:rPr lang="es-ES" sz="2000" b="1" dirty="0" smtClean="0"/>
              <a:t>Completar grupos </a:t>
            </a:r>
            <a:r>
              <a:rPr lang="es-ES" sz="2000" dirty="0" smtClean="0"/>
              <a:t>de la oferta obligatoria con personas que cumplan estos requisitos, en las condiciones que se determinen.</a:t>
            </a:r>
          </a:p>
        </p:txBody>
      </p:sp>
      <p:sp>
        <p:nvSpPr>
          <p:cNvPr id="7" name="Marcador de número de diapositiva 6"/>
          <p:cNvSpPr>
            <a:spLocks noGrp="1"/>
          </p:cNvSpPr>
          <p:nvPr>
            <p:ph type="sldNum" sz="quarter" idx="12"/>
          </p:nvPr>
        </p:nvSpPr>
        <p:spPr/>
        <p:txBody>
          <a:bodyPr/>
          <a:lstStyle/>
          <a:p>
            <a:fld id="{3B3C2B09-C6C5-2642-AF66-391F8ABE2B41}" type="slidenum">
              <a:rPr lang="es-ES" smtClean="0"/>
              <a:pPr/>
              <a:t>32</a:t>
            </a:fld>
            <a:endParaRPr lang="es-ES"/>
          </a:p>
        </p:txBody>
      </p:sp>
      <p:sp>
        <p:nvSpPr>
          <p:cNvPr id="4" name="3 CuadroTexto"/>
          <p:cNvSpPr txBox="1"/>
          <p:nvPr/>
        </p:nvSpPr>
        <p:spPr>
          <a:xfrm>
            <a:off x="2538484" y="3780430"/>
            <a:ext cx="184731" cy="369332"/>
          </a:xfrm>
          <a:prstGeom prst="rect">
            <a:avLst/>
          </a:prstGeom>
          <a:noFill/>
        </p:spPr>
        <p:txBody>
          <a:bodyPr wrap="none" rtlCol="0">
            <a:spAutoFit/>
          </a:bodyPr>
          <a:lstStyle/>
          <a:p>
            <a:endParaRPr lang="es-ES_tradnl"/>
          </a:p>
        </p:txBody>
      </p:sp>
    </p:spTree>
    <p:extLst>
      <p:ext uri="{BB962C8B-B14F-4D97-AF65-F5344CB8AC3E}">
        <p14:creationId xmlns:p14="http://schemas.microsoft.com/office/powerpoint/2010/main" xmlns="" val="32338796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487186"/>
            <a:ext cx="8229600" cy="534791"/>
          </a:xfrm>
        </p:spPr>
        <p:txBody>
          <a:bodyPr>
            <a:noAutofit/>
          </a:bodyPr>
          <a:lstStyle/>
          <a:p>
            <a:r>
              <a:rPr lang="es-ES" sz="4000" dirty="0" smtClean="0"/>
              <a:t>FPB para ADULTOS (II)</a:t>
            </a:r>
            <a:endParaRPr lang="es-ES" sz="4000" dirty="0"/>
          </a:p>
        </p:txBody>
      </p:sp>
      <p:sp>
        <p:nvSpPr>
          <p:cNvPr id="3" name="Marcador de contenido 2"/>
          <p:cNvSpPr>
            <a:spLocks noGrp="1"/>
          </p:cNvSpPr>
          <p:nvPr>
            <p:ph idx="1"/>
          </p:nvPr>
        </p:nvSpPr>
        <p:spPr>
          <a:xfrm>
            <a:off x="457200" y="1828800"/>
            <a:ext cx="8229600" cy="3455894"/>
          </a:xfrm>
        </p:spPr>
        <p:txBody>
          <a:bodyPr>
            <a:noAutofit/>
          </a:bodyPr>
          <a:lstStyle/>
          <a:p>
            <a:pPr>
              <a:spcBef>
                <a:spcPts val="600"/>
              </a:spcBef>
              <a:spcAft>
                <a:spcPts val="600"/>
              </a:spcAft>
              <a:buFont typeface="Wingdings" panose="05000000000000000000" pitchFamily="2" charset="2"/>
              <a:buChar char="q"/>
            </a:pPr>
            <a:r>
              <a:rPr lang="es-ES" sz="2200" dirty="0" smtClean="0"/>
              <a:t>Las </a:t>
            </a:r>
            <a:r>
              <a:rPr lang="es-ES" sz="2200" b="1" dirty="0"/>
              <a:t>personas mayores de 22 años </a:t>
            </a:r>
            <a:r>
              <a:rPr lang="es-ES" sz="2200" dirty="0"/>
              <a:t>que tengan acreditadas </a:t>
            </a:r>
            <a:r>
              <a:rPr lang="es-ES" sz="2200" u="sng" dirty="0" smtClean="0"/>
              <a:t>todas</a:t>
            </a:r>
            <a:r>
              <a:rPr lang="es-ES" sz="2200" dirty="0" smtClean="0"/>
              <a:t> las </a:t>
            </a:r>
            <a:r>
              <a:rPr lang="es-ES" sz="2200" dirty="0"/>
              <a:t>unidades de competencia profesional </a:t>
            </a:r>
            <a:r>
              <a:rPr lang="es-ES" sz="2200" u="sng" dirty="0"/>
              <a:t>incluidas </a:t>
            </a:r>
            <a:r>
              <a:rPr lang="es-ES" sz="2200" dirty="0"/>
              <a:t>en</a:t>
            </a:r>
            <a:r>
              <a:rPr lang="es-ES" sz="2200" u="sng" dirty="0"/>
              <a:t> </a:t>
            </a:r>
            <a:r>
              <a:rPr lang="es-ES" sz="2200" dirty="0"/>
              <a:t>un </a:t>
            </a:r>
            <a:r>
              <a:rPr lang="es-ES" sz="2200" u="sng" dirty="0"/>
              <a:t>título profesional básico</a:t>
            </a:r>
            <a:r>
              <a:rPr lang="es-ES" sz="2200" dirty="0"/>
              <a:t>, </a:t>
            </a:r>
            <a:r>
              <a:rPr lang="es-ES" sz="2200" dirty="0" smtClean="0"/>
              <a:t>recibirán </a:t>
            </a:r>
            <a:r>
              <a:rPr lang="es-ES" sz="2200" dirty="0"/>
              <a:t>de las Administraciones educativas el título Profesional </a:t>
            </a:r>
            <a:r>
              <a:rPr lang="es-ES" sz="2200" dirty="0" smtClean="0"/>
              <a:t>Básico.</a:t>
            </a:r>
          </a:p>
          <a:p>
            <a:pPr marL="0" indent="355600">
              <a:spcBef>
                <a:spcPts val="600"/>
              </a:spcBef>
              <a:spcAft>
                <a:spcPts val="600"/>
              </a:spcAft>
              <a:buNone/>
            </a:pPr>
            <a:r>
              <a:rPr lang="es-ES" sz="2400" dirty="0"/>
              <a:t>La acreditación </a:t>
            </a:r>
            <a:r>
              <a:rPr lang="es-ES" sz="2400" dirty="0" smtClean="0"/>
              <a:t>podrá obtenerse a través de:</a:t>
            </a:r>
            <a:endParaRPr lang="es-ES" sz="2400" dirty="0"/>
          </a:p>
          <a:p>
            <a:pPr marL="723900" lvl="1" indent="-368300" defTabSz="703263">
              <a:spcBef>
                <a:spcPts val="600"/>
              </a:spcBef>
              <a:spcAft>
                <a:spcPts val="600"/>
              </a:spcAft>
            </a:pPr>
            <a:r>
              <a:rPr lang="es-ES" sz="2000" dirty="0"/>
              <a:t>Certificados de profesionalidad de nivel 1. </a:t>
            </a:r>
          </a:p>
          <a:p>
            <a:pPr marL="723900" lvl="1" indent="-368300" defTabSz="703263">
              <a:spcBef>
                <a:spcPts val="600"/>
              </a:spcBef>
              <a:spcAft>
                <a:spcPts val="600"/>
              </a:spcAft>
            </a:pPr>
            <a:r>
              <a:rPr lang="es-ES" sz="2000" dirty="0"/>
              <a:t>Procedimiento de evaluación y acreditación establecido.</a:t>
            </a:r>
          </a:p>
        </p:txBody>
      </p:sp>
      <p:sp>
        <p:nvSpPr>
          <p:cNvPr id="7" name="Marcador de número de diapositiva 6"/>
          <p:cNvSpPr>
            <a:spLocks noGrp="1"/>
          </p:cNvSpPr>
          <p:nvPr>
            <p:ph type="sldNum" sz="quarter" idx="12"/>
          </p:nvPr>
        </p:nvSpPr>
        <p:spPr/>
        <p:txBody>
          <a:bodyPr/>
          <a:lstStyle/>
          <a:p>
            <a:fld id="{3B3C2B09-C6C5-2642-AF66-391F8ABE2B41}" type="slidenum">
              <a:rPr lang="es-ES" smtClean="0"/>
              <a:pPr/>
              <a:t>33</a:t>
            </a:fld>
            <a:endParaRPr lang="es-ES"/>
          </a:p>
        </p:txBody>
      </p:sp>
      <p:sp>
        <p:nvSpPr>
          <p:cNvPr id="4" name="3 CuadroTexto"/>
          <p:cNvSpPr txBox="1"/>
          <p:nvPr/>
        </p:nvSpPr>
        <p:spPr>
          <a:xfrm>
            <a:off x="2538484" y="3780430"/>
            <a:ext cx="184731" cy="369332"/>
          </a:xfrm>
          <a:prstGeom prst="rect">
            <a:avLst/>
          </a:prstGeom>
          <a:noFill/>
        </p:spPr>
        <p:txBody>
          <a:bodyPr wrap="none" rtlCol="0">
            <a:spAutoFit/>
          </a:bodyPr>
          <a:lstStyle/>
          <a:p>
            <a:endParaRPr lang="es-ES_tradnl"/>
          </a:p>
        </p:txBody>
      </p:sp>
    </p:spTree>
    <p:extLst>
      <p:ext uri="{BB962C8B-B14F-4D97-AF65-F5344CB8AC3E}">
        <p14:creationId xmlns:p14="http://schemas.microsoft.com/office/powerpoint/2010/main" xmlns="" val="32338796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4400" y="-243408"/>
            <a:ext cx="8229600" cy="1143000"/>
          </a:xfrm>
        </p:spPr>
        <p:txBody>
          <a:bodyPr>
            <a:noAutofit/>
          </a:bodyPr>
          <a:lstStyle/>
          <a:p>
            <a:r>
              <a:rPr lang="es-ES" sz="3200" dirty="0" smtClean="0"/>
              <a:t>Implantación de la FPB (I)</a:t>
            </a:r>
            <a:endParaRPr lang="es-ES" sz="3200" dirty="0"/>
          </a:p>
        </p:txBody>
      </p:sp>
      <p:sp>
        <p:nvSpPr>
          <p:cNvPr id="3" name="Marcador de contenido 2"/>
          <p:cNvSpPr>
            <a:spLocks noGrp="1"/>
          </p:cNvSpPr>
          <p:nvPr>
            <p:ph idx="1"/>
          </p:nvPr>
        </p:nvSpPr>
        <p:spPr>
          <a:xfrm>
            <a:off x="431800" y="2046507"/>
            <a:ext cx="8229600" cy="3467846"/>
          </a:xfrm>
        </p:spPr>
        <p:txBody>
          <a:bodyPr>
            <a:noAutofit/>
          </a:bodyPr>
          <a:lstStyle/>
          <a:p>
            <a:pPr>
              <a:spcBef>
                <a:spcPts val="600"/>
              </a:spcBef>
              <a:spcAft>
                <a:spcPts val="600"/>
              </a:spcAft>
              <a:buFont typeface="Wingdings" panose="05000000000000000000" pitchFamily="2" charset="2"/>
              <a:buChar char="q"/>
            </a:pPr>
            <a:r>
              <a:rPr lang="es-ES" sz="2400" dirty="0" smtClean="0"/>
              <a:t>Los ciclos </a:t>
            </a:r>
            <a:r>
              <a:rPr lang="es-ES" sz="2400" dirty="0"/>
              <a:t>de </a:t>
            </a:r>
            <a:r>
              <a:rPr lang="es-ES" sz="2400" dirty="0" smtClean="0"/>
              <a:t>FPB sustituirán </a:t>
            </a:r>
            <a:r>
              <a:rPr lang="es-ES" sz="2400" b="1" dirty="0"/>
              <a:t>progresivamente</a:t>
            </a:r>
            <a:r>
              <a:rPr lang="es-ES" sz="2400" dirty="0"/>
              <a:t> a los Programas de Cualificación Profesional </a:t>
            </a:r>
            <a:r>
              <a:rPr lang="es-ES" sz="2400" dirty="0" smtClean="0"/>
              <a:t>Inicial (</a:t>
            </a:r>
            <a:r>
              <a:rPr lang="es-ES" sz="2400" b="1" dirty="0" smtClean="0"/>
              <a:t>PCPI</a:t>
            </a:r>
            <a:r>
              <a:rPr lang="es-ES" sz="2400" dirty="0" smtClean="0"/>
              <a:t>).</a:t>
            </a:r>
          </a:p>
          <a:p>
            <a:pPr marL="720725" indent="-366713">
              <a:spcBef>
                <a:spcPts val="600"/>
              </a:spcBef>
              <a:spcAft>
                <a:spcPts val="600"/>
              </a:spcAft>
              <a:buFont typeface="+mj-lt"/>
              <a:buAutoNum type="arabicPeriod"/>
            </a:pPr>
            <a:r>
              <a:rPr lang="es-ES" sz="2800" dirty="0"/>
              <a:t>El primer curso </a:t>
            </a:r>
            <a:r>
              <a:rPr lang="es-ES" sz="2800" dirty="0" smtClean="0"/>
              <a:t>se implantará </a:t>
            </a:r>
            <a:r>
              <a:rPr lang="es-ES" sz="2800" dirty="0"/>
              <a:t>en </a:t>
            </a:r>
            <a:r>
              <a:rPr lang="es-ES" sz="2800" b="1" dirty="0" smtClean="0"/>
              <a:t>2014-2015</a:t>
            </a:r>
            <a:r>
              <a:rPr lang="es-ES" sz="2800" dirty="0" smtClean="0"/>
              <a:t>.</a:t>
            </a:r>
          </a:p>
          <a:p>
            <a:pPr marL="892175" lvl="1" indent="-171450">
              <a:spcBef>
                <a:spcPts val="0"/>
              </a:spcBef>
              <a:buFont typeface="Arial" panose="020B0604020202020204" pitchFamily="34" charset="0"/>
              <a:buChar char="•"/>
              <a:tabLst>
                <a:tab pos="630238" algn="l"/>
              </a:tabLst>
            </a:pPr>
            <a:r>
              <a:rPr lang="es-ES" sz="2000" dirty="0" smtClean="0"/>
              <a:t>Se </a:t>
            </a:r>
            <a:r>
              <a:rPr lang="es-ES" sz="2000" dirty="0"/>
              <a:t>suprimirá la oferta de </a:t>
            </a:r>
            <a:r>
              <a:rPr lang="es-ES" sz="2000" b="1" dirty="0"/>
              <a:t>módulos obligatorios </a:t>
            </a:r>
            <a:r>
              <a:rPr lang="es-ES" sz="2000" dirty="0"/>
              <a:t>de los Programas de Cualificación Profesional </a:t>
            </a:r>
            <a:r>
              <a:rPr lang="es-ES" sz="2000" dirty="0" smtClean="0"/>
              <a:t>Inicial.</a:t>
            </a:r>
          </a:p>
          <a:p>
            <a:pPr marL="892175" lvl="1" indent="-171450">
              <a:spcBef>
                <a:spcPts val="0"/>
              </a:spcBef>
              <a:buFont typeface="Arial" panose="020B0604020202020204" pitchFamily="34" charset="0"/>
              <a:buChar char="•"/>
              <a:tabLst>
                <a:tab pos="630238" algn="l"/>
              </a:tabLst>
            </a:pPr>
            <a:r>
              <a:rPr lang="es-ES" sz="2000" dirty="0" smtClean="0"/>
              <a:t>Quienes </a:t>
            </a:r>
            <a:r>
              <a:rPr lang="es-ES" sz="2000" dirty="0"/>
              <a:t>superen los </a:t>
            </a:r>
            <a:r>
              <a:rPr lang="es-ES" sz="2000" b="1" dirty="0"/>
              <a:t>módulos de carácter voluntario </a:t>
            </a:r>
            <a:r>
              <a:rPr lang="es-ES" sz="2000" dirty="0" smtClean="0"/>
              <a:t>de los PCPI obtendrán </a:t>
            </a:r>
            <a:r>
              <a:rPr lang="es-ES" sz="2000" dirty="0"/>
              <a:t>el título de Graduado en </a:t>
            </a:r>
            <a:r>
              <a:rPr lang="es-ES" sz="2000" dirty="0" smtClean="0"/>
              <a:t>ESO.</a:t>
            </a:r>
          </a:p>
          <a:p>
            <a:pPr marL="720725" indent="-366713">
              <a:spcBef>
                <a:spcPts val="600"/>
              </a:spcBef>
              <a:spcAft>
                <a:spcPts val="600"/>
              </a:spcAft>
              <a:buFont typeface="+mj-lt"/>
              <a:buAutoNum type="arabicPeriod"/>
            </a:pPr>
            <a:r>
              <a:rPr lang="es-ES" sz="2800" dirty="0"/>
              <a:t>El segundo curso se implantará en </a:t>
            </a:r>
            <a:r>
              <a:rPr lang="es-ES" sz="2800" b="1" dirty="0"/>
              <a:t>2015-2016</a:t>
            </a:r>
            <a:r>
              <a:rPr lang="es-ES" sz="2800" b="1" dirty="0" smtClean="0"/>
              <a:t>.</a:t>
            </a:r>
            <a:endParaRPr lang="es-ES" sz="2800" b="1" dirty="0"/>
          </a:p>
        </p:txBody>
      </p:sp>
      <p:sp>
        <p:nvSpPr>
          <p:cNvPr id="7" name="Marcador de número de diapositiva 6"/>
          <p:cNvSpPr>
            <a:spLocks noGrp="1"/>
          </p:cNvSpPr>
          <p:nvPr>
            <p:ph type="sldNum" sz="quarter" idx="12"/>
          </p:nvPr>
        </p:nvSpPr>
        <p:spPr/>
        <p:txBody>
          <a:bodyPr/>
          <a:lstStyle/>
          <a:p>
            <a:fld id="{3B3C2B09-C6C5-2642-AF66-391F8ABE2B41}" type="slidenum">
              <a:rPr lang="es-ES" smtClean="0"/>
              <a:pPr/>
              <a:t>34</a:t>
            </a:fld>
            <a:endParaRPr lang="es-ES"/>
          </a:p>
        </p:txBody>
      </p:sp>
      <p:sp>
        <p:nvSpPr>
          <p:cNvPr id="4" name="3 CuadroTexto"/>
          <p:cNvSpPr txBox="1"/>
          <p:nvPr/>
        </p:nvSpPr>
        <p:spPr>
          <a:xfrm>
            <a:off x="2538484" y="3780430"/>
            <a:ext cx="184731" cy="369332"/>
          </a:xfrm>
          <a:prstGeom prst="rect">
            <a:avLst/>
          </a:prstGeom>
          <a:noFill/>
        </p:spPr>
        <p:txBody>
          <a:bodyPr wrap="none" rtlCol="0">
            <a:spAutoFit/>
          </a:bodyPr>
          <a:lstStyle/>
          <a:p>
            <a:endParaRPr lang="es-ES_tradnl"/>
          </a:p>
        </p:txBody>
      </p:sp>
    </p:spTree>
    <p:extLst>
      <p:ext uri="{BB962C8B-B14F-4D97-AF65-F5344CB8AC3E}">
        <p14:creationId xmlns:p14="http://schemas.microsoft.com/office/powerpoint/2010/main" xmlns="" val="11513652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171400"/>
            <a:ext cx="8229600" cy="1143000"/>
          </a:xfrm>
        </p:spPr>
        <p:txBody>
          <a:bodyPr>
            <a:noAutofit/>
          </a:bodyPr>
          <a:lstStyle/>
          <a:p>
            <a:r>
              <a:rPr lang="es-ES" sz="3200" dirty="0" smtClean="0"/>
              <a:t>Implantación de </a:t>
            </a:r>
            <a:r>
              <a:rPr lang="es-ES" sz="3200" dirty="0"/>
              <a:t>la FPB: Transitoriedad </a:t>
            </a:r>
            <a:r>
              <a:rPr lang="es-ES" sz="3200" dirty="0" smtClean="0"/>
              <a:t>(II)</a:t>
            </a:r>
            <a:endParaRPr lang="es-ES" sz="3200" dirty="0"/>
          </a:p>
        </p:txBody>
      </p:sp>
      <p:sp>
        <p:nvSpPr>
          <p:cNvPr id="3" name="Marcador de contenido 2"/>
          <p:cNvSpPr>
            <a:spLocks noGrp="1"/>
          </p:cNvSpPr>
          <p:nvPr>
            <p:ph idx="1"/>
          </p:nvPr>
        </p:nvSpPr>
        <p:spPr>
          <a:xfrm>
            <a:off x="632012" y="2046507"/>
            <a:ext cx="8029388" cy="3467846"/>
          </a:xfrm>
        </p:spPr>
        <p:txBody>
          <a:bodyPr>
            <a:noAutofit/>
          </a:bodyPr>
          <a:lstStyle/>
          <a:p>
            <a:pPr marL="457200" indent="-457200">
              <a:spcBef>
                <a:spcPts val="600"/>
              </a:spcBef>
              <a:spcAft>
                <a:spcPts val="600"/>
              </a:spcAft>
              <a:buFont typeface="+mj-lt"/>
              <a:buAutoNum type="arabicPeriod"/>
            </a:pPr>
            <a:r>
              <a:rPr lang="es-ES" sz="2200" dirty="0" smtClean="0"/>
              <a:t>Para los cursos 2014/2015 y 2015/2016. Las Administraciones educativas podrá autorizar la impartición del 1º curso de FPB en corporaciones locales, organizaciones, … siempre vinieran impartiendo PCPI de perfiles acordes a la FPB. En las condiciones de los RD títulos.</a:t>
            </a:r>
          </a:p>
          <a:p>
            <a:pPr>
              <a:spcBef>
                <a:spcPts val="600"/>
              </a:spcBef>
              <a:spcAft>
                <a:spcPts val="600"/>
              </a:spcAft>
              <a:buFont typeface="Wingdings" panose="05000000000000000000" pitchFamily="2" charset="2"/>
              <a:buChar char="q"/>
            </a:pPr>
            <a:r>
              <a:rPr lang="es-ES" sz="2200" dirty="0" smtClean="0"/>
              <a:t>Los profesores que vinieran impartiendo Módulos de los PCPI de carácter general, podrá impartir los MP de “Comunicación y Sociedad I” y “Ciencias aplicadas I”. En las condiciones del RD 127/2014. </a:t>
            </a:r>
          </a:p>
        </p:txBody>
      </p:sp>
      <p:sp>
        <p:nvSpPr>
          <p:cNvPr id="7" name="Marcador de número de diapositiva 6"/>
          <p:cNvSpPr>
            <a:spLocks noGrp="1"/>
          </p:cNvSpPr>
          <p:nvPr>
            <p:ph type="sldNum" sz="quarter" idx="12"/>
          </p:nvPr>
        </p:nvSpPr>
        <p:spPr/>
        <p:txBody>
          <a:bodyPr/>
          <a:lstStyle/>
          <a:p>
            <a:fld id="{3B3C2B09-C6C5-2642-AF66-391F8ABE2B41}" type="slidenum">
              <a:rPr lang="es-ES" smtClean="0"/>
              <a:pPr/>
              <a:t>35</a:t>
            </a:fld>
            <a:endParaRPr lang="es-ES"/>
          </a:p>
        </p:txBody>
      </p:sp>
      <p:sp>
        <p:nvSpPr>
          <p:cNvPr id="4" name="3 CuadroTexto"/>
          <p:cNvSpPr txBox="1"/>
          <p:nvPr/>
        </p:nvSpPr>
        <p:spPr>
          <a:xfrm>
            <a:off x="2538484" y="3780430"/>
            <a:ext cx="184731" cy="369332"/>
          </a:xfrm>
          <a:prstGeom prst="rect">
            <a:avLst/>
          </a:prstGeom>
          <a:noFill/>
        </p:spPr>
        <p:txBody>
          <a:bodyPr wrap="none" rtlCol="0">
            <a:spAutoFit/>
          </a:bodyPr>
          <a:lstStyle/>
          <a:p>
            <a:endParaRPr lang="es-ES_tradnl"/>
          </a:p>
        </p:txBody>
      </p:sp>
    </p:spTree>
    <p:extLst>
      <p:ext uri="{BB962C8B-B14F-4D97-AF65-F5344CB8AC3E}">
        <p14:creationId xmlns:p14="http://schemas.microsoft.com/office/powerpoint/2010/main" xmlns="" val="39457934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487186"/>
            <a:ext cx="8229600" cy="534791"/>
          </a:xfrm>
        </p:spPr>
        <p:txBody>
          <a:bodyPr>
            <a:noAutofit/>
          </a:bodyPr>
          <a:lstStyle/>
          <a:p>
            <a:r>
              <a:rPr lang="es-ES" sz="3600" dirty="0"/>
              <a:t>Títulos de </a:t>
            </a:r>
            <a:r>
              <a:rPr lang="es-ES" sz="3600" dirty="0" smtClean="0"/>
              <a:t>FPB (I). </a:t>
            </a:r>
            <a:r>
              <a:rPr lang="es-ES" sz="2400" i="1" dirty="0" smtClean="0"/>
              <a:t>Título Profesional Básico en…</a:t>
            </a:r>
            <a:endParaRPr lang="es-ES" dirty="0"/>
          </a:p>
        </p:txBody>
      </p:sp>
      <p:sp>
        <p:nvSpPr>
          <p:cNvPr id="7" name="Marcador de número de diapositiva 6"/>
          <p:cNvSpPr>
            <a:spLocks noGrp="1"/>
          </p:cNvSpPr>
          <p:nvPr>
            <p:ph type="sldNum" sz="quarter" idx="12"/>
          </p:nvPr>
        </p:nvSpPr>
        <p:spPr/>
        <p:txBody>
          <a:bodyPr/>
          <a:lstStyle/>
          <a:p>
            <a:fld id="{3B3C2B09-C6C5-2642-AF66-391F8ABE2B41}" type="slidenum">
              <a:rPr lang="es-ES" smtClean="0"/>
              <a:pPr/>
              <a:t>36</a:t>
            </a:fld>
            <a:endParaRPr lang="es-ES"/>
          </a:p>
        </p:txBody>
      </p:sp>
      <p:graphicFrame>
        <p:nvGraphicFramePr>
          <p:cNvPr id="5" name="4 Tabla"/>
          <p:cNvGraphicFramePr>
            <a:graphicFrameLocks noGrp="1"/>
          </p:cNvGraphicFramePr>
          <p:nvPr/>
        </p:nvGraphicFramePr>
        <p:xfrm>
          <a:off x="672351" y="1397000"/>
          <a:ext cx="8431306" cy="5324475"/>
        </p:xfrm>
        <a:graphic>
          <a:graphicData uri="http://schemas.openxmlformats.org/drawingml/2006/table">
            <a:tbl>
              <a:tblPr firstRow="1" bandRow="1">
                <a:tableStyleId>{5C22544A-7EE6-4342-B048-85BDC9FD1C3A}</a:tableStyleId>
              </a:tblPr>
              <a:tblGrid>
                <a:gridCol w="4215653"/>
                <a:gridCol w="4215653"/>
              </a:tblGrid>
              <a:tr h="5324475">
                <a:tc>
                  <a:txBody>
                    <a:bodyPr/>
                    <a:lstStyle/>
                    <a:p>
                      <a:pPr marL="363538" indent="-363538">
                        <a:spcBef>
                          <a:spcPts val="300"/>
                        </a:spcBef>
                        <a:buFont typeface="+mj-lt"/>
                        <a:buAutoNum type="arabicPeriod"/>
                        <a:tabLst>
                          <a:tab pos="981075" algn="l"/>
                        </a:tabLst>
                      </a:pPr>
                      <a:r>
                        <a:rPr lang="es-ES" sz="1800" b="1" dirty="0" smtClean="0">
                          <a:solidFill>
                            <a:schemeClr val="tx1"/>
                          </a:solidFill>
                        </a:rPr>
                        <a:t>Servicios Administrativos. </a:t>
                      </a:r>
                    </a:p>
                    <a:p>
                      <a:pPr marL="363538" indent="-363538">
                        <a:spcBef>
                          <a:spcPts val="300"/>
                        </a:spcBef>
                        <a:buFont typeface="+mj-lt"/>
                        <a:buAutoNum type="arabicPeriod"/>
                        <a:tabLst>
                          <a:tab pos="981075" algn="l"/>
                        </a:tabLst>
                      </a:pPr>
                      <a:r>
                        <a:rPr lang="es-ES" sz="1800" b="1" dirty="0" smtClean="0">
                          <a:solidFill>
                            <a:schemeClr val="tx1"/>
                          </a:solidFill>
                        </a:rPr>
                        <a:t>Electricidad y Electrónica. </a:t>
                      </a:r>
                    </a:p>
                    <a:p>
                      <a:pPr marL="363538" indent="-363538">
                        <a:spcBef>
                          <a:spcPts val="300"/>
                        </a:spcBef>
                        <a:buFont typeface="+mj-lt"/>
                        <a:buAutoNum type="arabicPeriod"/>
                        <a:tabLst>
                          <a:tab pos="981075" algn="l"/>
                        </a:tabLst>
                      </a:pPr>
                      <a:r>
                        <a:rPr lang="es-ES" sz="1800" b="1" dirty="0" smtClean="0">
                          <a:solidFill>
                            <a:schemeClr val="tx1"/>
                          </a:solidFill>
                        </a:rPr>
                        <a:t>Fabricación y Montaje. </a:t>
                      </a:r>
                    </a:p>
                    <a:p>
                      <a:pPr marL="363538" indent="-363538">
                        <a:spcBef>
                          <a:spcPts val="300"/>
                        </a:spcBef>
                        <a:buFont typeface="+mj-lt"/>
                        <a:buAutoNum type="arabicPeriod"/>
                        <a:tabLst>
                          <a:tab pos="981075" algn="l"/>
                        </a:tabLst>
                      </a:pPr>
                      <a:r>
                        <a:rPr lang="es-ES" sz="1800" b="1" dirty="0" smtClean="0">
                          <a:solidFill>
                            <a:schemeClr val="tx1"/>
                          </a:solidFill>
                        </a:rPr>
                        <a:t>Informática y Comunicaciones. </a:t>
                      </a:r>
                    </a:p>
                    <a:p>
                      <a:pPr marL="363538" indent="-363538">
                        <a:spcBef>
                          <a:spcPts val="300"/>
                        </a:spcBef>
                        <a:buFont typeface="+mj-lt"/>
                        <a:buAutoNum type="arabicPeriod"/>
                        <a:tabLst>
                          <a:tab pos="981075" algn="l"/>
                        </a:tabLst>
                      </a:pPr>
                      <a:r>
                        <a:rPr lang="es-ES" sz="1800" b="1" dirty="0" smtClean="0">
                          <a:solidFill>
                            <a:schemeClr val="tx1"/>
                          </a:solidFill>
                        </a:rPr>
                        <a:t>Cocina y Restauración. </a:t>
                      </a:r>
                    </a:p>
                    <a:p>
                      <a:pPr marL="363538" indent="-363538">
                        <a:spcBef>
                          <a:spcPts val="300"/>
                        </a:spcBef>
                        <a:buFont typeface="+mj-lt"/>
                        <a:buAutoNum type="arabicPeriod"/>
                        <a:tabLst>
                          <a:tab pos="981075" algn="l"/>
                        </a:tabLst>
                      </a:pPr>
                      <a:r>
                        <a:rPr lang="es-ES" sz="1800" b="1" dirty="0" smtClean="0">
                          <a:solidFill>
                            <a:schemeClr val="tx1"/>
                          </a:solidFill>
                        </a:rPr>
                        <a:t>Mantenimiento de Vehículos. </a:t>
                      </a:r>
                    </a:p>
                    <a:p>
                      <a:pPr marL="363538" indent="-363538">
                        <a:spcBef>
                          <a:spcPts val="300"/>
                        </a:spcBef>
                        <a:buFont typeface="+mj-lt"/>
                        <a:buAutoNum type="arabicPeriod"/>
                        <a:tabLst>
                          <a:tab pos="981075" algn="l"/>
                        </a:tabLst>
                      </a:pPr>
                      <a:r>
                        <a:rPr lang="es-ES" sz="1800" b="1" dirty="0" err="1" smtClean="0">
                          <a:solidFill>
                            <a:schemeClr val="tx1"/>
                          </a:solidFill>
                        </a:rPr>
                        <a:t>Agrojardinería</a:t>
                      </a:r>
                      <a:r>
                        <a:rPr lang="es-ES" sz="1800" b="1" dirty="0" smtClean="0">
                          <a:solidFill>
                            <a:schemeClr val="tx1"/>
                          </a:solidFill>
                        </a:rPr>
                        <a:t> y Composiciones Florales. </a:t>
                      </a:r>
                    </a:p>
                    <a:p>
                      <a:pPr marL="363538" indent="-363538">
                        <a:spcBef>
                          <a:spcPts val="300"/>
                        </a:spcBef>
                        <a:buFont typeface="+mj-lt"/>
                        <a:buAutoNum type="arabicPeriod"/>
                        <a:tabLst>
                          <a:tab pos="981075" algn="l"/>
                        </a:tabLst>
                      </a:pPr>
                      <a:r>
                        <a:rPr lang="es-ES" sz="1800" b="1" dirty="0" smtClean="0">
                          <a:solidFill>
                            <a:schemeClr val="tx1"/>
                          </a:solidFill>
                        </a:rPr>
                        <a:t>Peluquería y Estética. </a:t>
                      </a:r>
                    </a:p>
                    <a:p>
                      <a:pPr marL="363538" indent="-363538">
                        <a:spcBef>
                          <a:spcPts val="300"/>
                        </a:spcBef>
                        <a:buFont typeface="+mj-lt"/>
                        <a:buAutoNum type="arabicPeriod"/>
                        <a:tabLst>
                          <a:tab pos="981075" algn="l"/>
                        </a:tabLst>
                      </a:pPr>
                      <a:r>
                        <a:rPr lang="es-ES" sz="1800" b="1" dirty="0" smtClean="0">
                          <a:solidFill>
                            <a:schemeClr val="tx1"/>
                          </a:solidFill>
                        </a:rPr>
                        <a:t>Servicios Comerciales. </a:t>
                      </a:r>
                    </a:p>
                    <a:p>
                      <a:pPr marL="363538" indent="-363538">
                        <a:spcBef>
                          <a:spcPts val="300"/>
                        </a:spcBef>
                        <a:buFont typeface="+mj-lt"/>
                        <a:buAutoNum type="arabicPeriod"/>
                        <a:tabLst>
                          <a:tab pos="981075" algn="l"/>
                        </a:tabLst>
                      </a:pPr>
                      <a:r>
                        <a:rPr lang="es-ES" sz="1800" b="1" dirty="0" smtClean="0">
                          <a:solidFill>
                            <a:schemeClr val="tx1"/>
                          </a:solidFill>
                        </a:rPr>
                        <a:t>Carpintería y Mueble. </a:t>
                      </a:r>
                    </a:p>
                    <a:p>
                      <a:pPr marL="363538" indent="-363538">
                        <a:spcBef>
                          <a:spcPts val="300"/>
                        </a:spcBef>
                        <a:buFont typeface="+mj-lt"/>
                        <a:buAutoNum type="arabicPeriod"/>
                        <a:tabLst>
                          <a:tab pos="981075" algn="l"/>
                        </a:tabLst>
                      </a:pPr>
                      <a:r>
                        <a:rPr lang="es-ES" sz="1800" b="1" dirty="0" smtClean="0">
                          <a:solidFill>
                            <a:schemeClr val="tx1"/>
                          </a:solidFill>
                        </a:rPr>
                        <a:t>Reforma y Mantenimiento de Edificios. </a:t>
                      </a:r>
                    </a:p>
                    <a:p>
                      <a:pPr marL="363538" indent="-363538">
                        <a:spcBef>
                          <a:spcPts val="300"/>
                        </a:spcBef>
                        <a:buFont typeface="+mj-lt"/>
                        <a:buAutoNum type="arabicPeriod"/>
                        <a:tabLst>
                          <a:tab pos="981075" algn="l"/>
                        </a:tabLst>
                      </a:pPr>
                      <a:r>
                        <a:rPr lang="es-ES" sz="1800" b="1" dirty="0" smtClean="0">
                          <a:solidFill>
                            <a:schemeClr val="tx1"/>
                          </a:solidFill>
                        </a:rPr>
                        <a:t>Arreglo y Reparación de Artículos Textiles y de Piel.</a:t>
                      </a:r>
                    </a:p>
                    <a:p>
                      <a:pPr marL="363538" indent="-363538">
                        <a:spcBef>
                          <a:spcPts val="300"/>
                        </a:spcBef>
                        <a:buFont typeface="+mj-lt"/>
                        <a:buAutoNum type="arabicPeriod"/>
                        <a:tabLst>
                          <a:tab pos="981075" algn="l"/>
                        </a:tabLst>
                      </a:pPr>
                      <a:r>
                        <a:rPr lang="es-ES" sz="1800" b="1" dirty="0" smtClean="0">
                          <a:solidFill>
                            <a:schemeClr val="tx1"/>
                          </a:solidFill>
                        </a:rPr>
                        <a:t>Tapicería y Cortinaje. </a:t>
                      </a:r>
                    </a:p>
                    <a:p>
                      <a:pPr marL="363538" indent="-363538">
                        <a:spcBef>
                          <a:spcPts val="300"/>
                        </a:spcBef>
                        <a:buFont typeface="+mj-lt"/>
                        <a:buAutoNum type="arabicPeriod"/>
                        <a:tabLst>
                          <a:tab pos="981075" algn="l"/>
                        </a:tabLst>
                      </a:pPr>
                      <a:r>
                        <a:rPr lang="es-ES" sz="1800" b="1" dirty="0" smtClean="0">
                          <a:solidFill>
                            <a:schemeClr val="tx1"/>
                          </a:solidFill>
                        </a:rPr>
                        <a:t>Vidriería y Alfarería.</a:t>
                      </a:r>
                    </a:p>
                  </a:txBody>
                  <a:tcPr>
                    <a:solidFill>
                      <a:schemeClr val="bg1"/>
                    </a:solidFill>
                  </a:tcPr>
                </a:tc>
                <a:tc>
                  <a:txBody>
                    <a:bodyPr/>
                    <a:lstStyle/>
                    <a:p>
                      <a:pPr marL="363538" indent="-363538">
                        <a:spcBef>
                          <a:spcPts val="1200"/>
                        </a:spcBef>
                        <a:spcAft>
                          <a:spcPts val="0"/>
                        </a:spcAft>
                        <a:buFont typeface="+mj-lt"/>
                        <a:buAutoNum type="arabicPeriod" startAt="15"/>
                        <a:tabLst>
                          <a:tab pos="1160463" algn="l"/>
                        </a:tabLst>
                      </a:pPr>
                      <a:r>
                        <a:rPr lang="es-ES" sz="1800" b="1" dirty="0" smtClean="0">
                          <a:solidFill>
                            <a:schemeClr val="tx1"/>
                          </a:solidFill>
                        </a:rPr>
                        <a:t>Título Profesional Básico en Actividades Agropecuarias.</a:t>
                      </a:r>
                    </a:p>
                    <a:p>
                      <a:pPr marL="363538" indent="-363538">
                        <a:spcBef>
                          <a:spcPts val="1200"/>
                        </a:spcBef>
                        <a:spcAft>
                          <a:spcPts val="0"/>
                        </a:spcAft>
                        <a:buFont typeface="+mj-lt"/>
                        <a:buAutoNum type="arabicPeriod" startAt="15"/>
                        <a:tabLst>
                          <a:tab pos="1160463" algn="l"/>
                        </a:tabLst>
                      </a:pPr>
                      <a:r>
                        <a:rPr lang="es-ES" sz="1800" b="1" dirty="0" smtClean="0">
                          <a:solidFill>
                            <a:schemeClr val="tx1"/>
                          </a:solidFill>
                        </a:rPr>
                        <a:t>Título Profesional Básico en Aprovechamientos Forestales.</a:t>
                      </a:r>
                    </a:p>
                    <a:p>
                      <a:pPr marL="363538" indent="-363538">
                        <a:spcBef>
                          <a:spcPts val="1200"/>
                        </a:spcBef>
                        <a:spcAft>
                          <a:spcPts val="0"/>
                        </a:spcAft>
                        <a:buFont typeface="+mj-lt"/>
                        <a:buAutoNum type="arabicPeriod" startAt="15"/>
                        <a:tabLst>
                          <a:tab pos="1160463" algn="l"/>
                        </a:tabLst>
                      </a:pPr>
                      <a:r>
                        <a:rPr lang="es-ES_tradnl" sz="1800" b="1" dirty="0" smtClean="0">
                          <a:solidFill>
                            <a:schemeClr val="tx1"/>
                          </a:solidFill>
                        </a:rPr>
                        <a:t>Título Profesional Básico en Artes Gráficas.</a:t>
                      </a:r>
                    </a:p>
                    <a:p>
                      <a:pPr marL="363538" indent="-363538">
                        <a:spcBef>
                          <a:spcPts val="1200"/>
                        </a:spcBef>
                        <a:spcAft>
                          <a:spcPts val="0"/>
                        </a:spcAft>
                        <a:buFont typeface="+mj-lt"/>
                        <a:buAutoNum type="arabicPeriod" startAt="15"/>
                        <a:tabLst>
                          <a:tab pos="1160463" algn="l"/>
                        </a:tabLst>
                      </a:pPr>
                      <a:r>
                        <a:rPr lang="es-ES" sz="1800" b="1" dirty="0" smtClean="0">
                          <a:solidFill>
                            <a:schemeClr val="tx1"/>
                          </a:solidFill>
                        </a:rPr>
                        <a:t>Título Profesional Básico en Alojamiento y Lavandería.</a:t>
                      </a:r>
                    </a:p>
                    <a:p>
                      <a:pPr marL="363538" indent="-363538">
                        <a:spcBef>
                          <a:spcPts val="1200"/>
                        </a:spcBef>
                        <a:spcAft>
                          <a:spcPts val="0"/>
                        </a:spcAft>
                        <a:buFont typeface="+mj-lt"/>
                        <a:buAutoNum type="arabicPeriod" startAt="15"/>
                        <a:tabLst>
                          <a:tab pos="1160463" algn="l"/>
                        </a:tabLst>
                      </a:pPr>
                      <a:r>
                        <a:rPr lang="es-ES_tradnl" sz="1800" b="1" dirty="0" smtClean="0">
                          <a:solidFill>
                            <a:schemeClr val="tx1"/>
                          </a:solidFill>
                        </a:rPr>
                        <a:t>Título Profesional Básico en Industrias Alimentarias.</a:t>
                      </a:r>
                    </a:p>
                    <a:p>
                      <a:pPr marL="363538" indent="-363538">
                        <a:spcBef>
                          <a:spcPts val="1200"/>
                        </a:spcBef>
                        <a:spcAft>
                          <a:spcPts val="0"/>
                        </a:spcAft>
                        <a:buFont typeface="+mj-lt"/>
                        <a:buAutoNum type="arabicPeriod" startAt="15"/>
                        <a:tabLst>
                          <a:tab pos="1160463" algn="l"/>
                        </a:tabLst>
                      </a:pPr>
                      <a:r>
                        <a:rPr lang="es-ES_tradnl" sz="1800" b="1" dirty="0" smtClean="0">
                          <a:solidFill>
                            <a:schemeClr val="tx1"/>
                          </a:solidFill>
                        </a:rPr>
                        <a:t>Título Profesional Básico en Actividades Marítimo Pesqueras.</a:t>
                      </a:r>
                    </a:p>
                    <a:p>
                      <a:pPr marL="363538" indent="-363538">
                        <a:spcBef>
                          <a:spcPts val="1200"/>
                        </a:spcBef>
                        <a:spcAft>
                          <a:spcPts val="0"/>
                        </a:spcAft>
                        <a:buFont typeface="+mj-lt"/>
                        <a:buAutoNum type="arabicPeriod" startAt="15"/>
                        <a:tabLst>
                          <a:tab pos="1160463" algn="l"/>
                        </a:tabLst>
                      </a:pPr>
                      <a:r>
                        <a:rPr lang="es-ES_tradnl" sz="1800" b="1" dirty="0" smtClean="0">
                          <a:solidFill>
                            <a:schemeClr val="tx1"/>
                          </a:solidFill>
                        </a:rPr>
                        <a:t>Título Profesional Básico en Informática de Oficina</a:t>
                      </a:r>
                      <a:endParaRPr lang="es-ES" sz="1800" b="1" dirty="0" smtClean="0">
                        <a:solidFill>
                          <a:schemeClr val="tx1"/>
                        </a:solidFill>
                      </a:endParaRPr>
                    </a:p>
                    <a:p>
                      <a:endParaRPr lang="es-ES" dirty="0">
                        <a:solidFill>
                          <a:schemeClr val="tx1"/>
                        </a:solidFill>
                      </a:endParaRPr>
                    </a:p>
                  </a:txBody>
                  <a:tcPr>
                    <a:solidFill>
                      <a:schemeClr val="bg1"/>
                    </a:solidFill>
                  </a:tcPr>
                </a:tc>
              </a:tr>
            </a:tbl>
          </a:graphicData>
        </a:graphic>
      </p:graphicFrame>
    </p:spTree>
    <p:extLst>
      <p:ext uri="{BB962C8B-B14F-4D97-AF65-F5344CB8AC3E}">
        <p14:creationId xmlns:p14="http://schemas.microsoft.com/office/powerpoint/2010/main" xmlns="" val="6669535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lstStyle/>
          <a:p>
            <a:r>
              <a:rPr lang="es-ES" smtClean="0"/>
              <a:t>Convalidaciones y exenciones</a:t>
            </a:r>
            <a:endParaRPr lang="es-ES_tradnl"/>
          </a:p>
        </p:txBody>
      </p:sp>
      <p:sp>
        <p:nvSpPr>
          <p:cNvPr id="6" name="5 Marcador de contenido"/>
          <p:cNvSpPr>
            <a:spLocks noGrp="1"/>
          </p:cNvSpPr>
          <p:nvPr>
            <p:ph idx="1"/>
          </p:nvPr>
        </p:nvSpPr>
        <p:spPr>
          <a:xfrm>
            <a:off x="457200" y="1305861"/>
            <a:ext cx="8229600" cy="2134569"/>
          </a:xfrm>
        </p:spPr>
        <p:txBody>
          <a:bodyPr>
            <a:noAutofit/>
          </a:bodyPr>
          <a:lstStyle/>
          <a:p>
            <a:pPr marL="461963" lvl="1" indent="-457200">
              <a:buFont typeface="Wingdings" panose="05000000000000000000" pitchFamily="2" charset="2"/>
              <a:buChar char="q"/>
            </a:pPr>
            <a:r>
              <a:rPr lang="es-ES" sz="2000" dirty="0" smtClean="0"/>
              <a:t>Se aplicará </a:t>
            </a:r>
            <a:r>
              <a:rPr lang="es-ES" sz="2000" dirty="0"/>
              <a:t>lo establecido con carácter general para el conjunto de las enseñanzas de </a:t>
            </a:r>
            <a:r>
              <a:rPr lang="es-ES" sz="2000" dirty="0" smtClean="0"/>
              <a:t>FP.</a:t>
            </a:r>
            <a:endParaRPr lang="es-ES" sz="2000" dirty="0"/>
          </a:p>
          <a:p>
            <a:pPr marL="461963" lvl="1" indent="-457200">
              <a:buFont typeface="Wingdings" panose="05000000000000000000" pitchFamily="2" charset="2"/>
              <a:buChar char="q"/>
            </a:pPr>
            <a:r>
              <a:rPr lang="es-ES" sz="2000" dirty="0" smtClean="0"/>
              <a:t>Quienes superen “Comunicación </a:t>
            </a:r>
            <a:r>
              <a:rPr lang="es-ES" sz="2000" dirty="0"/>
              <a:t>y Sociedad I y </a:t>
            </a:r>
            <a:r>
              <a:rPr lang="es-ES" sz="2000" dirty="0" smtClean="0"/>
              <a:t>II” </a:t>
            </a:r>
            <a:r>
              <a:rPr lang="es-ES" sz="2000" dirty="0"/>
              <a:t>y </a:t>
            </a:r>
            <a:r>
              <a:rPr lang="es-ES" sz="2000" dirty="0" smtClean="0"/>
              <a:t>“Ciencias </a:t>
            </a:r>
            <a:r>
              <a:rPr lang="es-ES" sz="2000" dirty="0"/>
              <a:t>Aplicadas I y </a:t>
            </a:r>
            <a:r>
              <a:rPr lang="es-ES" sz="2000" dirty="0" smtClean="0"/>
              <a:t>II” </a:t>
            </a:r>
            <a:r>
              <a:rPr lang="es-ES" sz="2000" dirty="0"/>
              <a:t>en cualquiera de los ciclos </a:t>
            </a:r>
            <a:r>
              <a:rPr lang="es-ES" sz="2000" dirty="0" smtClean="0"/>
              <a:t>tendrán </a:t>
            </a:r>
            <a:r>
              <a:rPr lang="es-ES" sz="2000" dirty="0"/>
              <a:t>convalidados dichos módulos en cualquier otro ciclo </a:t>
            </a:r>
            <a:r>
              <a:rPr lang="es-ES" sz="2000" dirty="0" smtClean="0"/>
              <a:t>de FPB.</a:t>
            </a:r>
          </a:p>
        </p:txBody>
      </p:sp>
      <p:sp>
        <p:nvSpPr>
          <p:cNvPr id="4" name="3 Marcador de número de diapositiva"/>
          <p:cNvSpPr>
            <a:spLocks noGrp="1"/>
          </p:cNvSpPr>
          <p:nvPr>
            <p:ph type="sldNum" sz="quarter" idx="12"/>
          </p:nvPr>
        </p:nvSpPr>
        <p:spPr/>
        <p:txBody>
          <a:bodyPr/>
          <a:lstStyle/>
          <a:p>
            <a:fld id="{3B3C2B09-C6C5-2642-AF66-391F8ABE2B41}" type="slidenum">
              <a:rPr lang="es-ES" smtClean="0"/>
              <a:pPr/>
              <a:t>37</a:t>
            </a:fld>
            <a:endParaRPr lang="es-ES"/>
          </a:p>
        </p:txBody>
      </p:sp>
      <p:graphicFrame>
        <p:nvGraphicFramePr>
          <p:cNvPr id="2" name="1 Tabla"/>
          <p:cNvGraphicFramePr>
            <a:graphicFrameLocks noGrp="1"/>
          </p:cNvGraphicFramePr>
          <p:nvPr>
            <p:extLst>
              <p:ext uri="{D42A27DB-BD31-4B8C-83A1-F6EECF244321}">
                <p14:modId xmlns:p14="http://schemas.microsoft.com/office/powerpoint/2010/main" xmlns="" val="1167966797"/>
              </p:ext>
            </p:extLst>
          </p:nvPr>
        </p:nvGraphicFramePr>
        <p:xfrm>
          <a:off x="266700" y="3054350"/>
          <a:ext cx="8534400" cy="2849880"/>
        </p:xfrm>
        <a:graphic>
          <a:graphicData uri="http://schemas.openxmlformats.org/drawingml/2006/table">
            <a:tbl>
              <a:tblPr firstRow="1" bandRow="1">
                <a:tableStyleId>{5C22544A-7EE6-4342-B048-85BDC9FD1C3A}</a:tableStyleId>
              </a:tblPr>
              <a:tblGrid>
                <a:gridCol w="6065520"/>
                <a:gridCol w="2468880"/>
              </a:tblGrid>
              <a:tr h="370840">
                <a:tc>
                  <a:txBody>
                    <a:bodyPr/>
                    <a:lstStyle/>
                    <a:p>
                      <a:r>
                        <a:rPr lang="es-ES" smtClean="0"/>
                        <a:t>Quienes</a:t>
                      </a:r>
                      <a:r>
                        <a:rPr lang="es-ES" baseline="0" smtClean="0"/>
                        <a:t> hayan superado…</a:t>
                      </a:r>
                      <a:endParaRPr lang="es-ES_tradnl"/>
                    </a:p>
                  </a:txBody>
                  <a:tcPr/>
                </a:tc>
                <a:tc>
                  <a:txBody>
                    <a:bodyPr/>
                    <a:lstStyle/>
                    <a:p>
                      <a:r>
                        <a:rPr lang="es-ES" smtClean="0"/>
                        <a:t>Tendrán convalidado</a:t>
                      </a:r>
                      <a:endParaRPr lang="es-ES_tradnl"/>
                    </a:p>
                  </a:txBody>
                  <a:tcPr/>
                </a:tc>
              </a:tr>
              <a:tr h="370840">
                <a:tc>
                  <a:txBody>
                    <a:bodyPr/>
                    <a:lstStyle/>
                    <a:p>
                      <a:r>
                        <a:rPr lang="es-ES" sz="1400" smtClean="0"/>
                        <a:t>Los módulos del ámbito de comunicación y del ámbito social de un PCPI</a:t>
                      </a:r>
                    </a:p>
                  </a:txBody>
                  <a:tcPr/>
                </a:tc>
                <a:tc>
                  <a:txBody>
                    <a:bodyPr/>
                    <a:lstStyle/>
                    <a:p>
                      <a:r>
                        <a:rPr lang="es-ES" sz="1600" b="1" smtClean="0"/>
                        <a:t>Comunicación y Sociedad I</a:t>
                      </a:r>
                      <a:endParaRPr lang="es-ES_tradnl" sz="1600" b="1"/>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ES" sz="1400" b="0" i="0" u="none" strike="noStrike" kern="1200" baseline="0" smtClean="0">
                          <a:solidFill>
                            <a:schemeClr val="tx1"/>
                          </a:solidFill>
                          <a:latin typeface="+mn-lt"/>
                          <a:ea typeface="+mn-ea"/>
                          <a:cs typeface="+mn-cs"/>
                        </a:rPr>
                        <a:t>El módulo formativo obligatorio del ámbito científico-tecnológico (de un PCPI)</a:t>
                      </a:r>
                      <a:endParaRPr lang="es-ES" sz="1400" smtClean="0"/>
                    </a:p>
                  </a:txBody>
                  <a:tcPr/>
                </a:tc>
                <a:tc>
                  <a:txBody>
                    <a:bodyPr/>
                    <a:lstStyle/>
                    <a:p>
                      <a:r>
                        <a:rPr lang="es-ES" sz="1600" b="1" smtClean="0"/>
                        <a:t>Ciencias aplicadas I</a:t>
                      </a:r>
                      <a:endParaRPr lang="es-ES_tradnl" sz="1600" b="1"/>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ES" sz="1400" b="0" i="0" u="none" strike="noStrike" kern="1200" baseline="0" smtClean="0">
                          <a:solidFill>
                            <a:schemeClr val="tx1"/>
                          </a:solidFill>
                          <a:latin typeface="+mn-lt"/>
                          <a:ea typeface="+mn-ea"/>
                          <a:cs typeface="+mn-cs"/>
                        </a:rPr>
                        <a:t>Las materias del cuarto curso de la ESO en cualquiera de sus modalidades, incluidas en el Bloque de Comunicación y Ciencias Sociales</a:t>
                      </a:r>
                      <a:endParaRPr lang="es-ES" sz="1400" smtClean="0"/>
                    </a:p>
                  </a:txBody>
                  <a:tcPr/>
                </a:tc>
                <a:tc>
                  <a:txBody>
                    <a:bodyPr/>
                    <a:lstStyle/>
                    <a:p>
                      <a:r>
                        <a:rPr lang="es-ES" sz="1600" b="1" i="0" u="none" strike="noStrike" kern="1200" baseline="0" smtClean="0">
                          <a:solidFill>
                            <a:schemeClr val="tx1"/>
                          </a:solidFill>
                          <a:latin typeface="+mn-lt"/>
                          <a:ea typeface="+mn-ea"/>
                          <a:cs typeface="+mn-cs"/>
                        </a:rPr>
                        <a:t>Comunicación y Sociedad I</a:t>
                      </a:r>
                    </a:p>
                    <a:p>
                      <a:r>
                        <a:rPr lang="es-ES" sz="1600" b="1" i="0" u="none" strike="noStrike" kern="1200" baseline="0" smtClean="0">
                          <a:solidFill>
                            <a:schemeClr val="tx1"/>
                          </a:solidFill>
                          <a:latin typeface="+mn-lt"/>
                          <a:ea typeface="+mn-ea"/>
                          <a:cs typeface="+mn-cs"/>
                        </a:rPr>
                        <a:t>Comunicación y sociedad II</a:t>
                      </a:r>
                      <a:endParaRPr lang="es-ES_tradnl" sz="1600" b="1"/>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ES" sz="1400" b="0" i="0" u="none" strike="noStrike" kern="1200" baseline="0" smtClean="0">
                          <a:solidFill>
                            <a:schemeClr val="tx1"/>
                          </a:solidFill>
                          <a:latin typeface="+mn-lt"/>
                          <a:ea typeface="+mn-ea"/>
                          <a:cs typeface="+mn-cs"/>
                        </a:rPr>
                        <a:t>Matemáticas Orientadas a las Enseñanzas Académicas y Biología y Geología o Física y Química de la modalidad de enseñanzas académicas del 4º de la ESO</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ES" sz="1600" b="1" smtClean="0"/>
                        <a:t>Ciencias aplicadas I</a:t>
                      </a:r>
                      <a:endParaRPr lang="es-ES_tradnl" sz="1600" b="1" smtClean="0"/>
                    </a:p>
                    <a:p>
                      <a:pPr marL="0" marR="0" indent="0" algn="l" defTabSz="457200" rtl="0" eaLnBrk="1" fontAlgn="auto" latinLnBrk="0" hangingPunct="1">
                        <a:lnSpc>
                          <a:spcPct val="100000"/>
                        </a:lnSpc>
                        <a:spcBef>
                          <a:spcPts val="0"/>
                        </a:spcBef>
                        <a:spcAft>
                          <a:spcPts val="0"/>
                        </a:spcAft>
                        <a:buClrTx/>
                        <a:buSzTx/>
                        <a:buFontTx/>
                        <a:buNone/>
                        <a:tabLst/>
                        <a:defRPr/>
                      </a:pPr>
                      <a:r>
                        <a:rPr lang="es-ES" sz="1600" b="1" smtClean="0"/>
                        <a:t>Ciencias aplicadas II</a:t>
                      </a:r>
                      <a:endParaRPr lang="es-ES_tradnl" sz="1600" b="1" smtClean="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ES" sz="1400" b="0" i="0" u="none" strike="noStrike" kern="1200" baseline="0" smtClean="0">
                          <a:solidFill>
                            <a:schemeClr val="tx1"/>
                          </a:solidFill>
                          <a:latin typeface="+mn-lt"/>
                          <a:ea typeface="+mn-ea"/>
                          <a:cs typeface="+mn-cs"/>
                        </a:rPr>
                        <a:t>Matemáticas Orientadas a las Enseñanzas Aplicadas y Ciencias Aplicadas a la Actividad Profesional de la modalidad de enseñanzas aplicadas del 4º de la ESO</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ES" sz="1600" b="1" smtClean="0"/>
                        <a:t>Ciencias aplicadas I</a:t>
                      </a:r>
                      <a:endParaRPr lang="es-ES_tradnl" sz="1600" b="1" smtClean="0"/>
                    </a:p>
                    <a:p>
                      <a:pPr marL="0" marR="0" indent="0" algn="l" defTabSz="457200" rtl="0" eaLnBrk="1" fontAlgn="auto" latinLnBrk="0" hangingPunct="1">
                        <a:lnSpc>
                          <a:spcPct val="100000"/>
                        </a:lnSpc>
                        <a:spcBef>
                          <a:spcPts val="0"/>
                        </a:spcBef>
                        <a:spcAft>
                          <a:spcPts val="0"/>
                        </a:spcAft>
                        <a:buClrTx/>
                        <a:buSzTx/>
                        <a:buFontTx/>
                        <a:buNone/>
                        <a:tabLst/>
                        <a:defRPr/>
                      </a:pPr>
                      <a:r>
                        <a:rPr lang="es-ES" sz="1600" b="1" smtClean="0"/>
                        <a:t>Ciencias aplicadas II</a:t>
                      </a:r>
                      <a:endParaRPr lang="es-ES_tradnl" sz="1600" b="1" smtClean="0"/>
                    </a:p>
                  </a:txBody>
                  <a:tcPr/>
                </a:tc>
              </a:tr>
            </a:tbl>
          </a:graphicData>
        </a:graphic>
      </p:graphicFrame>
    </p:spTree>
    <p:extLst>
      <p:ext uri="{BB962C8B-B14F-4D97-AF65-F5344CB8AC3E}">
        <p14:creationId xmlns:p14="http://schemas.microsoft.com/office/powerpoint/2010/main" xmlns="" val="38854355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redondeado"/>
          <p:cNvSpPr/>
          <p:nvPr/>
        </p:nvSpPr>
        <p:spPr>
          <a:xfrm>
            <a:off x="468313" y="1052513"/>
            <a:ext cx="8280400" cy="1736646"/>
          </a:xfrm>
          <a:prstGeom prst="roundRect">
            <a:avLst/>
          </a:prstGeom>
          <a:solidFill>
            <a:schemeClr val="accent1">
              <a:lumMod val="40000"/>
              <a:lumOff val="60000"/>
            </a:schemeClr>
          </a:solidFill>
          <a:ln w="12700">
            <a:noFill/>
          </a:ln>
        </p:spPr>
        <p:txBody>
          <a:bodyPr>
            <a:spAutoFit/>
          </a:bodyPr>
          <a:lstStyle/>
          <a:p>
            <a:pPr algn="just">
              <a:defRPr/>
            </a:pPr>
            <a:r>
              <a:rPr lang="es-ES_tradnl" sz="2400" dirty="0">
                <a:latin typeface="+mj-lt"/>
              </a:rPr>
              <a:t>El Gobierno mediante </a:t>
            </a:r>
            <a:r>
              <a:rPr lang="es-ES" sz="2400" dirty="0">
                <a:latin typeface="+mj-lt"/>
              </a:rPr>
              <a:t>el Real Decreto 1529/2012, </a:t>
            </a:r>
            <a:r>
              <a:rPr lang="es-ES" sz="2400" dirty="0" smtClean="0">
                <a:latin typeface="+mj-lt"/>
              </a:rPr>
              <a:t>desarrolla </a:t>
            </a:r>
            <a:r>
              <a:rPr lang="es-ES" sz="2400" dirty="0">
                <a:latin typeface="+mj-lt"/>
              </a:rPr>
              <a:t>el contrato para la </a:t>
            </a:r>
            <a:r>
              <a:rPr lang="es-ES" sz="2400" dirty="0" err="1" smtClean="0">
                <a:latin typeface="+mj-lt"/>
              </a:rPr>
              <a:t>FyA</a:t>
            </a:r>
            <a:r>
              <a:rPr lang="es-ES" sz="2400" dirty="0" smtClean="0">
                <a:latin typeface="+mj-lt"/>
              </a:rPr>
              <a:t> </a:t>
            </a:r>
            <a:r>
              <a:rPr lang="es-ES" sz="2400" dirty="0">
                <a:latin typeface="+mj-lt"/>
              </a:rPr>
              <a:t>y se </a:t>
            </a:r>
            <a:r>
              <a:rPr lang="es-ES" sz="2400" dirty="0" smtClean="0">
                <a:latin typeface="+mj-lt"/>
              </a:rPr>
              <a:t>establece las </a:t>
            </a:r>
            <a:r>
              <a:rPr lang="es-ES" sz="2400" dirty="0">
                <a:latin typeface="+mj-lt"/>
              </a:rPr>
              <a:t>bases para la </a:t>
            </a:r>
            <a:r>
              <a:rPr lang="es-ES" sz="2400" dirty="0" smtClean="0">
                <a:latin typeface="+mj-lt"/>
              </a:rPr>
              <a:t>FP dual.</a:t>
            </a:r>
          </a:p>
          <a:p>
            <a:pPr algn="just">
              <a:defRPr/>
            </a:pPr>
            <a:endParaRPr lang="es-ES" sz="2400" dirty="0" smtClean="0">
              <a:latin typeface="+mj-lt"/>
            </a:endParaRPr>
          </a:p>
          <a:p>
            <a:pPr algn="just">
              <a:defRPr/>
            </a:pPr>
            <a:r>
              <a:rPr lang="es-ES" sz="2400" dirty="0" smtClean="0">
                <a:latin typeface="+mj-lt"/>
              </a:rPr>
              <a:t>El RD </a:t>
            </a:r>
            <a:r>
              <a:rPr lang="es-ES" sz="2400" b="1" dirty="0">
                <a:solidFill>
                  <a:schemeClr val="accent4">
                    <a:lumMod val="50000"/>
                  </a:schemeClr>
                </a:solidFill>
                <a:latin typeface="+mj-lt"/>
              </a:rPr>
              <a:t>da un gran impulso al desarrollo de la  FP Dual</a:t>
            </a:r>
            <a:endParaRPr lang="es-ES_tradnl" sz="2400" b="1" dirty="0">
              <a:solidFill>
                <a:schemeClr val="accent4">
                  <a:lumMod val="50000"/>
                </a:schemeClr>
              </a:solidFill>
              <a:latin typeface="+mj-lt"/>
            </a:endParaRPr>
          </a:p>
        </p:txBody>
      </p:sp>
      <p:sp>
        <p:nvSpPr>
          <p:cNvPr id="8" name="7 Rectángulo redondeado"/>
          <p:cNvSpPr/>
          <p:nvPr/>
        </p:nvSpPr>
        <p:spPr>
          <a:xfrm>
            <a:off x="503238" y="3429000"/>
            <a:ext cx="3852862" cy="442913"/>
          </a:xfrm>
          <a:prstGeom prst="roundRect">
            <a:avLst/>
          </a:prstGeom>
          <a:solidFill>
            <a:schemeClr val="accent1">
              <a:lumMod val="40000"/>
              <a:lumOff val="60000"/>
            </a:schemeClr>
          </a:solidFill>
          <a:ln w="12700">
            <a:noFill/>
          </a:ln>
        </p:spPr>
        <p:txBody>
          <a:bodyPr>
            <a:spAutoFit/>
          </a:bodyPr>
          <a:lstStyle/>
          <a:p>
            <a:pPr>
              <a:defRPr/>
            </a:pPr>
            <a:r>
              <a:rPr lang="es-ES_tradnl" sz="2000" dirty="0">
                <a:latin typeface="+mj-lt"/>
              </a:rPr>
              <a:t>Este real decreto tiene por objeto</a:t>
            </a:r>
          </a:p>
        </p:txBody>
      </p:sp>
      <p:sp>
        <p:nvSpPr>
          <p:cNvPr id="14" name="13 Rectángulo"/>
          <p:cNvSpPr/>
          <p:nvPr/>
        </p:nvSpPr>
        <p:spPr>
          <a:xfrm>
            <a:off x="755576" y="5085184"/>
            <a:ext cx="7632774" cy="400110"/>
          </a:xfrm>
          <a:prstGeom prst="rect">
            <a:avLst/>
          </a:prstGeom>
          <a:solidFill>
            <a:schemeClr val="accent6">
              <a:lumMod val="20000"/>
              <a:lumOff val="80000"/>
            </a:schemeClr>
          </a:solidFill>
          <a:ln w="12700">
            <a:noFill/>
          </a:ln>
        </p:spPr>
        <p:txBody>
          <a:bodyPr wrap="square">
            <a:spAutoFit/>
          </a:bodyPr>
          <a:lstStyle/>
          <a:p>
            <a:pPr marL="0" lvl="1" indent="-285750" algn="just">
              <a:defRPr/>
            </a:pPr>
            <a:r>
              <a:rPr lang="es-ES_tradnl" sz="2000" dirty="0" smtClean="0">
                <a:latin typeface="+mj-lt"/>
              </a:rPr>
              <a:t>La </a:t>
            </a:r>
            <a:r>
              <a:rPr lang="es-ES_tradnl" sz="2000" dirty="0">
                <a:latin typeface="+mj-lt"/>
              </a:rPr>
              <a:t>regulación de determinados aspectos de la formación dual</a:t>
            </a:r>
            <a:r>
              <a:rPr lang="es-ES_tradnl" dirty="0"/>
              <a:t>.</a:t>
            </a:r>
          </a:p>
        </p:txBody>
      </p:sp>
      <p:sp>
        <p:nvSpPr>
          <p:cNvPr id="15" name="14 Rectángulo"/>
          <p:cNvSpPr/>
          <p:nvPr/>
        </p:nvSpPr>
        <p:spPr>
          <a:xfrm>
            <a:off x="755328" y="4149080"/>
            <a:ext cx="7633022" cy="707886"/>
          </a:xfrm>
          <a:prstGeom prst="rect">
            <a:avLst/>
          </a:prstGeom>
          <a:solidFill>
            <a:schemeClr val="accent6">
              <a:lumMod val="20000"/>
              <a:lumOff val="80000"/>
            </a:schemeClr>
          </a:solidFill>
          <a:ln w="12700">
            <a:solidFill>
              <a:schemeClr val="accent1"/>
            </a:solidFill>
          </a:ln>
        </p:spPr>
        <p:txBody>
          <a:bodyPr wrap="square">
            <a:spAutoFit/>
          </a:bodyPr>
          <a:lstStyle/>
          <a:p>
            <a:pPr marL="0" lvl="1" indent="-285750" algn="just">
              <a:defRPr/>
            </a:pPr>
            <a:r>
              <a:rPr lang="es-ES_tradnl" sz="2000" dirty="0">
                <a:latin typeface="+mj-lt"/>
              </a:rPr>
              <a:t>E</a:t>
            </a:r>
            <a:r>
              <a:rPr lang="es-ES_tradnl" sz="2000" dirty="0" smtClean="0">
                <a:latin typeface="+mj-lt"/>
              </a:rPr>
              <a:t>l </a:t>
            </a:r>
            <a:r>
              <a:rPr lang="es-ES_tradnl" sz="2000" dirty="0">
                <a:latin typeface="+mj-lt"/>
              </a:rPr>
              <a:t>desarrollo reglamentario del contrato para la </a:t>
            </a:r>
            <a:r>
              <a:rPr lang="es-ES_tradnl" sz="2000" dirty="0" err="1" smtClean="0">
                <a:latin typeface="+mj-lt"/>
              </a:rPr>
              <a:t>FyA</a:t>
            </a:r>
            <a:r>
              <a:rPr lang="es-ES_tradnl" sz="2000" dirty="0" smtClean="0">
                <a:latin typeface="+mj-lt"/>
              </a:rPr>
              <a:t> tanto para títulos de FP como certificados de profesionalidad.</a:t>
            </a:r>
            <a:endParaRPr lang="es-ES_tradnl" sz="2000" dirty="0">
              <a:latin typeface="+mj-lt"/>
            </a:endParaRPr>
          </a:p>
        </p:txBody>
      </p:sp>
      <p:sp>
        <p:nvSpPr>
          <p:cNvPr id="11271" name="10 CuadroTexto"/>
          <p:cNvSpPr txBox="1">
            <a:spLocks noChangeArrowheads="1"/>
          </p:cNvSpPr>
          <p:nvPr/>
        </p:nvSpPr>
        <p:spPr bwMode="auto">
          <a:xfrm>
            <a:off x="1547664" y="0"/>
            <a:ext cx="6049194" cy="584775"/>
          </a:xfrm>
          <a:prstGeom prst="rect">
            <a:avLst/>
          </a:prstGeom>
          <a:noFill/>
          <a:ln w="9525">
            <a:noFill/>
            <a:miter lim="800000"/>
            <a:headEnd/>
            <a:tailEnd/>
          </a:ln>
        </p:spPr>
        <p:txBody>
          <a:bodyPr wrap="square">
            <a:spAutoFit/>
          </a:bodyPr>
          <a:lstStyle/>
          <a:p>
            <a:r>
              <a:rPr lang="es-ES" sz="3200" dirty="0" smtClean="0"/>
              <a:t>Propuesta de FP Dual </a:t>
            </a:r>
            <a:endParaRPr lang="en-US" sz="3200" dirty="0"/>
          </a:p>
        </p:txBody>
      </p:sp>
      <p:sp>
        <p:nvSpPr>
          <p:cNvPr id="12" name="11 Marcador de número de diapositiva"/>
          <p:cNvSpPr>
            <a:spLocks noGrp="1"/>
          </p:cNvSpPr>
          <p:nvPr>
            <p:ph type="sldNum" sz="quarter" idx="12"/>
          </p:nvPr>
        </p:nvSpPr>
        <p:spPr/>
        <p:txBody>
          <a:bodyPr/>
          <a:lstStyle/>
          <a:p>
            <a:pPr>
              <a:defRPr/>
            </a:pPr>
            <a:fld id="{BAD42862-448C-4A3B-95E1-996AA66247B1}" type="slidenum">
              <a:rPr lang="es-ES" smtClean="0"/>
              <a:pPr>
                <a:defRPr/>
              </a:pPr>
              <a:t>4</a:t>
            </a:fld>
            <a:endParaRPr lang="es-ES" dirty="0"/>
          </a:p>
        </p:txBody>
      </p:sp>
      <p:sp>
        <p:nvSpPr>
          <p:cNvPr id="9" name="8 Rectángulo"/>
          <p:cNvSpPr/>
          <p:nvPr/>
        </p:nvSpPr>
        <p:spPr>
          <a:xfrm>
            <a:off x="755576" y="5661248"/>
            <a:ext cx="7632774" cy="707886"/>
          </a:xfrm>
          <a:prstGeom prst="rect">
            <a:avLst/>
          </a:prstGeom>
          <a:solidFill>
            <a:schemeClr val="accent6">
              <a:lumMod val="20000"/>
              <a:lumOff val="80000"/>
            </a:schemeClr>
          </a:solidFill>
          <a:ln w="12700">
            <a:solidFill>
              <a:schemeClr val="accent1"/>
            </a:solidFill>
          </a:ln>
        </p:spPr>
        <p:txBody>
          <a:bodyPr wrap="square">
            <a:spAutoFit/>
          </a:bodyPr>
          <a:lstStyle/>
          <a:p>
            <a:pPr marL="0" lvl="1" indent="-285750" algn="just">
              <a:defRPr/>
            </a:pPr>
            <a:r>
              <a:rPr lang="es-ES_tradnl" sz="2000" dirty="0" smtClean="0">
                <a:latin typeface="+mj-lt"/>
              </a:rPr>
              <a:t>El título III: Marco para el desarrollo de los proyectos de FP dual cuando no media un contrato par la </a:t>
            </a:r>
            <a:r>
              <a:rPr lang="es-ES_tradnl" sz="2000" dirty="0" err="1" smtClean="0">
                <a:latin typeface="+mj-lt"/>
              </a:rPr>
              <a:t>FyA</a:t>
            </a:r>
            <a:r>
              <a:rPr lang="es-ES_tradnl" dirty="0" smtClean="0"/>
              <a:t>.</a:t>
            </a:r>
            <a:endParaRPr lang="es-ES_tradnl"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24 CuadroTexto"/>
          <p:cNvSpPr txBox="1">
            <a:spLocks noChangeArrowheads="1"/>
          </p:cNvSpPr>
          <p:nvPr/>
        </p:nvSpPr>
        <p:spPr bwMode="auto">
          <a:xfrm>
            <a:off x="1475656" y="0"/>
            <a:ext cx="5788025" cy="584775"/>
          </a:xfrm>
          <a:prstGeom prst="rect">
            <a:avLst/>
          </a:prstGeom>
          <a:noFill/>
          <a:ln w="9525">
            <a:noFill/>
            <a:miter lim="800000"/>
            <a:headEnd/>
            <a:tailEnd/>
          </a:ln>
        </p:spPr>
        <p:txBody>
          <a:bodyPr>
            <a:spAutoFit/>
          </a:bodyPr>
          <a:lstStyle/>
          <a:p>
            <a:pPr algn="ctr"/>
            <a:r>
              <a:rPr lang="es-ES" sz="3200" dirty="0" smtClean="0"/>
              <a:t> La formación profesional dual</a:t>
            </a:r>
            <a:endParaRPr lang="en-US" sz="3200" dirty="0"/>
          </a:p>
        </p:txBody>
      </p:sp>
      <p:sp>
        <p:nvSpPr>
          <p:cNvPr id="22" name="21 Rectángulo"/>
          <p:cNvSpPr>
            <a:spLocks noChangeArrowheads="1"/>
          </p:cNvSpPr>
          <p:nvPr/>
        </p:nvSpPr>
        <p:spPr bwMode="auto">
          <a:xfrm>
            <a:off x="2987675" y="2780928"/>
            <a:ext cx="5905500" cy="2736304"/>
          </a:xfrm>
          <a:prstGeom prst="rect">
            <a:avLst/>
          </a:prstGeom>
          <a:solidFill>
            <a:schemeClr val="bg2"/>
          </a:solidFill>
          <a:ln w="25400" algn="ctr">
            <a:solidFill>
              <a:srgbClr val="89A4A7"/>
            </a:solidFill>
            <a:miter lim="800000"/>
            <a:headEnd/>
            <a:tailEnd/>
          </a:ln>
        </p:spPr>
        <p:txBody>
          <a:bodyPr anchor="ctr"/>
          <a:lstStyle/>
          <a:p>
            <a:pPr algn="ctr">
              <a:defRPr/>
            </a:pPr>
            <a:endParaRPr lang="en-US" dirty="0">
              <a:solidFill>
                <a:schemeClr val="lt1"/>
              </a:solidFill>
              <a:latin typeface="+mn-lt"/>
            </a:endParaRPr>
          </a:p>
        </p:txBody>
      </p:sp>
      <p:sp>
        <p:nvSpPr>
          <p:cNvPr id="20" name="19 Rectángulo"/>
          <p:cNvSpPr/>
          <p:nvPr/>
        </p:nvSpPr>
        <p:spPr>
          <a:xfrm>
            <a:off x="2989263" y="1628800"/>
            <a:ext cx="5903912" cy="1152649"/>
          </a:xfrm>
          <a:prstGeom prst="rect">
            <a:avLst/>
          </a:prstGeom>
          <a:solidFill>
            <a:srgbClr val="235357"/>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p>
        </p:txBody>
      </p:sp>
      <p:sp>
        <p:nvSpPr>
          <p:cNvPr id="16389" name="10 CuadroTexto"/>
          <p:cNvSpPr txBox="1">
            <a:spLocks noChangeArrowheads="1"/>
          </p:cNvSpPr>
          <p:nvPr/>
        </p:nvSpPr>
        <p:spPr bwMode="auto">
          <a:xfrm>
            <a:off x="2986088" y="1196752"/>
            <a:ext cx="2090737" cy="400050"/>
          </a:xfrm>
          <a:prstGeom prst="rect">
            <a:avLst/>
          </a:prstGeom>
          <a:noFill/>
          <a:ln w="9525">
            <a:noFill/>
            <a:miter lim="800000"/>
            <a:headEnd/>
            <a:tailEnd/>
          </a:ln>
        </p:spPr>
        <p:txBody>
          <a:bodyPr>
            <a:spAutoFit/>
          </a:bodyPr>
          <a:lstStyle/>
          <a:p>
            <a:pPr>
              <a:defRPr/>
            </a:pPr>
            <a:r>
              <a:rPr lang="es-ES" sz="2000" dirty="0">
                <a:solidFill>
                  <a:srgbClr val="246ADC"/>
                </a:solidFill>
                <a:latin typeface="+mj-lt"/>
              </a:rPr>
              <a:t>Centro de trabajo</a:t>
            </a:r>
            <a:endParaRPr lang="en-US" sz="2000" dirty="0">
              <a:solidFill>
                <a:srgbClr val="246ADC"/>
              </a:solidFill>
              <a:latin typeface="+mj-lt"/>
            </a:endParaRPr>
          </a:p>
        </p:txBody>
      </p:sp>
      <p:sp>
        <p:nvSpPr>
          <p:cNvPr id="16390" name="11 CuadroTexto"/>
          <p:cNvSpPr txBox="1">
            <a:spLocks noChangeArrowheads="1"/>
          </p:cNvSpPr>
          <p:nvPr/>
        </p:nvSpPr>
        <p:spPr bwMode="auto">
          <a:xfrm>
            <a:off x="6551613" y="1196752"/>
            <a:ext cx="2592387" cy="400050"/>
          </a:xfrm>
          <a:prstGeom prst="rect">
            <a:avLst/>
          </a:prstGeom>
          <a:noFill/>
          <a:ln w="9525">
            <a:noFill/>
            <a:miter lim="800000"/>
            <a:headEnd/>
            <a:tailEnd/>
          </a:ln>
        </p:spPr>
        <p:txBody>
          <a:bodyPr>
            <a:spAutoFit/>
          </a:bodyPr>
          <a:lstStyle/>
          <a:p>
            <a:pPr>
              <a:defRPr/>
            </a:pPr>
            <a:r>
              <a:rPr lang="es-ES" sz="2000" dirty="0">
                <a:solidFill>
                  <a:srgbClr val="FF0000"/>
                </a:solidFill>
                <a:latin typeface="+mj-lt"/>
              </a:rPr>
              <a:t>Centro de formación</a:t>
            </a:r>
            <a:endParaRPr lang="en-US" sz="2000" dirty="0">
              <a:solidFill>
                <a:srgbClr val="FF0000"/>
              </a:solidFill>
              <a:latin typeface="+mj-lt"/>
            </a:endParaRPr>
          </a:p>
        </p:txBody>
      </p:sp>
      <p:sp>
        <p:nvSpPr>
          <p:cNvPr id="16391" name="12 CuadroTexto"/>
          <p:cNvSpPr txBox="1">
            <a:spLocks noChangeArrowheads="1"/>
          </p:cNvSpPr>
          <p:nvPr/>
        </p:nvSpPr>
        <p:spPr bwMode="auto">
          <a:xfrm>
            <a:off x="251520" y="1700808"/>
            <a:ext cx="2664718" cy="923330"/>
          </a:xfrm>
          <a:prstGeom prst="rect">
            <a:avLst/>
          </a:prstGeom>
          <a:solidFill>
            <a:srgbClr val="CCC1DA"/>
          </a:solidFill>
          <a:ln w="9525">
            <a:solidFill>
              <a:schemeClr val="accent4">
                <a:lumMod val="75000"/>
              </a:schemeClr>
            </a:solidFill>
            <a:miter lim="800000"/>
            <a:headEnd/>
            <a:tailEnd/>
          </a:ln>
        </p:spPr>
        <p:txBody>
          <a:bodyPr wrap="square">
            <a:spAutoFit/>
          </a:bodyPr>
          <a:lstStyle/>
          <a:p>
            <a:pPr algn="r">
              <a:defRPr/>
            </a:pPr>
            <a:r>
              <a:rPr lang="es-ES" dirty="0">
                <a:latin typeface="+mj-lt"/>
              </a:rPr>
              <a:t>Contrato para la </a:t>
            </a:r>
            <a:r>
              <a:rPr lang="es-ES" dirty="0" err="1" smtClean="0">
                <a:latin typeface="+mj-lt"/>
              </a:rPr>
              <a:t>FyA</a:t>
            </a:r>
            <a:r>
              <a:rPr lang="es-ES" dirty="0" smtClean="0">
                <a:latin typeface="+mj-lt"/>
              </a:rPr>
              <a:t> en </a:t>
            </a:r>
            <a:r>
              <a:rPr lang="es-ES" dirty="0">
                <a:latin typeface="+mj-lt"/>
              </a:rPr>
              <a:t>el sistema educativo y en el de empleo.</a:t>
            </a:r>
            <a:endParaRPr lang="en-US" dirty="0">
              <a:latin typeface="+mj-lt"/>
            </a:endParaRPr>
          </a:p>
        </p:txBody>
      </p:sp>
      <p:sp>
        <p:nvSpPr>
          <p:cNvPr id="14" name="13 Rectángulo"/>
          <p:cNvSpPr/>
          <p:nvPr/>
        </p:nvSpPr>
        <p:spPr>
          <a:xfrm>
            <a:off x="2987675" y="5517232"/>
            <a:ext cx="5905500" cy="7207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6393" name="14 CuadroTexto"/>
          <p:cNvSpPr txBox="1">
            <a:spLocks noChangeArrowheads="1"/>
          </p:cNvSpPr>
          <p:nvPr/>
        </p:nvSpPr>
        <p:spPr bwMode="auto">
          <a:xfrm>
            <a:off x="582613" y="5529426"/>
            <a:ext cx="2305050" cy="707886"/>
          </a:xfrm>
          <a:prstGeom prst="rect">
            <a:avLst/>
          </a:prstGeom>
          <a:solidFill>
            <a:srgbClr val="8EB4E3"/>
          </a:solidFill>
          <a:ln w="9525">
            <a:solidFill>
              <a:srgbClr val="0303AD"/>
            </a:solidFill>
            <a:miter lim="800000"/>
            <a:headEnd/>
            <a:tailEnd/>
          </a:ln>
        </p:spPr>
        <p:txBody>
          <a:bodyPr>
            <a:spAutoFit/>
          </a:bodyPr>
          <a:lstStyle/>
          <a:p>
            <a:pPr algn="r">
              <a:defRPr/>
            </a:pPr>
            <a:r>
              <a:rPr lang="es-ES" sz="2000" dirty="0">
                <a:latin typeface="+mj-lt"/>
              </a:rPr>
              <a:t>Actual </a:t>
            </a:r>
            <a:r>
              <a:rPr lang="es-ES" sz="2000" dirty="0" smtClean="0">
                <a:latin typeface="+mj-lt"/>
              </a:rPr>
              <a:t>ordenación de </a:t>
            </a:r>
            <a:r>
              <a:rPr lang="es-ES" sz="2000" dirty="0">
                <a:latin typeface="+mj-lt"/>
              </a:rPr>
              <a:t>la FP</a:t>
            </a:r>
            <a:r>
              <a:rPr lang="es-ES" dirty="0"/>
              <a:t>.</a:t>
            </a:r>
            <a:endParaRPr lang="en-US" dirty="0"/>
          </a:p>
        </p:txBody>
      </p:sp>
      <p:sp>
        <p:nvSpPr>
          <p:cNvPr id="16394" name="15 CuadroTexto"/>
          <p:cNvSpPr txBox="1">
            <a:spLocks noChangeArrowheads="1"/>
          </p:cNvSpPr>
          <p:nvPr/>
        </p:nvSpPr>
        <p:spPr bwMode="auto">
          <a:xfrm>
            <a:off x="3059832" y="1772816"/>
            <a:ext cx="3455988" cy="830997"/>
          </a:xfrm>
          <a:prstGeom prst="rect">
            <a:avLst/>
          </a:prstGeom>
          <a:solidFill>
            <a:srgbClr val="235357"/>
          </a:solidFill>
          <a:ln w="9525">
            <a:noFill/>
            <a:miter lim="800000"/>
            <a:headEnd/>
            <a:tailEnd/>
          </a:ln>
        </p:spPr>
        <p:txBody>
          <a:bodyPr>
            <a:spAutoFit/>
          </a:bodyPr>
          <a:lstStyle/>
          <a:p>
            <a:r>
              <a:rPr lang="es-ES" sz="1600" b="1" dirty="0">
                <a:solidFill>
                  <a:schemeClr val="bg1"/>
                </a:solidFill>
              </a:rPr>
              <a:t>75%-85% tiempo de trabajo efectivo relacionado directamente con el título </a:t>
            </a:r>
            <a:r>
              <a:rPr lang="es-ES" sz="1600" b="1" dirty="0" smtClean="0">
                <a:solidFill>
                  <a:schemeClr val="bg1"/>
                </a:solidFill>
              </a:rPr>
              <a:t>o </a:t>
            </a:r>
            <a:r>
              <a:rPr lang="es-ES" sz="1600" b="1" dirty="0">
                <a:solidFill>
                  <a:schemeClr val="bg1"/>
                </a:solidFill>
              </a:rPr>
              <a:t>CP.</a:t>
            </a:r>
            <a:endParaRPr lang="en-US" sz="1600" b="1" dirty="0">
              <a:solidFill>
                <a:schemeClr val="bg1"/>
              </a:solidFill>
            </a:endParaRPr>
          </a:p>
        </p:txBody>
      </p:sp>
      <p:sp>
        <p:nvSpPr>
          <p:cNvPr id="16395" name="17 CuadroTexto"/>
          <p:cNvSpPr txBox="1">
            <a:spLocks noChangeArrowheads="1"/>
          </p:cNvSpPr>
          <p:nvPr/>
        </p:nvSpPr>
        <p:spPr bwMode="auto">
          <a:xfrm>
            <a:off x="4643438" y="5571103"/>
            <a:ext cx="4033837" cy="646331"/>
          </a:xfrm>
          <a:prstGeom prst="rect">
            <a:avLst/>
          </a:prstGeom>
          <a:solidFill>
            <a:schemeClr val="accent1">
              <a:lumMod val="20000"/>
              <a:lumOff val="80000"/>
            </a:schemeClr>
          </a:solidFill>
          <a:ln w="9525">
            <a:noFill/>
            <a:miter lim="800000"/>
            <a:headEnd/>
            <a:tailEnd/>
          </a:ln>
        </p:spPr>
        <p:txBody>
          <a:bodyPr>
            <a:spAutoFit/>
          </a:bodyPr>
          <a:lstStyle/>
          <a:p>
            <a:r>
              <a:rPr lang="es-ES" dirty="0"/>
              <a:t>80% módulos del ciclo formativo en el centro de formación.</a:t>
            </a:r>
            <a:endParaRPr lang="en-US" dirty="0"/>
          </a:p>
        </p:txBody>
      </p:sp>
      <p:sp>
        <p:nvSpPr>
          <p:cNvPr id="16396" name="18 CuadroTexto"/>
          <p:cNvSpPr txBox="1">
            <a:spLocks noChangeArrowheads="1"/>
          </p:cNvSpPr>
          <p:nvPr/>
        </p:nvSpPr>
        <p:spPr bwMode="auto">
          <a:xfrm>
            <a:off x="3132138" y="5580529"/>
            <a:ext cx="1512887" cy="584775"/>
          </a:xfrm>
          <a:prstGeom prst="rect">
            <a:avLst/>
          </a:prstGeom>
          <a:solidFill>
            <a:schemeClr val="accent1">
              <a:lumMod val="20000"/>
              <a:lumOff val="80000"/>
            </a:schemeClr>
          </a:solidFill>
          <a:ln w="9525">
            <a:noFill/>
            <a:miter lim="800000"/>
            <a:headEnd/>
            <a:tailEnd/>
          </a:ln>
        </p:spPr>
        <p:txBody>
          <a:bodyPr>
            <a:spAutoFit/>
          </a:bodyPr>
          <a:lstStyle/>
          <a:p>
            <a:r>
              <a:rPr lang="es-ES" sz="1600" dirty="0"/>
              <a:t>20% módulo de </a:t>
            </a:r>
            <a:r>
              <a:rPr lang="es-ES" sz="1600" dirty="0" smtClean="0"/>
              <a:t>FCT.</a:t>
            </a:r>
            <a:endParaRPr lang="en-US" sz="1600" dirty="0"/>
          </a:p>
        </p:txBody>
      </p:sp>
      <p:cxnSp>
        <p:nvCxnSpPr>
          <p:cNvPr id="6" name="5 Conector recto"/>
          <p:cNvCxnSpPr/>
          <p:nvPr/>
        </p:nvCxnSpPr>
        <p:spPr>
          <a:xfrm rot="5400000">
            <a:off x="4206081" y="5876155"/>
            <a:ext cx="720725" cy="158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6398" name="22 CuadroTexto"/>
          <p:cNvSpPr txBox="1">
            <a:spLocks noChangeArrowheads="1"/>
          </p:cNvSpPr>
          <p:nvPr/>
        </p:nvSpPr>
        <p:spPr bwMode="auto">
          <a:xfrm>
            <a:off x="251520" y="3357563"/>
            <a:ext cx="2664718" cy="1323439"/>
          </a:xfrm>
          <a:prstGeom prst="homePlate">
            <a:avLst>
              <a:gd name="adj" fmla="val 20236"/>
            </a:avLst>
          </a:prstGeom>
          <a:solidFill>
            <a:schemeClr val="bg2"/>
          </a:solidFill>
          <a:ln w="9525">
            <a:noFill/>
            <a:miter lim="800000"/>
            <a:headEnd/>
            <a:tailEnd/>
          </a:ln>
        </p:spPr>
        <p:txBody>
          <a:bodyPr wrap="square">
            <a:spAutoFit/>
          </a:bodyPr>
          <a:lstStyle/>
          <a:p>
            <a:pPr algn="r">
              <a:defRPr/>
            </a:pPr>
            <a:r>
              <a:rPr lang="es-ES" sz="2000" dirty="0">
                <a:latin typeface="+mj-lt"/>
              </a:rPr>
              <a:t>Proyectos FP dual en el sistema educativo cuando no medie </a:t>
            </a:r>
            <a:r>
              <a:rPr lang="es-ES" sz="2000" dirty="0" smtClean="0">
                <a:latin typeface="+mj-lt"/>
              </a:rPr>
              <a:t>un contrato de </a:t>
            </a:r>
            <a:r>
              <a:rPr lang="es-ES" sz="2000" dirty="0" err="1" smtClean="0">
                <a:latin typeface="+mj-lt"/>
              </a:rPr>
              <a:t>Fy</a:t>
            </a:r>
            <a:r>
              <a:rPr lang="es-ES" sz="2000" dirty="0" smtClean="0">
                <a:latin typeface="+mj-lt"/>
              </a:rPr>
              <a:t> A.</a:t>
            </a:r>
            <a:endParaRPr lang="en-US" sz="2000" dirty="0">
              <a:latin typeface="+mj-lt"/>
            </a:endParaRPr>
          </a:p>
        </p:txBody>
      </p:sp>
      <p:sp>
        <p:nvSpPr>
          <p:cNvPr id="16399" name="20 CuadroTexto"/>
          <p:cNvSpPr txBox="1">
            <a:spLocks noChangeArrowheads="1"/>
          </p:cNvSpPr>
          <p:nvPr/>
        </p:nvSpPr>
        <p:spPr bwMode="auto">
          <a:xfrm>
            <a:off x="6660232" y="1700808"/>
            <a:ext cx="2232248" cy="954107"/>
          </a:xfrm>
          <a:prstGeom prst="rect">
            <a:avLst/>
          </a:prstGeom>
          <a:solidFill>
            <a:srgbClr val="235357"/>
          </a:solidFill>
          <a:ln w="9525" algn="ctr">
            <a:noFill/>
            <a:miter lim="800000"/>
            <a:headEnd/>
            <a:tailEnd/>
          </a:ln>
        </p:spPr>
        <p:txBody>
          <a:bodyPr wrap="square">
            <a:spAutoFit/>
          </a:bodyPr>
          <a:lstStyle/>
          <a:p>
            <a:r>
              <a:rPr lang="es-ES" sz="1400" b="1" dirty="0">
                <a:solidFill>
                  <a:schemeClr val="bg1"/>
                </a:solidFill>
              </a:rPr>
              <a:t>15%-25% tiempo de formación en el centro educativo o empresa autorizada.</a:t>
            </a:r>
            <a:endParaRPr lang="en-US" sz="1400" b="1" dirty="0">
              <a:solidFill>
                <a:schemeClr val="bg1"/>
              </a:solidFill>
            </a:endParaRPr>
          </a:p>
        </p:txBody>
      </p:sp>
      <p:sp>
        <p:nvSpPr>
          <p:cNvPr id="16400" name="21 Rectángulo"/>
          <p:cNvSpPr>
            <a:spLocks noChangeArrowheads="1"/>
          </p:cNvSpPr>
          <p:nvPr/>
        </p:nvSpPr>
        <p:spPr bwMode="auto">
          <a:xfrm>
            <a:off x="2987824" y="2923197"/>
            <a:ext cx="5904656" cy="3170099"/>
          </a:xfrm>
          <a:prstGeom prst="rect">
            <a:avLst/>
          </a:prstGeom>
          <a:noFill/>
          <a:ln w="25400" algn="ctr">
            <a:noFill/>
            <a:miter lim="800000"/>
            <a:headEnd/>
            <a:tailEnd/>
          </a:ln>
        </p:spPr>
        <p:txBody>
          <a:bodyPr wrap="square" anchor="ctr">
            <a:spAutoFit/>
          </a:bodyPr>
          <a:lstStyle/>
          <a:p>
            <a:r>
              <a:rPr lang="es-ES_tradnl" dirty="0"/>
              <a:t>Establece las bases para la </a:t>
            </a:r>
            <a:r>
              <a:rPr lang="es-ES_tradnl" dirty="0" smtClean="0"/>
              <a:t>el desarrollo de experiencias </a:t>
            </a:r>
            <a:r>
              <a:rPr lang="es-ES_tradnl" b="1" dirty="0" smtClean="0"/>
              <a:t>de FP </a:t>
            </a:r>
            <a:r>
              <a:rPr lang="es-ES_tradnl" b="1" dirty="0"/>
              <a:t>dual en el sistema educativo español</a:t>
            </a:r>
            <a:r>
              <a:rPr lang="es-ES_tradnl" dirty="0"/>
              <a:t>, a través de acciones e iniciativas que tienen por objeto la </a:t>
            </a:r>
            <a:r>
              <a:rPr lang="es-ES_tradnl" b="1" dirty="0"/>
              <a:t>combinación de los procesos de </a:t>
            </a:r>
            <a:r>
              <a:rPr lang="es-ES_tradnl" b="1" dirty="0" err="1" smtClean="0"/>
              <a:t>EyA</a:t>
            </a:r>
            <a:r>
              <a:rPr lang="es-ES_tradnl" b="1" dirty="0" smtClean="0"/>
              <a:t> </a:t>
            </a:r>
            <a:r>
              <a:rPr lang="es-ES_tradnl" b="1" dirty="0"/>
              <a:t>en la empresa y en el centro de </a:t>
            </a:r>
            <a:r>
              <a:rPr lang="es-ES_tradnl" b="1" dirty="0" smtClean="0"/>
              <a:t>FP</a:t>
            </a:r>
            <a:r>
              <a:rPr lang="es-ES" b="1" dirty="0" smtClean="0"/>
              <a:t>. </a:t>
            </a:r>
            <a:endParaRPr lang="es-ES" b="1" dirty="0"/>
          </a:p>
          <a:p>
            <a:endParaRPr lang="es-ES" sz="1600" dirty="0"/>
          </a:p>
          <a:p>
            <a:r>
              <a:rPr lang="es-ES" sz="1600" dirty="0"/>
              <a:t>Se trata de buscar una mayor colaboración y participación de las empresas en la formación profesional del sistema educativo y en el propio proceso formativo del alumnado</a:t>
            </a:r>
            <a:r>
              <a:rPr lang="es-ES" sz="1600" dirty="0" smtClean="0"/>
              <a:t>.</a:t>
            </a:r>
          </a:p>
          <a:p>
            <a:endParaRPr lang="es-ES" sz="1600" dirty="0" smtClean="0"/>
          </a:p>
          <a:p>
            <a:endParaRPr lang="es-ES" sz="1600" dirty="0"/>
          </a:p>
          <a:p>
            <a:r>
              <a:rPr lang="es-ES" sz="1400" dirty="0"/>
              <a:t> </a:t>
            </a:r>
            <a:endParaRPr lang="es-ES_tradnl" sz="1400" dirty="0"/>
          </a:p>
        </p:txBody>
      </p:sp>
      <p:cxnSp>
        <p:nvCxnSpPr>
          <p:cNvPr id="3" name="5 Conector recto"/>
          <p:cNvCxnSpPr/>
          <p:nvPr/>
        </p:nvCxnSpPr>
        <p:spPr>
          <a:xfrm rot="5400000">
            <a:off x="6011714" y="1989287"/>
            <a:ext cx="936625" cy="6477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44"/>
          <p:cNvSpPr txBox="1">
            <a:spLocks noChangeArrowheads="1"/>
          </p:cNvSpPr>
          <p:nvPr/>
        </p:nvSpPr>
        <p:spPr bwMode="auto">
          <a:xfrm>
            <a:off x="349933" y="5949280"/>
            <a:ext cx="8640960" cy="646331"/>
          </a:xfrm>
          <a:prstGeom prst="rect">
            <a:avLst/>
          </a:prstGeom>
          <a:noFill/>
          <a:ln w="9525">
            <a:noFill/>
            <a:miter lim="800000"/>
            <a:headEnd/>
            <a:tailEnd/>
          </a:ln>
        </p:spPr>
        <p:txBody>
          <a:bodyPr wrap="square">
            <a:spAutoFit/>
          </a:bodyPr>
          <a:lstStyle/>
          <a:p>
            <a:pPr algn="just">
              <a:spcBef>
                <a:spcPct val="50000"/>
              </a:spcBef>
              <a:defRPr/>
            </a:pPr>
            <a:r>
              <a:rPr lang="es-ES" dirty="0">
                <a:latin typeface="+mj-lt"/>
              </a:rPr>
              <a:t>La formación </a:t>
            </a:r>
            <a:r>
              <a:rPr lang="es-ES" dirty="0" smtClean="0">
                <a:latin typeface="+mj-lt"/>
              </a:rPr>
              <a:t>combinada entre </a:t>
            </a:r>
            <a:r>
              <a:rPr lang="es-ES" dirty="0">
                <a:latin typeface="+mj-lt"/>
              </a:rPr>
              <a:t>un </a:t>
            </a:r>
            <a:r>
              <a:rPr lang="es-ES" b="1" dirty="0">
                <a:latin typeface="+mj-lt"/>
              </a:rPr>
              <a:t>centro educativo </a:t>
            </a:r>
            <a:r>
              <a:rPr lang="es-ES" dirty="0">
                <a:latin typeface="+mj-lt"/>
              </a:rPr>
              <a:t>y la </a:t>
            </a:r>
            <a:r>
              <a:rPr lang="es-ES" b="1" dirty="0">
                <a:latin typeface="+mj-lt"/>
              </a:rPr>
              <a:t>empresa</a:t>
            </a:r>
            <a:r>
              <a:rPr lang="es-ES" dirty="0">
                <a:latin typeface="+mj-lt"/>
              </a:rPr>
              <a:t> permite que </a:t>
            </a:r>
            <a:r>
              <a:rPr lang="es-ES" dirty="0" smtClean="0">
                <a:latin typeface="+mj-lt"/>
              </a:rPr>
              <a:t>sean ambos </a:t>
            </a:r>
            <a:r>
              <a:rPr lang="es-ES" b="1" dirty="0" smtClean="0">
                <a:latin typeface="+mj-lt"/>
              </a:rPr>
              <a:t>copartícipes en </a:t>
            </a:r>
            <a:r>
              <a:rPr lang="es-ES" b="1" dirty="0">
                <a:latin typeface="+mj-lt"/>
              </a:rPr>
              <a:t>los procesos de enseñanza y </a:t>
            </a:r>
            <a:r>
              <a:rPr lang="es-ES" b="1" dirty="0" smtClean="0">
                <a:latin typeface="+mj-lt"/>
              </a:rPr>
              <a:t>aprendizaje, </a:t>
            </a:r>
            <a:r>
              <a:rPr lang="es-ES" dirty="0">
                <a:latin typeface="+mj-lt"/>
              </a:rPr>
              <a:t>en distinta </a:t>
            </a:r>
            <a:r>
              <a:rPr lang="es-ES" dirty="0" smtClean="0">
                <a:latin typeface="+mj-lt"/>
              </a:rPr>
              <a:t>proporción.</a:t>
            </a:r>
          </a:p>
        </p:txBody>
      </p:sp>
      <p:pic>
        <p:nvPicPr>
          <p:cNvPr id="15363" name="12 Imagen"/>
          <p:cNvPicPr>
            <a:picLocks noChangeAspect="1" noChangeArrowheads="1"/>
          </p:cNvPicPr>
          <p:nvPr/>
        </p:nvPicPr>
        <p:blipFill>
          <a:blip r:embed="rId2" cstate="print"/>
          <a:srcRect/>
          <a:stretch>
            <a:fillRect/>
          </a:stretch>
        </p:blipFill>
        <p:spPr bwMode="auto">
          <a:xfrm>
            <a:off x="1258888" y="1556419"/>
            <a:ext cx="6265862" cy="3960813"/>
          </a:xfrm>
          <a:prstGeom prst="rect">
            <a:avLst/>
          </a:prstGeom>
          <a:noFill/>
          <a:ln w="9525">
            <a:noFill/>
            <a:miter lim="800000"/>
            <a:headEnd/>
            <a:tailEnd/>
          </a:ln>
        </p:spPr>
      </p:pic>
      <p:sp>
        <p:nvSpPr>
          <p:cNvPr id="15364" name="5 CuadroTexto"/>
          <p:cNvSpPr txBox="1">
            <a:spLocks noChangeArrowheads="1"/>
          </p:cNvSpPr>
          <p:nvPr/>
        </p:nvSpPr>
        <p:spPr bwMode="auto">
          <a:xfrm>
            <a:off x="1189038" y="1269082"/>
            <a:ext cx="6696075" cy="304800"/>
          </a:xfrm>
          <a:prstGeom prst="rect">
            <a:avLst/>
          </a:prstGeom>
          <a:noFill/>
          <a:ln w="9525">
            <a:noFill/>
            <a:miter lim="800000"/>
            <a:headEnd/>
            <a:tailEnd/>
          </a:ln>
        </p:spPr>
        <p:txBody>
          <a:bodyPr>
            <a:spAutoFit/>
          </a:bodyPr>
          <a:lstStyle/>
          <a:p>
            <a:pPr algn="ctr"/>
            <a:r>
              <a:rPr lang="es-ES" sz="1400" b="1" dirty="0">
                <a:latin typeface="Calibri" pitchFamily="34" charset="0"/>
              </a:rPr>
              <a:t>E</a:t>
            </a:r>
            <a:r>
              <a:rPr lang="es-ES" sz="1400" dirty="0">
                <a:latin typeface="Calibri" pitchFamily="34" charset="0"/>
              </a:rPr>
              <a:t>MPRESA				</a:t>
            </a:r>
            <a:r>
              <a:rPr lang="es-ES" sz="1400" b="1" dirty="0">
                <a:latin typeface="Calibri" pitchFamily="34" charset="0"/>
              </a:rPr>
              <a:t>C</a:t>
            </a:r>
            <a:r>
              <a:rPr lang="es-ES" sz="1400" dirty="0">
                <a:latin typeface="Calibri" pitchFamily="34" charset="0"/>
              </a:rPr>
              <a:t>ENTRO </a:t>
            </a:r>
            <a:r>
              <a:rPr lang="es-ES" sz="1400" b="1" dirty="0">
                <a:latin typeface="Calibri" pitchFamily="34" charset="0"/>
              </a:rPr>
              <a:t>E</a:t>
            </a:r>
            <a:r>
              <a:rPr lang="es-ES" sz="1400" dirty="0">
                <a:latin typeface="Calibri" pitchFamily="34" charset="0"/>
              </a:rPr>
              <a:t>DUCATIVO/</a:t>
            </a:r>
            <a:r>
              <a:rPr lang="es-ES" sz="1400" b="1" dirty="0">
                <a:latin typeface="Calibri" pitchFamily="34" charset="0"/>
              </a:rPr>
              <a:t>F</a:t>
            </a:r>
            <a:r>
              <a:rPr lang="es-ES" sz="1400" dirty="0">
                <a:latin typeface="Calibri" pitchFamily="34" charset="0"/>
              </a:rPr>
              <a:t>ORMATIVO</a:t>
            </a:r>
            <a:endParaRPr lang="en-US" sz="1400" dirty="0">
              <a:latin typeface="Calibri" pitchFamily="34" charset="0"/>
            </a:endParaRPr>
          </a:p>
        </p:txBody>
      </p:sp>
      <p:sp>
        <p:nvSpPr>
          <p:cNvPr id="15365" name="6 CuadroTexto"/>
          <p:cNvSpPr txBox="1">
            <a:spLocks noChangeArrowheads="1"/>
          </p:cNvSpPr>
          <p:nvPr/>
        </p:nvSpPr>
        <p:spPr bwMode="auto">
          <a:xfrm>
            <a:off x="7524750" y="1413544"/>
            <a:ext cx="1619250" cy="517525"/>
          </a:xfrm>
          <a:prstGeom prst="rect">
            <a:avLst/>
          </a:prstGeom>
          <a:noFill/>
          <a:ln w="9525">
            <a:noFill/>
            <a:miter lim="800000"/>
            <a:headEnd/>
            <a:tailEnd/>
          </a:ln>
        </p:spPr>
        <p:txBody>
          <a:bodyPr>
            <a:spAutoFit/>
          </a:bodyPr>
          <a:lstStyle/>
          <a:p>
            <a:r>
              <a:rPr lang="es-ES" sz="1400" dirty="0">
                <a:latin typeface="Calibri" pitchFamily="34" charset="0"/>
              </a:rPr>
              <a:t>CONTRATO APRENDIZAJE</a:t>
            </a:r>
            <a:endParaRPr lang="en-US" sz="1400" dirty="0">
              <a:latin typeface="Calibri" pitchFamily="34" charset="0"/>
            </a:endParaRPr>
          </a:p>
        </p:txBody>
      </p:sp>
      <p:sp>
        <p:nvSpPr>
          <p:cNvPr id="15366" name="7 CuadroTexto"/>
          <p:cNvSpPr txBox="1">
            <a:spLocks noChangeArrowheads="1"/>
          </p:cNvSpPr>
          <p:nvPr/>
        </p:nvSpPr>
        <p:spPr bwMode="auto">
          <a:xfrm>
            <a:off x="1547813" y="1556419"/>
            <a:ext cx="1800225" cy="366713"/>
          </a:xfrm>
          <a:prstGeom prst="rect">
            <a:avLst/>
          </a:prstGeom>
          <a:noFill/>
          <a:ln w="9525">
            <a:noFill/>
            <a:miter lim="800000"/>
            <a:headEnd/>
            <a:tailEnd/>
          </a:ln>
        </p:spPr>
        <p:txBody>
          <a:bodyPr>
            <a:spAutoFit/>
          </a:bodyPr>
          <a:lstStyle/>
          <a:p>
            <a:r>
              <a:rPr lang="es-ES" b="1" dirty="0">
                <a:latin typeface="Calibri" pitchFamily="34" charset="0"/>
              </a:rPr>
              <a:t>75%  85%</a:t>
            </a:r>
            <a:endParaRPr lang="en-US" b="1" dirty="0">
              <a:latin typeface="Calibri" pitchFamily="34" charset="0"/>
            </a:endParaRPr>
          </a:p>
        </p:txBody>
      </p:sp>
      <p:sp>
        <p:nvSpPr>
          <p:cNvPr id="15367" name="8 CuadroTexto"/>
          <p:cNvSpPr txBox="1">
            <a:spLocks noChangeArrowheads="1"/>
          </p:cNvSpPr>
          <p:nvPr/>
        </p:nvSpPr>
        <p:spPr bwMode="auto">
          <a:xfrm>
            <a:off x="1474788" y="5085432"/>
            <a:ext cx="1225550" cy="366712"/>
          </a:xfrm>
          <a:prstGeom prst="rect">
            <a:avLst/>
          </a:prstGeom>
          <a:noFill/>
          <a:ln w="9525">
            <a:noFill/>
            <a:miter lim="800000"/>
            <a:headEnd/>
            <a:tailEnd/>
          </a:ln>
        </p:spPr>
        <p:txBody>
          <a:bodyPr>
            <a:spAutoFit/>
          </a:bodyPr>
          <a:lstStyle/>
          <a:p>
            <a:r>
              <a:rPr lang="es-ES" b="1" dirty="0">
                <a:latin typeface="Calibri" pitchFamily="34" charset="0"/>
              </a:rPr>
              <a:t>FCT </a:t>
            </a:r>
            <a:r>
              <a:rPr lang="es-ES" sz="1200" b="1" dirty="0">
                <a:latin typeface="Calibri" pitchFamily="34" charset="0"/>
              </a:rPr>
              <a:t>(20%)</a:t>
            </a:r>
            <a:endParaRPr lang="en-US" sz="1200" b="1" dirty="0">
              <a:latin typeface="Calibri" pitchFamily="34" charset="0"/>
            </a:endParaRPr>
          </a:p>
        </p:txBody>
      </p:sp>
      <p:sp>
        <p:nvSpPr>
          <p:cNvPr id="15368" name="9 CuadroTexto"/>
          <p:cNvSpPr txBox="1">
            <a:spLocks noChangeArrowheads="1"/>
          </p:cNvSpPr>
          <p:nvPr/>
        </p:nvSpPr>
        <p:spPr bwMode="auto">
          <a:xfrm>
            <a:off x="3851275" y="5085432"/>
            <a:ext cx="3600450" cy="366712"/>
          </a:xfrm>
          <a:prstGeom prst="rect">
            <a:avLst/>
          </a:prstGeom>
          <a:noFill/>
          <a:ln w="9525">
            <a:noFill/>
            <a:miter lim="800000"/>
            <a:headEnd/>
            <a:tailEnd/>
          </a:ln>
        </p:spPr>
        <p:txBody>
          <a:bodyPr>
            <a:spAutoFit/>
          </a:bodyPr>
          <a:lstStyle/>
          <a:p>
            <a:r>
              <a:rPr lang="es-ES" b="1" dirty="0">
                <a:latin typeface="Calibri" pitchFamily="34" charset="0"/>
              </a:rPr>
              <a:t>MP en CENTRO FORMATIVO</a:t>
            </a:r>
            <a:endParaRPr lang="en-US" b="1" dirty="0">
              <a:latin typeface="Calibri" pitchFamily="34" charset="0"/>
            </a:endParaRPr>
          </a:p>
        </p:txBody>
      </p:sp>
      <p:sp>
        <p:nvSpPr>
          <p:cNvPr id="15369" name="11 CuadroTexto"/>
          <p:cNvSpPr txBox="1">
            <a:spLocks noChangeArrowheads="1"/>
          </p:cNvSpPr>
          <p:nvPr/>
        </p:nvSpPr>
        <p:spPr bwMode="auto">
          <a:xfrm>
            <a:off x="7451725" y="5156869"/>
            <a:ext cx="1512888" cy="304800"/>
          </a:xfrm>
          <a:prstGeom prst="rect">
            <a:avLst/>
          </a:prstGeom>
          <a:noFill/>
          <a:ln w="9525">
            <a:noFill/>
            <a:miter lim="800000"/>
            <a:headEnd/>
            <a:tailEnd/>
          </a:ln>
        </p:spPr>
        <p:txBody>
          <a:bodyPr>
            <a:spAutoFit/>
          </a:bodyPr>
          <a:lstStyle/>
          <a:p>
            <a:r>
              <a:rPr lang="es-ES" sz="1400" dirty="0">
                <a:latin typeface="Calibri" pitchFamily="34" charset="0"/>
              </a:rPr>
              <a:t>F. P. REGLADA</a:t>
            </a:r>
            <a:endParaRPr lang="en-US" sz="1400" dirty="0">
              <a:latin typeface="Calibri" pitchFamily="34" charset="0"/>
            </a:endParaRPr>
          </a:p>
        </p:txBody>
      </p:sp>
      <p:sp>
        <p:nvSpPr>
          <p:cNvPr id="15370" name="AutoShape 32"/>
          <p:cNvSpPr>
            <a:spLocks noChangeArrowheads="1"/>
          </p:cNvSpPr>
          <p:nvPr/>
        </p:nvSpPr>
        <p:spPr bwMode="auto">
          <a:xfrm>
            <a:off x="7740650" y="1989807"/>
            <a:ext cx="431800" cy="3168650"/>
          </a:xfrm>
          <a:prstGeom prst="rtTriangle">
            <a:avLst/>
          </a:prstGeom>
          <a:solidFill>
            <a:srgbClr val="D1E8FF"/>
          </a:solidFill>
          <a:ln w="9525">
            <a:solidFill>
              <a:srgbClr val="D1E8FF"/>
            </a:solidFill>
            <a:miter lim="800000"/>
            <a:headEnd/>
            <a:tailEnd/>
          </a:ln>
        </p:spPr>
        <p:txBody>
          <a:bodyPr wrap="none" anchor="ctr"/>
          <a:lstStyle/>
          <a:p>
            <a:endParaRPr lang="en-US" dirty="0"/>
          </a:p>
        </p:txBody>
      </p:sp>
      <p:sp>
        <p:nvSpPr>
          <p:cNvPr id="15371" name="Text Box 33"/>
          <p:cNvSpPr txBox="1">
            <a:spLocks noChangeArrowheads="1"/>
          </p:cNvSpPr>
          <p:nvPr/>
        </p:nvSpPr>
        <p:spPr bwMode="auto">
          <a:xfrm>
            <a:off x="1979712" y="0"/>
            <a:ext cx="5192447" cy="584775"/>
          </a:xfrm>
          <a:prstGeom prst="rect">
            <a:avLst/>
          </a:prstGeom>
          <a:noFill/>
          <a:ln w="9525">
            <a:noFill/>
            <a:miter lim="800000"/>
            <a:headEnd/>
            <a:tailEnd/>
          </a:ln>
        </p:spPr>
        <p:txBody>
          <a:bodyPr wrap="none">
            <a:spAutoFit/>
          </a:bodyPr>
          <a:lstStyle/>
          <a:p>
            <a:r>
              <a:rPr lang="es-ES" sz="3200" dirty="0" smtClean="0"/>
              <a:t>Formación Centro-empresa</a:t>
            </a:r>
            <a:endParaRPr lang="es-ES" sz="3200" dirty="0"/>
          </a:p>
        </p:txBody>
      </p:sp>
      <p:sp>
        <p:nvSpPr>
          <p:cNvPr id="14" name="13 Marcador de número de diapositiva"/>
          <p:cNvSpPr>
            <a:spLocks noGrp="1"/>
          </p:cNvSpPr>
          <p:nvPr>
            <p:ph type="sldNum" sz="quarter" idx="12"/>
          </p:nvPr>
        </p:nvSpPr>
        <p:spPr/>
        <p:txBody>
          <a:bodyPr/>
          <a:lstStyle/>
          <a:p>
            <a:pPr>
              <a:defRPr/>
            </a:pPr>
            <a:fld id="{03B8E59E-3D3F-4CCB-B0F3-746D0128D85C}" type="slidenum">
              <a:rPr lang="es-ES" smtClean="0"/>
              <a:pPr>
                <a:defRPr/>
              </a:pPr>
              <a:t>6</a:t>
            </a:fld>
            <a:endParaRPr lang="es-E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56 Rectángulo"/>
          <p:cNvSpPr/>
          <p:nvPr/>
        </p:nvSpPr>
        <p:spPr>
          <a:xfrm>
            <a:off x="1006475" y="2252663"/>
            <a:ext cx="3744913" cy="6223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sz="1200" dirty="0">
              <a:solidFill>
                <a:srgbClr val="FF0000"/>
              </a:solidFill>
              <a:effectLst>
                <a:outerShdw blurRad="38100" dist="38100" dir="2700000" algn="tl">
                  <a:srgbClr val="000000"/>
                </a:outerShdw>
              </a:effectLst>
            </a:endParaRPr>
          </a:p>
        </p:txBody>
      </p:sp>
      <p:sp>
        <p:nvSpPr>
          <p:cNvPr id="13" name="12 Rectángulo"/>
          <p:cNvSpPr/>
          <p:nvPr/>
        </p:nvSpPr>
        <p:spPr>
          <a:xfrm>
            <a:off x="2832100" y="3113088"/>
            <a:ext cx="3900488" cy="719137"/>
          </a:xfrm>
          <a:prstGeom prst="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dirty="0">
              <a:solidFill>
                <a:schemeClr val="tx1"/>
              </a:solidFill>
            </a:endParaRPr>
          </a:p>
        </p:txBody>
      </p:sp>
      <p:sp>
        <p:nvSpPr>
          <p:cNvPr id="16" name="15 Rectángulo"/>
          <p:cNvSpPr/>
          <p:nvPr/>
        </p:nvSpPr>
        <p:spPr>
          <a:xfrm>
            <a:off x="2832100" y="3978275"/>
            <a:ext cx="3900488" cy="719138"/>
          </a:xfrm>
          <a:prstGeom prst="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dirty="0">
              <a:solidFill>
                <a:schemeClr val="tx1"/>
              </a:solidFill>
            </a:endParaRPr>
          </a:p>
        </p:txBody>
      </p:sp>
      <p:sp>
        <p:nvSpPr>
          <p:cNvPr id="17413" name="3 CuadroTexto"/>
          <p:cNvSpPr txBox="1">
            <a:spLocks noChangeArrowheads="1"/>
          </p:cNvSpPr>
          <p:nvPr/>
        </p:nvSpPr>
        <p:spPr bwMode="auto">
          <a:xfrm>
            <a:off x="1691680" y="92075"/>
            <a:ext cx="4209807" cy="584775"/>
          </a:xfrm>
          <a:prstGeom prst="rect">
            <a:avLst/>
          </a:prstGeom>
          <a:noFill/>
          <a:ln w="9525">
            <a:noFill/>
            <a:miter lim="800000"/>
            <a:headEnd/>
            <a:tailEnd/>
          </a:ln>
        </p:spPr>
        <p:txBody>
          <a:bodyPr wrap="none">
            <a:spAutoFit/>
          </a:bodyPr>
          <a:lstStyle/>
          <a:p>
            <a:r>
              <a:rPr lang="es-ES" sz="3200" dirty="0" smtClean="0">
                <a:latin typeface="Calibri" pitchFamily="34" charset="0"/>
              </a:rPr>
              <a:t>Modalidades de FP Dual</a:t>
            </a:r>
            <a:endParaRPr lang="es-ES" sz="3200" dirty="0">
              <a:latin typeface="Calibri" pitchFamily="34" charset="0"/>
            </a:endParaRPr>
          </a:p>
        </p:txBody>
      </p:sp>
      <p:sp>
        <p:nvSpPr>
          <p:cNvPr id="7" name="6 Rectángulo"/>
          <p:cNvSpPr/>
          <p:nvPr/>
        </p:nvSpPr>
        <p:spPr>
          <a:xfrm>
            <a:off x="4832350" y="1376363"/>
            <a:ext cx="1900238" cy="623887"/>
          </a:xfrm>
          <a:prstGeom prst="rect">
            <a:avLst/>
          </a:prstGeom>
          <a:solidFill>
            <a:schemeClr val="accent4">
              <a:lumMod val="20000"/>
              <a:lumOff val="8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11" name="10 Rectángulo"/>
          <p:cNvSpPr/>
          <p:nvPr/>
        </p:nvSpPr>
        <p:spPr>
          <a:xfrm>
            <a:off x="647700" y="3113088"/>
            <a:ext cx="2222500" cy="719137"/>
          </a:xfrm>
          <a:prstGeom prst="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dirty="0">
              <a:solidFill>
                <a:schemeClr val="tx1"/>
              </a:solidFill>
            </a:endParaRPr>
          </a:p>
        </p:txBody>
      </p:sp>
      <p:sp>
        <p:nvSpPr>
          <p:cNvPr id="14" name="13 Rectángulo"/>
          <p:cNvSpPr/>
          <p:nvPr/>
        </p:nvSpPr>
        <p:spPr>
          <a:xfrm>
            <a:off x="655638" y="3976688"/>
            <a:ext cx="2566987" cy="719137"/>
          </a:xfrm>
          <a:prstGeom prst="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sz="1600" dirty="0">
              <a:solidFill>
                <a:schemeClr val="tx1"/>
              </a:solidFill>
            </a:endParaRPr>
          </a:p>
        </p:txBody>
      </p:sp>
      <p:sp>
        <p:nvSpPr>
          <p:cNvPr id="17" name="16 Rectángulo"/>
          <p:cNvSpPr/>
          <p:nvPr/>
        </p:nvSpPr>
        <p:spPr>
          <a:xfrm>
            <a:off x="1825625" y="4841875"/>
            <a:ext cx="1341438" cy="719138"/>
          </a:xfrm>
          <a:prstGeom prst="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sz="1400" dirty="0">
              <a:solidFill>
                <a:schemeClr val="tx1"/>
              </a:solidFill>
            </a:endParaRPr>
          </a:p>
        </p:txBody>
      </p:sp>
      <p:sp>
        <p:nvSpPr>
          <p:cNvPr id="19" name="18 Rectángulo"/>
          <p:cNvSpPr/>
          <p:nvPr/>
        </p:nvSpPr>
        <p:spPr>
          <a:xfrm>
            <a:off x="3024188" y="4841875"/>
            <a:ext cx="3708400" cy="719138"/>
          </a:xfrm>
          <a:prstGeom prst="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s-ES" sz="1200" dirty="0">
              <a:solidFill>
                <a:schemeClr val="tx1"/>
              </a:solidFill>
            </a:endParaRPr>
          </a:p>
        </p:txBody>
      </p:sp>
      <p:sp>
        <p:nvSpPr>
          <p:cNvPr id="20" name="19 Rectángulo"/>
          <p:cNvSpPr/>
          <p:nvPr/>
        </p:nvSpPr>
        <p:spPr>
          <a:xfrm>
            <a:off x="647700" y="5590182"/>
            <a:ext cx="1589088" cy="719138"/>
          </a:xfrm>
          <a:prstGeom prst="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dirty="0">
                <a:solidFill>
                  <a:srgbClr val="FF0000"/>
                </a:solidFill>
                <a:effectLst>
                  <a:outerShdw blurRad="38100" dist="38100" dir="2700000" algn="tl">
                    <a:srgbClr val="000000"/>
                  </a:outerShdw>
                </a:effectLst>
              </a:rPr>
              <a:t>FCT</a:t>
            </a:r>
          </a:p>
          <a:p>
            <a:pPr algn="ctr">
              <a:defRPr/>
            </a:pPr>
            <a:r>
              <a:rPr lang="es-ES" sz="1600" dirty="0">
                <a:solidFill>
                  <a:srgbClr val="FF0000"/>
                </a:solidFill>
                <a:effectLst>
                  <a:outerShdw blurRad="38100" dist="38100" dir="2700000" algn="tl">
                    <a:srgbClr val="000000"/>
                  </a:outerShdw>
                </a:effectLst>
              </a:rPr>
              <a:t>Mínimo </a:t>
            </a:r>
          </a:p>
          <a:p>
            <a:pPr algn="ctr">
              <a:defRPr/>
            </a:pPr>
            <a:r>
              <a:rPr lang="es-ES" sz="1600" dirty="0">
                <a:solidFill>
                  <a:srgbClr val="FF0000"/>
                </a:solidFill>
                <a:effectLst>
                  <a:outerShdw blurRad="38100" dist="38100" dir="2700000" algn="tl">
                    <a:srgbClr val="000000"/>
                  </a:outerShdw>
                </a:effectLst>
              </a:rPr>
              <a:t>un 20 %</a:t>
            </a:r>
          </a:p>
        </p:txBody>
      </p:sp>
      <p:sp>
        <p:nvSpPr>
          <p:cNvPr id="22" name="21 Rectángulo"/>
          <p:cNvSpPr/>
          <p:nvPr/>
        </p:nvSpPr>
        <p:spPr>
          <a:xfrm>
            <a:off x="2255838" y="5590182"/>
            <a:ext cx="4476750" cy="719138"/>
          </a:xfrm>
          <a:prstGeom prst="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dirty="0">
              <a:solidFill>
                <a:srgbClr val="FF0000"/>
              </a:solidFill>
              <a:effectLst>
                <a:outerShdw blurRad="38100" dist="38100" dir="2700000" algn="tl">
                  <a:srgbClr val="000000"/>
                </a:outerShdw>
              </a:effectLst>
            </a:endParaRPr>
          </a:p>
          <a:p>
            <a:pPr algn="ctr">
              <a:defRPr/>
            </a:pPr>
            <a:r>
              <a:rPr lang="es-ES" sz="2400" dirty="0">
                <a:solidFill>
                  <a:srgbClr val="FF0000"/>
                </a:solidFill>
                <a:effectLst>
                  <a:outerShdw blurRad="38100" dist="38100" dir="2700000" algn="tl">
                    <a:srgbClr val="000000"/>
                  </a:outerShdw>
                </a:effectLst>
              </a:rPr>
              <a:t>Módulos teórico-prácticos.</a:t>
            </a:r>
          </a:p>
          <a:p>
            <a:pPr algn="r">
              <a:defRPr/>
            </a:pPr>
            <a:endParaRPr lang="es-ES" sz="700" dirty="0">
              <a:solidFill>
                <a:srgbClr val="17375E"/>
              </a:solidFill>
            </a:endParaRPr>
          </a:p>
          <a:p>
            <a:pPr>
              <a:defRPr/>
            </a:pPr>
            <a:r>
              <a:rPr lang="es-ES" sz="1600" dirty="0">
                <a:solidFill>
                  <a:srgbClr val="17375E"/>
                </a:solidFill>
              </a:rPr>
              <a:t>		</a:t>
            </a:r>
          </a:p>
        </p:txBody>
      </p:sp>
      <p:sp>
        <p:nvSpPr>
          <p:cNvPr id="17421" name="29 CuadroTexto"/>
          <p:cNvSpPr txBox="1">
            <a:spLocks noChangeArrowheads="1"/>
          </p:cNvSpPr>
          <p:nvPr/>
        </p:nvSpPr>
        <p:spPr bwMode="auto">
          <a:xfrm>
            <a:off x="4356100" y="6381750"/>
            <a:ext cx="2482850" cy="396875"/>
          </a:xfrm>
          <a:prstGeom prst="rect">
            <a:avLst/>
          </a:prstGeom>
          <a:noFill/>
          <a:ln w="9525">
            <a:noFill/>
            <a:miter lim="800000"/>
            <a:headEnd/>
            <a:tailEnd/>
          </a:ln>
        </p:spPr>
        <p:txBody>
          <a:bodyPr wrap="none">
            <a:spAutoFit/>
          </a:bodyPr>
          <a:lstStyle/>
          <a:p>
            <a:r>
              <a:rPr lang="es-ES" sz="2000" dirty="0">
                <a:solidFill>
                  <a:srgbClr val="430086"/>
                </a:solidFill>
                <a:cs typeface="Arial" charset="0"/>
              </a:rPr>
              <a:t>Centro de formación</a:t>
            </a:r>
          </a:p>
        </p:txBody>
      </p:sp>
      <p:sp>
        <p:nvSpPr>
          <p:cNvPr id="17422" name="30 CuadroTexto"/>
          <p:cNvSpPr txBox="1">
            <a:spLocks noChangeArrowheads="1"/>
          </p:cNvSpPr>
          <p:nvPr/>
        </p:nvSpPr>
        <p:spPr bwMode="auto">
          <a:xfrm>
            <a:off x="539750" y="1023938"/>
            <a:ext cx="3648075" cy="396875"/>
          </a:xfrm>
          <a:prstGeom prst="rect">
            <a:avLst/>
          </a:prstGeom>
          <a:noFill/>
          <a:ln w="9525">
            <a:noFill/>
            <a:miter lim="800000"/>
            <a:headEnd/>
            <a:tailEnd/>
          </a:ln>
        </p:spPr>
        <p:txBody>
          <a:bodyPr>
            <a:spAutoFit/>
          </a:bodyPr>
          <a:lstStyle/>
          <a:p>
            <a:r>
              <a:rPr lang="es-ES" sz="2000" dirty="0">
                <a:solidFill>
                  <a:srgbClr val="255997"/>
                </a:solidFill>
                <a:cs typeface="Arial" charset="0"/>
              </a:rPr>
              <a:t>Implicación de la empresa</a:t>
            </a:r>
          </a:p>
        </p:txBody>
      </p:sp>
      <p:sp>
        <p:nvSpPr>
          <p:cNvPr id="35" name="34 Rectángulo"/>
          <p:cNvSpPr/>
          <p:nvPr/>
        </p:nvSpPr>
        <p:spPr>
          <a:xfrm>
            <a:off x="647700" y="4841875"/>
            <a:ext cx="1608138" cy="719138"/>
          </a:xfrm>
          <a:prstGeom prst="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400" dirty="0">
                <a:solidFill>
                  <a:schemeClr val="tx1"/>
                </a:solidFill>
              </a:rPr>
              <a:t>FCT</a:t>
            </a:r>
          </a:p>
        </p:txBody>
      </p:sp>
      <p:sp>
        <p:nvSpPr>
          <p:cNvPr id="36" name="35 Cerrar llave"/>
          <p:cNvSpPr/>
          <p:nvPr/>
        </p:nvSpPr>
        <p:spPr>
          <a:xfrm>
            <a:off x="6838950" y="4840288"/>
            <a:ext cx="217488" cy="1469032"/>
          </a:xfrm>
          <a:prstGeom prst="rightBrace">
            <a:avLst>
              <a:gd name="adj1" fmla="val 8333"/>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s-ES" sz="2000" dirty="0"/>
          </a:p>
        </p:txBody>
      </p:sp>
      <p:sp>
        <p:nvSpPr>
          <p:cNvPr id="17425" name="36 CuadroTexto"/>
          <p:cNvSpPr txBox="1">
            <a:spLocks noChangeArrowheads="1"/>
          </p:cNvSpPr>
          <p:nvPr/>
        </p:nvSpPr>
        <p:spPr bwMode="auto">
          <a:xfrm>
            <a:off x="7020272" y="5157788"/>
            <a:ext cx="2123728" cy="830997"/>
          </a:xfrm>
          <a:prstGeom prst="rect">
            <a:avLst/>
          </a:prstGeom>
          <a:noFill/>
          <a:ln w="9525">
            <a:noFill/>
            <a:miter lim="800000"/>
            <a:headEnd/>
            <a:tailEnd/>
          </a:ln>
        </p:spPr>
        <p:txBody>
          <a:bodyPr wrap="square">
            <a:spAutoFit/>
          </a:bodyPr>
          <a:lstStyle/>
          <a:p>
            <a:r>
              <a:rPr lang="es-ES" sz="1600" dirty="0" smtClean="0">
                <a:solidFill>
                  <a:srgbClr val="FF0000"/>
                </a:solidFill>
                <a:latin typeface="Calibri" pitchFamily="34" charset="0"/>
              </a:rPr>
              <a:t>a) Formación “</a:t>
            </a:r>
            <a:r>
              <a:rPr lang="es-ES" sz="1600" dirty="0" err="1" smtClean="0">
                <a:solidFill>
                  <a:srgbClr val="246ADC"/>
                </a:solidFill>
                <a:latin typeface="Calibri" pitchFamily="34" charset="0"/>
              </a:rPr>
              <a:t>exlusiva</a:t>
            </a:r>
            <a:r>
              <a:rPr lang="es-ES" sz="1600" dirty="0" smtClean="0">
                <a:solidFill>
                  <a:srgbClr val="246ADC"/>
                </a:solidFill>
                <a:latin typeface="Calibri" pitchFamily="34" charset="0"/>
              </a:rPr>
              <a:t>” </a:t>
            </a:r>
            <a:r>
              <a:rPr lang="es-ES" sz="1600" dirty="0" smtClean="0">
                <a:solidFill>
                  <a:srgbClr val="FF0000"/>
                </a:solidFill>
                <a:latin typeface="Calibri" pitchFamily="34" charset="0"/>
              </a:rPr>
              <a:t>en </a:t>
            </a:r>
            <a:r>
              <a:rPr lang="es-ES" sz="1600" dirty="0">
                <a:solidFill>
                  <a:srgbClr val="FF0000"/>
                </a:solidFill>
                <a:latin typeface="Calibri" pitchFamily="34" charset="0"/>
              </a:rPr>
              <a:t>el centro de formación.</a:t>
            </a:r>
          </a:p>
        </p:txBody>
      </p:sp>
      <p:sp>
        <p:nvSpPr>
          <p:cNvPr id="17426" name="38 CuadroTexto"/>
          <p:cNvSpPr txBox="1">
            <a:spLocks noChangeArrowheads="1"/>
          </p:cNvSpPr>
          <p:nvPr/>
        </p:nvSpPr>
        <p:spPr bwMode="auto">
          <a:xfrm>
            <a:off x="6948264" y="3894147"/>
            <a:ext cx="2195736" cy="830997"/>
          </a:xfrm>
          <a:prstGeom prst="rect">
            <a:avLst/>
          </a:prstGeom>
          <a:noFill/>
          <a:ln w="9525">
            <a:noFill/>
            <a:miter lim="800000"/>
            <a:headEnd/>
            <a:tailEnd/>
          </a:ln>
        </p:spPr>
        <p:txBody>
          <a:bodyPr wrap="square">
            <a:spAutoFit/>
          </a:bodyPr>
          <a:lstStyle/>
          <a:p>
            <a:r>
              <a:rPr lang="es-ES" sz="1600" dirty="0">
                <a:solidFill>
                  <a:srgbClr val="FF0000"/>
                </a:solidFill>
                <a:latin typeface="Calibri" pitchFamily="34" charset="0"/>
              </a:rPr>
              <a:t> </a:t>
            </a:r>
            <a:r>
              <a:rPr lang="es-ES" sz="1600" dirty="0" smtClean="0">
                <a:solidFill>
                  <a:srgbClr val="FF0000"/>
                </a:solidFill>
                <a:latin typeface="Calibri" pitchFamily="34" charset="0"/>
              </a:rPr>
              <a:t>b) Formación </a:t>
            </a:r>
            <a:r>
              <a:rPr lang="es-ES" sz="1600" dirty="0">
                <a:solidFill>
                  <a:srgbClr val="FF0000"/>
                </a:solidFill>
                <a:latin typeface="Calibri" pitchFamily="34" charset="0"/>
              </a:rPr>
              <a:t>con participación de la empresa.</a:t>
            </a:r>
          </a:p>
        </p:txBody>
      </p:sp>
      <p:sp>
        <p:nvSpPr>
          <p:cNvPr id="40" name="39 Triángulo isósceles"/>
          <p:cNvSpPr>
            <a:spLocks noChangeArrowheads="1"/>
          </p:cNvSpPr>
          <p:nvPr/>
        </p:nvSpPr>
        <p:spPr bwMode="auto">
          <a:xfrm rot="5400000">
            <a:off x="4713287" y="2393951"/>
            <a:ext cx="100013" cy="3287712"/>
          </a:xfrm>
          <a:prstGeom prst="triangle">
            <a:avLst>
              <a:gd name="adj" fmla="val 50000"/>
            </a:avLst>
          </a:prstGeom>
          <a:solidFill>
            <a:srgbClr val="8EB4E3"/>
          </a:solidFill>
          <a:ln w="25400" algn="ctr">
            <a:noFill/>
            <a:miter lim="800000"/>
            <a:headEnd/>
            <a:tailEnd/>
          </a:ln>
        </p:spPr>
        <p:txBody>
          <a:bodyPr rot="10800000" vert="eaVert" anchor="ctr"/>
          <a:lstStyle/>
          <a:p>
            <a:pPr algn="ctr" fontAlgn="auto">
              <a:spcBef>
                <a:spcPts val="0"/>
              </a:spcBef>
              <a:spcAft>
                <a:spcPts val="0"/>
              </a:spcAft>
              <a:defRPr/>
            </a:pPr>
            <a:endParaRPr lang="es-ES" dirty="0">
              <a:latin typeface="+mn-lt"/>
            </a:endParaRPr>
          </a:p>
        </p:txBody>
      </p:sp>
      <p:sp>
        <p:nvSpPr>
          <p:cNvPr id="41" name="40 Triángulo isósceles"/>
          <p:cNvSpPr>
            <a:spLocks noChangeArrowheads="1"/>
          </p:cNvSpPr>
          <p:nvPr/>
        </p:nvSpPr>
        <p:spPr bwMode="auto">
          <a:xfrm rot="5400000">
            <a:off x="3429000" y="3838576"/>
            <a:ext cx="149225" cy="768350"/>
          </a:xfrm>
          <a:prstGeom prst="triangle">
            <a:avLst>
              <a:gd name="adj" fmla="val 50000"/>
            </a:avLst>
          </a:prstGeom>
          <a:solidFill>
            <a:srgbClr val="8EB4E3"/>
          </a:solidFill>
          <a:ln w="25400" algn="ctr">
            <a:noFill/>
            <a:miter lim="800000"/>
            <a:headEnd/>
            <a:tailEnd/>
          </a:ln>
        </p:spPr>
        <p:txBody>
          <a:bodyPr rot="10800000" vert="eaVert" anchor="ctr"/>
          <a:lstStyle/>
          <a:p>
            <a:pPr algn="ctr" fontAlgn="auto">
              <a:spcBef>
                <a:spcPts val="0"/>
              </a:spcBef>
              <a:spcAft>
                <a:spcPts val="0"/>
              </a:spcAft>
              <a:defRPr/>
            </a:pPr>
            <a:endParaRPr lang="es-ES" dirty="0">
              <a:latin typeface="+mn-lt"/>
            </a:endParaRPr>
          </a:p>
        </p:txBody>
      </p:sp>
      <p:sp>
        <p:nvSpPr>
          <p:cNvPr id="42" name="41 Triángulo isósceles"/>
          <p:cNvSpPr>
            <a:spLocks noChangeArrowheads="1"/>
          </p:cNvSpPr>
          <p:nvPr/>
        </p:nvSpPr>
        <p:spPr bwMode="auto">
          <a:xfrm rot="5400000">
            <a:off x="4110831" y="3305970"/>
            <a:ext cx="149225" cy="2132012"/>
          </a:xfrm>
          <a:prstGeom prst="triangle">
            <a:avLst>
              <a:gd name="adj" fmla="val 50000"/>
            </a:avLst>
          </a:prstGeom>
          <a:solidFill>
            <a:srgbClr val="8EB4E3"/>
          </a:solidFill>
          <a:ln w="25400" algn="ctr">
            <a:noFill/>
            <a:miter lim="800000"/>
            <a:headEnd/>
            <a:tailEnd/>
          </a:ln>
        </p:spPr>
        <p:txBody>
          <a:bodyPr rot="10800000" vert="eaVert" anchor="ctr"/>
          <a:lstStyle/>
          <a:p>
            <a:pPr algn="ctr" fontAlgn="auto">
              <a:spcBef>
                <a:spcPts val="0"/>
              </a:spcBef>
              <a:spcAft>
                <a:spcPts val="0"/>
              </a:spcAft>
              <a:defRPr/>
            </a:pPr>
            <a:endParaRPr lang="es-ES" dirty="0">
              <a:latin typeface="+mn-lt"/>
            </a:endParaRPr>
          </a:p>
        </p:txBody>
      </p:sp>
      <p:sp>
        <p:nvSpPr>
          <p:cNvPr id="43" name="42 Triángulo isósceles"/>
          <p:cNvSpPr>
            <a:spLocks noChangeArrowheads="1"/>
          </p:cNvSpPr>
          <p:nvPr/>
        </p:nvSpPr>
        <p:spPr bwMode="auto">
          <a:xfrm rot="5400000">
            <a:off x="3428207" y="4137819"/>
            <a:ext cx="150812" cy="768350"/>
          </a:xfrm>
          <a:prstGeom prst="triangle">
            <a:avLst>
              <a:gd name="adj" fmla="val 50000"/>
            </a:avLst>
          </a:prstGeom>
          <a:solidFill>
            <a:srgbClr val="8EB4E3"/>
          </a:solidFill>
          <a:ln w="25400" algn="ctr">
            <a:noFill/>
            <a:miter lim="800000"/>
            <a:headEnd/>
            <a:tailEnd/>
          </a:ln>
        </p:spPr>
        <p:txBody>
          <a:bodyPr rot="10800000" vert="eaVert" anchor="ctr"/>
          <a:lstStyle/>
          <a:p>
            <a:pPr algn="ctr" fontAlgn="auto">
              <a:spcBef>
                <a:spcPts val="0"/>
              </a:spcBef>
              <a:spcAft>
                <a:spcPts val="0"/>
              </a:spcAft>
              <a:defRPr/>
            </a:pPr>
            <a:endParaRPr lang="es-ES" dirty="0">
              <a:latin typeface="+mn-lt"/>
            </a:endParaRPr>
          </a:p>
        </p:txBody>
      </p:sp>
      <p:sp>
        <p:nvSpPr>
          <p:cNvPr id="45" name="44 Rectángulo"/>
          <p:cNvSpPr/>
          <p:nvPr/>
        </p:nvSpPr>
        <p:spPr>
          <a:xfrm>
            <a:off x="2890838" y="3122613"/>
            <a:ext cx="1898650" cy="98425"/>
          </a:xfrm>
          <a:prstGeom prst="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dirty="0">
              <a:solidFill>
                <a:schemeClr val="tx1"/>
              </a:solidFill>
            </a:endParaRPr>
          </a:p>
        </p:txBody>
      </p:sp>
      <p:sp>
        <p:nvSpPr>
          <p:cNvPr id="46" name="45 Rectángulo"/>
          <p:cNvSpPr/>
          <p:nvPr/>
        </p:nvSpPr>
        <p:spPr>
          <a:xfrm>
            <a:off x="2886075" y="3321050"/>
            <a:ext cx="3810000" cy="92075"/>
          </a:xfrm>
          <a:prstGeom prst="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dirty="0">
              <a:solidFill>
                <a:schemeClr val="tx1"/>
              </a:solidFill>
            </a:endParaRPr>
          </a:p>
        </p:txBody>
      </p:sp>
      <p:sp>
        <p:nvSpPr>
          <p:cNvPr id="47" name="46 Rectángulo"/>
          <p:cNvSpPr/>
          <p:nvPr/>
        </p:nvSpPr>
        <p:spPr>
          <a:xfrm>
            <a:off x="2860675" y="3517900"/>
            <a:ext cx="1795463" cy="98425"/>
          </a:xfrm>
          <a:prstGeom prst="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dirty="0">
              <a:solidFill>
                <a:schemeClr val="tx1"/>
              </a:solidFill>
            </a:endParaRPr>
          </a:p>
        </p:txBody>
      </p:sp>
      <p:sp>
        <p:nvSpPr>
          <p:cNvPr id="17434" name="48 CuadroTexto"/>
          <p:cNvSpPr txBox="1">
            <a:spLocks noChangeArrowheads="1"/>
          </p:cNvSpPr>
          <p:nvPr/>
        </p:nvSpPr>
        <p:spPr bwMode="auto">
          <a:xfrm>
            <a:off x="6948264" y="3204265"/>
            <a:ext cx="2376264" cy="584775"/>
          </a:xfrm>
          <a:prstGeom prst="rect">
            <a:avLst/>
          </a:prstGeom>
          <a:noFill/>
          <a:ln w="9525">
            <a:noFill/>
            <a:miter lim="800000"/>
            <a:headEnd/>
            <a:tailEnd/>
          </a:ln>
        </p:spPr>
        <p:txBody>
          <a:bodyPr wrap="square">
            <a:spAutoFit/>
          </a:bodyPr>
          <a:lstStyle/>
          <a:p>
            <a:r>
              <a:rPr lang="es-ES" sz="1600" dirty="0" smtClean="0">
                <a:solidFill>
                  <a:srgbClr val="FF0000"/>
                </a:solidFill>
                <a:latin typeface="Calibri" pitchFamily="34" charset="0"/>
              </a:rPr>
              <a:t>c) Formación </a:t>
            </a:r>
            <a:r>
              <a:rPr lang="es-ES" sz="1600" dirty="0">
                <a:solidFill>
                  <a:srgbClr val="FF0000"/>
                </a:solidFill>
                <a:latin typeface="Calibri" pitchFamily="34" charset="0"/>
              </a:rPr>
              <a:t>en empresa autorizada  o acreditada.</a:t>
            </a:r>
          </a:p>
        </p:txBody>
      </p:sp>
      <p:sp>
        <p:nvSpPr>
          <p:cNvPr id="17435" name="50 CuadroTexto"/>
          <p:cNvSpPr txBox="1">
            <a:spLocks noChangeArrowheads="1"/>
          </p:cNvSpPr>
          <p:nvPr/>
        </p:nvSpPr>
        <p:spPr bwMode="auto">
          <a:xfrm>
            <a:off x="684213" y="3260725"/>
            <a:ext cx="5759450" cy="366713"/>
          </a:xfrm>
          <a:prstGeom prst="rect">
            <a:avLst/>
          </a:prstGeom>
          <a:noFill/>
          <a:ln w="9525">
            <a:noFill/>
            <a:miter lim="800000"/>
            <a:headEnd/>
            <a:tailEnd/>
          </a:ln>
        </p:spPr>
        <p:txBody>
          <a:bodyPr>
            <a:spAutoFit/>
          </a:bodyPr>
          <a:lstStyle/>
          <a:p>
            <a:r>
              <a:rPr lang="es-ES" dirty="0">
                <a:latin typeface="Calibri" pitchFamily="34" charset="0"/>
              </a:rPr>
              <a:t>Impartición de algún módulo por la empresa autorizada.</a:t>
            </a:r>
          </a:p>
        </p:txBody>
      </p:sp>
      <p:sp>
        <p:nvSpPr>
          <p:cNvPr id="17436" name="52 CuadroTexto"/>
          <p:cNvSpPr txBox="1">
            <a:spLocks noChangeArrowheads="1"/>
          </p:cNvSpPr>
          <p:nvPr/>
        </p:nvSpPr>
        <p:spPr bwMode="auto">
          <a:xfrm>
            <a:off x="6949380" y="2165955"/>
            <a:ext cx="2194620" cy="830997"/>
          </a:xfrm>
          <a:prstGeom prst="rect">
            <a:avLst/>
          </a:prstGeom>
          <a:noFill/>
          <a:ln w="9525">
            <a:noFill/>
            <a:miter lim="800000"/>
            <a:headEnd/>
            <a:tailEnd/>
          </a:ln>
        </p:spPr>
        <p:txBody>
          <a:bodyPr wrap="square">
            <a:spAutoFit/>
          </a:bodyPr>
          <a:lstStyle/>
          <a:p>
            <a:r>
              <a:rPr lang="es-ES" sz="1600" dirty="0">
                <a:solidFill>
                  <a:srgbClr val="FF0000"/>
                </a:solidFill>
                <a:latin typeface="Calibri" pitchFamily="34" charset="0"/>
              </a:rPr>
              <a:t> </a:t>
            </a:r>
            <a:r>
              <a:rPr lang="es-ES" sz="1600" dirty="0" smtClean="0">
                <a:solidFill>
                  <a:srgbClr val="FF0000"/>
                </a:solidFill>
                <a:latin typeface="Calibri" pitchFamily="34" charset="0"/>
              </a:rPr>
              <a:t>d) Formación </a:t>
            </a:r>
            <a:r>
              <a:rPr lang="es-ES" sz="1600" dirty="0">
                <a:solidFill>
                  <a:srgbClr val="FF0000"/>
                </a:solidFill>
                <a:latin typeface="Calibri" pitchFamily="34" charset="0"/>
              </a:rPr>
              <a:t>compartida en el centro formativo y la empresa.</a:t>
            </a:r>
          </a:p>
        </p:txBody>
      </p:sp>
      <p:grpSp>
        <p:nvGrpSpPr>
          <p:cNvPr id="17437" name="7 Rectángulo"/>
          <p:cNvGrpSpPr>
            <a:grpSpLocks/>
          </p:cNvGrpSpPr>
          <p:nvPr/>
        </p:nvGrpSpPr>
        <p:grpSpPr bwMode="auto">
          <a:xfrm>
            <a:off x="647700" y="2249488"/>
            <a:ext cx="6130925" cy="719137"/>
            <a:chOff x="388" y="1847"/>
            <a:chExt cx="2730" cy="572"/>
          </a:xfrm>
        </p:grpSpPr>
        <p:pic>
          <p:nvPicPr>
            <p:cNvPr id="17450" name="7 Rectángulo"/>
            <p:cNvPicPr>
              <a:picLocks noChangeArrowheads="1"/>
            </p:cNvPicPr>
            <p:nvPr/>
          </p:nvPicPr>
          <p:blipFill>
            <a:blip r:embed="rId2" cstate="print"/>
            <a:srcRect/>
            <a:stretch>
              <a:fillRect/>
            </a:stretch>
          </p:blipFill>
          <p:spPr bwMode="auto">
            <a:xfrm>
              <a:off x="388" y="1847"/>
              <a:ext cx="2730" cy="572"/>
            </a:xfrm>
            <a:prstGeom prst="rect">
              <a:avLst/>
            </a:prstGeom>
            <a:gradFill rotWithShape="1">
              <a:gsLst>
                <a:gs pos="0">
                  <a:srgbClr val="8EB4E3"/>
                </a:gs>
                <a:gs pos="100000">
                  <a:srgbClr val="CCC1DA"/>
                </a:gs>
              </a:gsLst>
              <a:lin ang="0" scaled="1"/>
            </a:gradFill>
            <a:ln w="9525">
              <a:noFill/>
              <a:miter lim="800000"/>
              <a:headEnd/>
              <a:tailEnd/>
            </a:ln>
          </p:spPr>
        </p:pic>
        <p:sp>
          <p:nvSpPr>
            <p:cNvPr id="17451" name="Text Box 33"/>
            <p:cNvSpPr txBox="1">
              <a:spLocks noChangeArrowheads="1"/>
            </p:cNvSpPr>
            <p:nvPr/>
          </p:nvSpPr>
          <p:spPr bwMode="auto">
            <a:xfrm>
              <a:off x="391" y="1850"/>
              <a:ext cx="2722" cy="567"/>
            </a:xfrm>
            <a:prstGeom prst="rect">
              <a:avLst/>
            </a:prstGeom>
            <a:gradFill rotWithShape="1">
              <a:gsLst>
                <a:gs pos="0">
                  <a:srgbClr val="8EB4E3"/>
                </a:gs>
                <a:gs pos="100000">
                  <a:srgbClr val="CCC1DA"/>
                </a:gs>
              </a:gsLst>
              <a:lin ang="0" scaled="1"/>
            </a:gradFill>
            <a:ln w="9525">
              <a:noFill/>
              <a:miter lim="800000"/>
              <a:headEnd/>
              <a:tailEnd/>
            </a:ln>
          </p:spPr>
          <p:txBody>
            <a:bodyPr anchor="ctr"/>
            <a:lstStyle/>
            <a:p>
              <a:pPr algn="ctr"/>
              <a:endParaRPr lang="en-US" dirty="0">
                <a:latin typeface="Calibri" pitchFamily="34" charset="0"/>
              </a:endParaRPr>
            </a:p>
          </p:txBody>
        </p:sp>
      </p:grpSp>
      <p:sp>
        <p:nvSpPr>
          <p:cNvPr id="54" name="53 Cerrar llave"/>
          <p:cNvSpPr/>
          <p:nvPr/>
        </p:nvSpPr>
        <p:spPr>
          <a:xfrm>
            <a:off x="6810375" y="1384300"/>
            <a:ext cx="190500" cy="720725"/>
          </a:xfrm>
          <a:prstGeom prst="rightBrace">
            <a:avLst>
              <a:gd name="adj1" fmla="val 8333"/>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s-ES" sz="2000" dirty="0"/>
          </a:p>
        </p:txBody>
      </p:sp>
      <p:sp>
        <p:nvSpPr>
          <p:cNvPr id="17439" name="54 CuadroTexto"/>
          <p:cNvSpPr txBox="1">
            <a:spLocks noChangeArrowheads="1"/>
          </p:cNvSpPr>
          <p:nvPr/>
        </p:nvSpPr>
        <p:spPr bwMode="auto">
          <a:xfrm>
            <a:off x="6925444" y="1412776"/>
            <a:ext cx="2218556" cy="830997"/>
          </a:xfrm>
          <a:prstGeom prst="rect">
            <a:avLst/>
          </a:prstGeom>
          <a:noFill/>
          <a:ln w="9525">
            <a:noFill/>
            <a:miter lim="800000"/>
            <a:headEnd/>
            <a:tailEnd/>
          </a:ln>
        </p:spPr>
        <p:txBody>
          <a:bodyPr wrap="square">
            <a:spAutoFit/>
          </a:bodyPr>
          <a:lstStyle/>
          <a:p>
            <a:r>
              <a:rPr lang="es-ES" sz="1600" dirty="0" smtClean="0">
                <a:solidFill>
                  <a:srgbClr val="FF0000"/>
                </a:solidFill>
                <a:latin typeface="Calibri" pitchFamily="34" charset="0"/>
              </a:rPr>
              <a:t>e) Formación </a:t>
            </a:r>
            <a:r>
              <a:rPr lang="es-ES" sz="1600" dirty="0">
                <a:solidFill>
                  <a:srgbClr val="FF0000"/>
                </a:solidFill>
                <a:latin typeface="Calibri" pitchFamily="34" charset="0"/>
              </a:rPr>
              <a:t>en </a:t>
            </a:r>
            <a:r>
              <a:rPr lang="es-ES" sz="1600" dirty="0" smtClean="0">
                <a:solidFill>
                  <a:srgbClr val="FF0000"/>
                </a:solidFill>
                <a:latin typeface="Calibri" pitchFamily="34" charset="0"/>
              </a:rPr>
              <a:t>“exclusiva”  </a:t>
            </a:r>
            <a:r>
              <a:rPr lang="es-ES" sz="1600" dirty="0">
                <a:solidFill>
                  <a:srgbClr val="FF0000"/>
                </a:solidFill>
                <a:latin typeface="Calibri" pitchFamily="34" charset="0"/>
              </a:rPr>
              <a:t>en  la empresa.</a:t>
            </a:r>
          </a:p>
        </p:txBody>
      </p:sp>
      <p:sp>
        <p:nvSpPr>
          <p:cNvPr id="5" name="4 Rectángulo"/>
          <p:cNvSpPr/>
          <p:nvPr/>
        </p:nvSpPr>
        <p:spPr>
          <a:xfrm>
            <a:off x="647700" y="1376363"/>
            <a:ext cx="6121400" cy="719137"/>
          </a:xfrm>
          <a:prstGeom prst="rect">
            <a:avLst/>
          </a:prstGeom>
          <a:solidFill>
            <a:srgbClr val="89CCFF"/>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17441" name="55 CuadroTexto"/>
          <p:cNvSpPr txBox="1">
            <a:spLocks noChangeArrowheads="1"/>
          </p:cNvSpPr>
          <p:nvPr/>
        </p:nvSpPr>
        <p:spPr bwMode="auto">
          <a:xfrm>
            <a:off x="647700" y="1403350"/>
            <a:ext cx="6156325" cy="647700"/>
          </a:xfrm>
          <a:prstGeom prst="rect">
            <a:avLst/>
          </a:prstGeom>
          <a:noFill/>
          <a:ln w="9525">
            <a:noFill/>
            <a:miter lim="800000"/>
            <a:headEnd/>
            <a:tailEnd/>
          </a:ln>
        </p:spPr>
        <p:txBody>
          <a:bodyPr>
            <a:spAutoFit/>
          </a:bodyPr>
          <a:lstStyle/>
          <a:p>
            <a:r>
              <a:rPr lang="es-ES" dirty="0">
                <a:latin typeface="Calibri" pitchFamily="34" charset="0"/>
              </a:rPr>
              <a:t>La empresa actúa como centro de formación.</a:t>
            </a:r>
          </a:p>
          <a:p>
            <a:r>
              <a:rPr lang="es-ES" dirty="0">
                <a:latin typeface="Calibri" pitchFamily="34" charset="0"/>
              </a:rPr>
              <a:t>Empresa dispone de autorización para impartir la formación.</a:t>
            </a:r>
          </a:p>
        </p:txBody>
      </p:sp>
      <p:sp>
        <p:nvSpPr>
          <p:cNvPr id="17442" name="49 CuadroTexto"/>
          <p:cNvSpPr txBox="1">
            <a:spLocks noChangeArrowheads="1"/>
          </p:cNvSpPr>
          <p:nvPr/>
        </p:nvSpPr>
        <p:spPr bwMode="auto">
          <a:xfrm>
            <a:off x="647700" y="2343150"/>
            <a:ext cx="6019800" cy="641350"/>
          </a:xfrm>
          <a:prstGeom prst="rect">
            <a:avLst/>
          </a:prstGeom>
          <a:noFill/>
          <a:ln w="9525">
            <a:noFill/>
            <a:miter lim="800000"/>
            <a:headEnd/>
            <a:tailEnd/>
          </a:ln>
        </p:spPr>
        <p:txBody>
          <a:bodyPr>
            <a:spAutoFit/>
          </a:bodyPr>
          <a:lstStyle/>
          <a:p>
            <a:r>
              <a:rPr lang="es-ES" dirty="0">
                <a:latin typeface="Calibri" pitchFamily="34" charset="0"/>
              </a:rPr>
              <a:t>Coparticipación en los procesos de enseñanza y aprendizaje durante la actividad laboral.  </a:t>
            </a:r>
          </a:p>
        </p:txBody>
      </p:sp>
      <p:sp>
        <p:nvSpPr>
          <p:cNvPr id="2" name="53 Cerrar llave"/>
          <p:cNvSpPr/>
          <p:nvPr/>
        </p:nvSpPr>
        <p:spPr>
          <a:xfrm>
            <a:off x="6796088" y="3968750"/>
            <a:ext cx="190500" cy="720725"/>
          </a:xfrm>
          <a:prstGeom prst="rightBrace">
            <a:avLst>
              <a:gd name="adj1" fmla="val 8333"/>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s-ES" sz="2000" dirty="0"/>
          </a:p>
        </p:txBody>
      </p:sp>
      <p:sp>
        <p:nvSpPr>
          <p:cNvPr id="3" name="53 Cerrar llave"/>
          <p:cNvSpPr/>
          <p:nvPr/>
        </p:nvSpPr>
        <p:spPr>
          <a:xfrm>
            <a:off x="6810375" y="2249488"/>
            <a:ext cx="190500" cy="720725"/>
          </a:xfrm>
          <a:prstGeom prst="rightBrace">
            <a:avLst>
              <a:gd name="adj1" fmla="val 8333"/>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s-ES" sz="2000" dirty="0"/>
          </a:p>
        </p:txBody>
      </p:sp>
      <p:sp>
        <p:nvSpPr>
          <p:cNvPr id="6" name="53 Cerrar llave"/>
          <p:cNvSpPr/>
          <p:nvPr/>
        </p:nvSpPr>
        <p:spPr>
          <a:xfrm>
            <a:off x="6796088" y="3098800"/>
            <a:ext cx="190500" cy="720725"/>
          </a:xfrm>
          <a:prstGeom prst="rightBrace">
            <a:avLst>
              <a:gd name="adj1" fmla="val 8333"/>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s-ES" sz="2000" dirty="0"/>
          </a:p>
        </p:txBody>
      </p:sp>
      <p:sp>
        <p:nvSpPr>
          <p:cNvPr id="17446" name="Text Box 41"/>
          <p:cNvSpPr txBox="1">
            <a:spLocks noChangeArrowheads="1"/>
          </p:cNvSpPr>
          <p:nvPr/>
        </p:nvSpPr>
        <p:spPr bwMode="auto">
          <a:xfrm>
            <a:off x="684213" y="3984625"/>
            <a:ext cx="4779962" cy="641350"/>
          </a:xfrm>
          <a:prstGeom prst="rect">
            <a:avLst/>
          </a:prstGeom>
          <a:noFill/>
          <a:ln w="9525">
            <a:noFill/>
            <a:miter lim="800000"/>
            <a:headEnd/>
            <a:tailEnd/>
          </a:ln>
        </p:spPr>
        <p:txBody>
          <a:bodyPr wrap="none">
            <a:spAutoFit/>
          </a:bodyPr>
          <a:lstStyle/>
          <a:p>
            <a:r>
              <a:rPr lang="es-ES" dirty="0">
                <a:latin typeface="Calibri" pitchFamily="34" charset="0"/>
              </a:rPr>
              <a:t>Facilitan </a:t>
            </a:r>
            <a:r>
              <a:rPr lang="es-ES" dirty="0" smtClean="0">
                <a:latin typeface="Calibri" pitchFamily="34" charset="0"/>
              </a:rPr>
              <a:t>espacios, instalaciones</a:t>
            </a:r>
            <a:r>
              <a:rPr lang="es-ES" dirty="0">
                <a:latin typeface="Calibri" pitchFamily="34" charset="0"/>
              </a:rPr>
              <a:t>.</a:t>
            </a:r>
          </a:p>
          <a:p>
            <a:r>
              <a:rPr lang="es-ES" dirty="0">
                <a:latin typeface="Calibri" pitchFamily="34" charset="0"/>
              </a:rPr>
              <a:t>Facilitan expertos que colaboran con el profesor. </a:t>
            </a:r>
          </a:p>
        </p:txBody>
      </p:sp>
      <p:sp>
        <p:nvSpPr>
          <p:cNvPr id="17447" name="Text Box 42"/>
          <p:cNvSpPr txBox="1">
            <a:spLocks noChangeArrowheads="1"/>
          </p:cNvSpPr>
          <p:nvPr/>
        </p:nvSpPr>
        <p:spPr bwMode="auto">
          <a:xfrm>
            <a:off x="2987675" y="4941888"/>
            <a:ext cx="3744913" cy="581025"/>
          </a:xfrm>
          <a:prstGeom prst="rect">
            <a:avLst/>
          </a:prstGeom>
          <a:noFill/>
          <a:ln w="9525">
            <a:noFill/>
            <a:miter lim="800000"/>
            <a:headEnd/>
            <a:tailEnd/>
          </a:ln>
        </p:spPr>
        <p:txBody>
          <a:bodyPr>
            <a:spAutoFit/>
          </a:bodyPr>
          <a:lstStyle/>
          <a:p>
            <a:r>
              <a:rPr lang="es-ES" sz="1600" dirty="0">
                <a:latin typeface="Calibri" pitchFamily="34" charset="0"/>
              </a:rPr>
              <a:t>Alternancia en el centro de formación + actividad laboral relacionada en empresa.</a:t>
            </a:r>
          </a:p>
        </p:txBody>
      </p:sp>
      <p:sp>
        <p:nvSpPr>
          <p:cNvPr id="48" name="47 Marcador de número de diapositiva"/>
          <p:cNvSpPr>
            <a:spLocks noGrp="1"/>
          </p:cNvSpPr>
          <p:nvPr>
            <p:ph type="sldNum" sz="quarter" idx="12"/>
          </p:nvPr>
        </p:nvSpPr>
        <p:spPr/>
        <p:txBody>
          <a:bodyPr/>
          <a:lstStyle/>
          <a:p>
            <a:pPr>
              <a:defRPr/>
            </a:pPr>
            <a:fld id="{AC687690-6380-4833-AEDA-BD491450C3AC}" type="slidenum">
              <a:rPr lang="es-ES" smtClean="0"/>
              <a:pPr>
                <a:defRPr/>
              </a:pPr>
              <a:t>7</a:t>
            </a:fld>
            <a:endParaRPr lang="es-E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a:xfrm>
            <a:off x="684213" y="1916336"/>
            <a:ext cx="8229600" cy="865187"/>
          </a:xfrm>
          <a:solidFill>
            <a:schemeClr val="accent6">
              <a:lumMod val="20000"/>
              <a:lumOff val="80000"/>
            </a:schemeClr>
          </a:solidFill>
          <a:ln>
            <a:solidFill>
              <a:srgbClr val="7030A0"/>
            </a:solidFill>
          </a:ln>
        </p:spPr>
        <p:txBody>
          <a:bodyPr rtlCol="0">
            <a:normAutofit/>
          </a:bodyPr>
          <a:lstStyle/>
          <a:p>
            <a:pPr marL="0" indent="0" eaLnBrk="1" fontAlgn="auto" hangingPunct="1">
              <a:spcAft>
                <a:spcPts val="0"/>
              </a:spcAft>
              <a:buFontTx/>
              <a:buNone/>
              <a:defRPr/>
            </a:pPr>
            <a:r>
              <a:rPr lang="es-ES_tradnl" sz="2400" dirty="0" smtClean="0"/>
              <a:t>Se llevarán a cabo en centros educativos con </a:t>
            </a:r>
            <a:r>
              <a:rPr lang="es-ES_tradnl" sz="2400" dirty="0" smtClean="0">
                <a:solidFill>
                  <a:srgbClr val="246ADC"/>
                </a:solidFill>
              </a:rPr>
              <a:t>entornos productivos que reúnan requisitos idóneos.</a:t>
            </a:r>
            <a:r>
              <a:rPr lang="es-ES_tradnl" sz="2400" dirty="0" smtClean="0"/>
              <a:t> </a:t>
            </a:r>
          </a:p>
        </p:txBody>
      </p:sp>
      <p:sp>
        <p:nvSpPr>
          <p:cNvPr id="19459" name="3 CuadroTexto"/>
          <p:cNvSpPr txBox="1">
            <a:spLocks noChangeArrowheads="1"/>
          </p:cNvSpPr>
          <p:nvPr/>
        </p:nvSpPr>
        <p:spPr bwMode="auto">
          <a:xfrm>
            <a:off x="0" y="85725"/>
            <a:ext cx="9144000" cy="523220"/>
          </a:xfrm>
          <a:prstGeom prst="rect">
            <a:avLst/>
          </a:prstGeom>
          <a:solidFill>
            <a:schemeClr val="bg1"/>
          </a:solidFill>
          <a:ln w="9525">
            <a:noFill/>
            <a:miter lim="800000"/>
            <a:headEnd/>
            <a:tailEnd/>
          </a:ln>
        </p:spPr>
        <p:txBody>
          <a:bodyPr wrap="square">
            <a:spAutoFit/>
          </a:bodyPr>
          <a:lstStyle/>
          <a:p>
            <a:pPr algn="ctr"/>
            <a:r>
              <a:rPr lang="es-ES" sz="2800" dirty="0" smtClean="0"/>
              <a:t>Proyectos de FP dual en el sistema educativo</a:t>
            </a:r>
            <a:endParaRPr lang="en-US" sz="2800" dirty="0"/>
          </a:p>
        </p:txBody>
      </p:sp>
      <p:sp>
        <p:nvSpPr>
          <p:cNvPr id="38921" name="Rectangle 9"/>
          <p:cNvSpPr>
            <a:spLocks noChangeArrowheads="1"/>
          </p:cNvSpPr>
          <p:nvPr/>
        </p:nvSpPr>
        <p:spPr bwMode="auto">
          <a:xfrm>
            <a:off x="1476375" y="3861023"/>
            <a:ext cx="6840538" cy="64611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spAutoFit/>
          </a:bodyPr>
          <a:lstStyle/>
          <a:p>
            <a:pPr lvl="1">
              <a:defRPr/>
            </a:pPr>
            <a:r>
              <a:rPr lang="es-ES_tradnl" dirty="0"/>
              <a:t>Las </a:t>
            </a:r>
            <a:r>
              <a:rPr lang="es-ES_tradnl" dirty="0">
                <a:solidFill>
                  <a:srgbClr val="246ADC"/>
                </a:solidFill>
              </a:rPr>
              <a:t>características del ciclo formativo: </a:t>
            </a:r>
            <a:r>
              <a:rPr lang="es-ES_tradnl" dirty="0"/>
              <a:t>de la actividad profesional a la que responde y de la formación implicada.</a:t>
            </a:r>
          </a:p>
        </p:txBody>
      </p:sp>
      <p:sp>
        <p:nvSpPr>
          <p:cNvPr id="38922" name="Rectangle 10"/>
          <p:cNvSpPr>
            <a:spLocks noChangeArrowheads="1"/>
          </p:cNvSpPr>
          <p:nvPr/>
        </p:nvSpPr>
        <p:spPr bwMode="auto">
          <a:xfrm>
            <a:off x="900113" y="2781523"/>
            <a:ext cx="2591767" cy="461665"/>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square">
            <a:spAutoFit/>
          </a:bodyPr>
          <a:lstStyle/>
          <a:p>
            <a:pPr eaLnBrk="0" hangingPunct="0">
              <a:spcBef>
                <a:spcPct val="50000"/>
              </a:spcBef>
              <a:defRPr/>
            </a:pPr>
            <a:r>
              <a:rPr lang="es-ES_tradnl" dirty="0" smtClean="0"/>
              <a:t>Han de aplicarse Según</a:t>
            </a:r>
            <a:r>
              <a:rPr lang="es-ES_tradnl" dirty="0"/>
              <a:t>:</a:t>
            </a:r>
            <a:endParaRPr lang="es-ES_tradnl" sz="2400" dirty="0"/>
          </a:p>
        </p:txBody>
      </p:sp>
      <p:sp>
        <p:nvSpPr>
          <p:cNvPr id="7" name="Rectangle 9"/>
          <p:cNvSpPr>
            <a:spLocks noChangeArrowheads="1"/>
          </p:cNvSpPr>
          <p:nvPr/>
        </p:nvSpPr>
        <p:spPr bwMode="auto">
          <a:xfrm>
            <a:off x="1476375" y="5015136"/>
            <a:ext cx="6840538" cy="64611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spAutoFit/>
          </a:bodyPr>
          <a:lstStyle/>
          <a:p>
            <a:pPr lvl="1">
              <a:defRPr/>
            </a:pPr>
            <a:r>
              <a:rPr lang="es-ES_tradnl" dirty="0"/>
              <a:t>Las </a:t>
            </a:r>
            <a:r>
              <a:rPr lang="es-ES_tradnl" dirty="0">
                <a:solidFill>
                  <a:srgbClr val="246ADC"/>
                </a:solidFill>
              </a:rPr>
              <a:t>características </a:t>
            </a:r>
            <a:r>
              <a:rPr lang="es-ES_tradnl" dirty="0"/>
              <a:t>de las </a:t>
            </a:r>
            <a:r>
              <a:rPr lang="es-ES_tradnl" dirty="0">
                <a:solidFill>
                  <a:srgbClr val="246ADC"/>
                </a:solidFill>
              </a:rPr>
              <a:t>empresas del entorno</a:t>
            </a:r>
            <a:r>
              <a:rPr lang="es-ES_tradnl" dirty="0"/>
              <a:t> del centro educativo.</a:t>
            </a:r>
          </a:p>
        </p:txBody>
      </p:sp>
      <p:sp>
        <p:nvSpPr>
          <p:cNvPr id="9" name="8 Marcador de número de diapositiva"/>
          <p:cNvSpPr>
            <a:spLocks noGrp="1"/>
          </p:cNvSpPr>
          <p:nvPr>
            <p:ph type="sldNum" sz="quarter" idx="12"/>
          </p:nvPr>
        </p:nvSpPr>
        <p:spPr/>
        <p:txBody>
          <a:bodyPr/>
          <a:lstStyle/>
          <a:p>
            <a:pPr>
              <a:defRPr/>
            </a:pPr>
            <a:fld id="{53B22499-D1D9-4F33-835C-737EE001552D}" type="slidenum">
              <a:rPr lang="es-ES" smtClean="0"/>
              <a:pPr>
                <a:defRPr/>
              </a:pPr>
              <a:t>8</a:t>
            </a:fld>
            <a:endParaRPr lang="es-E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Rectángulo"/>
          <p:cNvSpPr/>
          <p:nvPr/>
        </p:nvSpPr>
        <p:spPr>
          <a:xfrm>
            <a:off x="684213" y="5445125"/>
            <a:ext cx="7991475" cy="6477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dirty="0"/>
          </a:p>
        </p:txBody>
      </p:sp>
      <p:sp>
        <p:nvSpPr>
          <p:cNvPr id="10" name="9 Rectángulo"/>
          <p:cNvSpPr/>
          <p:nvPr/>
        </p:nvSpPr>
        <p:spPr>
          <a:xfrm>
            <a:off x="684213" y="4581525"/>
            <a:ext cx="7991475" cy="647700"/>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en-US" dirty="0"/>
          </a:p>
        </p:txBody>
      </p:sp>
      <p:sp>
        <p:nvSpPr>
          <p:cNvPr id="9" name="8 Rectángulo"/>
          <p:cNvSpPr/>
          <p:nvPr/>
        </p:nvSpPr>
        <p:spPr>
          <a:xfrm>
            <a:off x="684213" y="3789363"/>
            <a:ext cx="7991475" cy="576262"/>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en-US" dirty="0"/>
          </a:p>
        </p:txBody>
      </p:sp>
      <p:sp>
        <p:nvSpPr>
          <p:cNvPr id="8" name="7 Rectángulo"/>
          <p:cNvSpPr/>
          <p:nvPr/>
        </p:nvSpPr>
        <p:spPr>
          <a:xfrm>
            <a:off x="684213" y="3068638"/>
            <a:ext cx="7991475" cy="576262"/>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dirty="0"/>
          </a:p>
        </p:txBody>
      </p:sp>
      <p:sp>
        <p:nvSpPr>
          <p:cNvPr id="7" name="6 Rectángulo"/>
          <p:cNvSpPr/>
          <p:nvPr/>
        </p:nvSpPr>
        <p:spPr>
          <a:xfrm>
            <a:off x="684213" y="2133600"/>
            <a:ext cx="7991475" cy="6477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dirty="0"/>
          </a:p>
        </p:txBody>
      </p:sp>
      <p:sp>
        <p:nvSpPr>
          <p:cNvPr id="20487" name="4 CuadroTexto"/>
          <p:cNvSpPr txBox="1">
            <a:spLocks noChangeArrowheads="1"/>
          </p:cNvSpPr>
          <p:nvPr/>
        </p:nvSpPr>
        <p:spPr bwMode="auto">
          <a:xfrm>
            <a:off x="684213" y="2060575"/>
            <a:ext cx="8207375" cy="4031873"/>
          </a:xfrm>
          <a:prstGeom prst="rect">
            <a:avLst/>
          </a:prstGeom>
          <a:noFill/>
          <a:ln w="9525">
            <a:noFill/>
            <a:miter lim="800000"/>
            <a:headEnd/>
            <a:tailEnd/>
          </a:ln>
        </p:spPr>
        <p:txBody>
          <a:bodyPr>
            <a:spAutoFit/>
          </a:bodyPr>
          <a:lstStyle/>
          <a:p>
            <a:pPr marL="342900" indent="-342900">
              <a:buFont typeface="Wingdings" pitchFamily="2" charset="2"/>
              <a:buAutoNum type="arabicPeriod"/>
            </a:pPr>
            <a:r>
              <a:rPr lang="es-ES_tradnl" b="1" dirty="0">
                <a:solidFill>
                  <a:srgbClr val="0070C0"/>
                </a:solidFill>
              </a:rPr>
              <a:t>Distintos grados de participación </a:t>
            </a:r>
            <a:r>
              <a:rPr lang="es-ES_tradnl" dirty="0"/>
              <a:t>del </a:t>
            </a:r>
            <a:r>
              <a:rPr lang="es-ES_tradnl" b="1" dirty="0">
                <a:solidFill>
                  <a:srgbClr val="0070C0"/>
                </a:solidFill>
              </a:rPr>
              <a:t>profesorado </a:t>
            </a:r>
            <a:r>
              <a:rPr lang="es-ES_tradnl" dirty="0"/>
              <a:t>de los centros y de </a:t>
            </a:r>
            <a:r>
              <a:rPr lang="es-ES_tradnl" b="1" dirty="0">
                <a:solidFill>
                  <a:srgbClr val="0070C0"/>
                </a:solidFill>
              </a:rPr>
              <a:t>expertos</a:t>
            </a:r>
            <a:r>
              <a:rPr lang="es-ES_tradnl" dirty="0"/>
              <a:t> de la empresa.</a:t>
            </a:r>
          </a:p>
          <a:p>
            <a:pPr marL="342900" indent="-342900">
              <a:buFont typeface="Wingdings" pitchFamily="2" charset="2"/>
              <a:buAutoNum type="arabicPeriod"/>
            </a:pPr>
            <a:endParaRPr lang="es-ES_tradnl" sz="2800" dirty="0"/>
          </a:p>
          <a:p>
            <a:pPr marL="342900" indent="-342900">
              <a:buFont typeface="Wingdings" pitchFamily="2" charset="2"/>
              <a:buAutoNum type="arabicPeriod"/>
            </a:pPr>
            <a:r>
              <a:rPr lang="es-ES_tradnl" b="1" dirty="0">
                <a:solidFill>
                  <a:srgbClr val="0070C0"/>
                </a:solidFill>
              </a:rPr>
              <a:t>Mínimo del 33% </a:t>
            </a:r>
            <a:r>
              <a:rPr lang="es-ES_tradnl" dirty="0"/>
              <a:t>de formación</a:t>
            </a:r>
            <a:r>
              <a:rPr lang="es-ES_tradnl" b="1" dirty="0">
                <a:solidFill>
                  <a:srgbClr val="0070C0"/>
                </a:solidFill>
              </a:rPr>
              <a:t> con participación de la empresa.</a:t>
            </a:r>
          </a:p>
          <a:p>
            <a:pPr marL="342900" indent="-342900">
              <a:buFont typeface="Wingdings" pitchFamily="2" charset="2"/>
              <a:buAutoNum type="arabicPeriod"/>
            </a:pPr>
            <a:endParaRPr lang="es-ES_tradnl" sz="2800" b="1" dirty="0">
              <a:solidFill>
                <a:srgbClr val="0070C0"/>
              </a:solidFill>
            </a:endParaRPr>
          </a:p>
          <a:p>
            <a:pPr marL="342900" indent="-342900">
              <a:buFont typeface="Wingdings" pitchFamily="2" charset="2"/>
              <a:buAutoNum type="arabicPeriod"/>
            </a:pPr>
            <a:r>
              <a:rPr lang="es-ES_tradnl" b="1" dirty="0">
                <a:solidFill>
                  <a:srgbClr val="0070C0"/>
                </a:solidFill>
              </a:rPr>
              <a:t>La duración del</a:t>
            </a:r>
            <a:r>
              <a:rPr lang="es-ES_tradnl" dirty="0"/>
              <a:t> ciclo formativo podrá ampliarse hasta </a:t>
            </a:r>
            <a:r>
              <a:rPr lang="es-ES_tradnl" b="1" dirty="0">
                <a:solidFill>
                  <a:srgbClr val="0070C0"/>
                </a:solidFill>
              </a:rPr>
              <a:t>tres años</a:t>
            </a:r>
            <a:r>
              <a:rPr lang="es-ES_tradnl" dirty="0" smtClean="0"/>
              <a:t>.</a:t>
            </a:r>
            <a:endParaRPr lang="es-ES_tradnl" sz="2800" dirty="0"/>
          </a:p>
          <a:p>
            <a:pPr marL="342900" indent="-342900">
              <a:buClr>
                <a:srgbClr val="246ADC"/>
              </a:buClr>
              <a:buFont typeface="Wingdings" pitchFamily="2" charset="2"/>
              <a:buAutoNum type="arabicPeriod"/>
            </a:pPr>
            <a:endParaRPr lang="es-ES" b="1" dirty="0">
              <a:solidFill>
                <a:srgbClr val="0070C0"/>
              </a:solidFill>
            </a:endParaRPr>
          </a:p>
          <a:p>
            <a:pPr marL="342900" indent="-342900">
              <a:buClr>
                <a:srgbClr val="246ADC"/>
              </a:buClr>
              <a:buFont typeface="Wingdings" pitchFamily="2" charset="2"/>
              <a:buAutoNum type="arabicPeriod"/>
            </a:pPr>
            <a:endParaRPr lang="es-ES" b="1" dirty="0" smtClean="0">
              <a:solidFill>
                <a:srgbClr val="0070C0"/>
              </a:solidFill>
            </a:endParaRPr>
          </a:p>
          <a:p>
            <a:pPr marL="342900" indent="-342900">
              <a:buClr>
                <a:srgbClr val="246ADC"/>
              </a:buClr>
              <a:buFont typeface="Wingdings" pitchFamily="2" charset="2"/>
              <a:buAutoNum type="arabicPeriod"/>
            </a:pPr>
            <a:r>
              <a:rPr lang="es-ES" b="1" dirty="0" smtClean="0">
                <a:solidFill>
                  <a:srgbClr val="0070C0"/>
                </a:solidFill>
              </a:rPr>
              <a:t>Tutores</a:t>
            </a:r>
            <a:r>
              <a:rPr lang="es-ES" dirty="0" smtClean="0"/>
              <a:t> </a:t>
            </a:r>
            <a:r>
              <a:rPr lang="es-ES" dirty="0"/>
              <a:t>de la empresa y centro formativo.</a:t>
            </a:r>
          </a:p>
          <a:p>
            <a:pPr marL="342900" indent="-342900">
              <a:buClr>
                <a:srgbClr val="246ADC"/>
              </a:buClr>
              <a:buFont typeface="Wingdings" pitchFamily="2" charset="2"/>
              <a:buAutoNum type="arabicPeriod"/>
            </a:pPr>
            <a:endParaRPr lang="es-ES_tradnl" sz="2800" dirty="0"/>
          </a:p>
          <a:p>
            <a:pPr marL="342900" indent="-342900">
              <a:buClr>
                <a:srgbClr val="246ADC"/>
              </a:buClr>
              <a:buFont typeface="Wingdings" pitchFamily="2" charset="2"/>
              <a:buAutoNum type="arabicPeriod"/>
            </a:pPr>
            <a:r>
              <a:rPr lang="es-ES_tradnl" b="1" dirty="0">
                <a:solidFill>
                  <a:srgbClr val="0070C0"/>
                </a:solidFill>
              </a:rPr>
              <a:t>Se cursará</a:t>
            </a:r>
            <a:r>
              <a:rPr lang="es-ES_tradnl" dirty="0"/>
              <a:t> previamente la formación necesaria que garantice</a:t>
            </a:r>
            <a:r>
              <a:rPr lang="es-ES_tradnl" b="1" dirty="0">
                <a:solidFill>
                  <a:srgbClr val="0070C0"/>
                </a:solidFill>
              </a:rPr>
              <a:t> la seguridad y la eficiencia.</a:t>
            </a:r>
          </a:p>
        </p:txBody>
      </p:sp>
      <p:sp>
        <p:nvSpPr>
          <p:cNvPr id="20490" name="Rectangle 7"/>
          <p:cNvSpPr>
            <a:spLocks noChangeArrowheads="1"/>
          </p:cNvSpPr>
          <p:nvPr/>
        </p:nvSpPr>
        <p:spPr bwMode="auto">
          <a:xfrm>
            <a:off x="250824" y="1268413"/>
            <a:ext cx="2953023" cy="369332"/>
          </a:xfrm>
          <a:prstGeom prst="rect">
            <a:avLst/>
          </a:prstGeom>
          <a:noFill/>
          <a:ln w="9525">
            <a:noFill/>
            <a:miter lim="800000"/>
            <a:headEnd/>
            <a:tailEnd/>
          </a:ln>
        </p:spPr>
        <p:txBody>
          <a:bodyPr wrap="square">
            <a:spAutoFit/>
          </a:bodyPr>
          <a:lstStyle/>
          <a:p>
            <a:pPr>
              <a:spcBef>
                <a:spcPct val="50000"/>
              </a:spcBef>
            </a:pPr>
            <a:r>
              <a:rPr lang="es-ES" b="1" dirty="0">
                <a:solidFill>
                  <a:srgbClr val="0070C0"/>
                </a:solidFill>
              </a:rPr>
              <a:t>Programa </a:t>
            </a:r>
            <a:r>
              <a:rPr lang="es-ES" b="1" dirty="0" smtClean="0">
                <a:solidFill>
                  <a:srgbClr val="0070C0"/>
                </a:solidFill>
              </a:rPr>
              <a:t>de formación:</a:t>
            </a:r>
            <a:endParaRPr lang="es-ES" dirty="0"/>
          </a:p>
        </p:txBody>
      </p:sp>
      <p:sp>
        <p:nvSpPr>
          <p:cNvPr id="20491" name="Rectangle 8"/>
          <p:cNvSpPr>
            <a:spLocks noChangeArrowheads="1"/>
          </p:cNvSpPr>
          <p:nvPr/>
        </p:nvSpPr>
        <p:spPr bwMode="auto">
          <a:xfrm>
            <a:off x="2915047" y="1262088"/>
            <a:ext cx="504825" cy="366712"/>
          </a:xfrm>
          <a:prstGeom prst="rect">
            <a:avLst/>
          </a:prstGeom>
          <a:noFill/>
          <a:ln w="9525">
            <a:noFill/>
            <a:miter lim="800000"/>
            <a:headEnd/>
            <a:tailEnd/>
          </a:ln>
        </p:spPr>
        <p:txBody>
          <a:bodyPr wrap="square">
            <a:spAutoFit/>
          </a:bodyPr>
          <a:lstStyle/>
          <a:p>
            <a:pPr>
              <a:spcBef>
                <a:spcPct val="50000"/>
              </a:spcBef>
            </a:pPr>
            <a:r>
              <a:rPr lang="es-ES" b="1" dirty="0">
                <a:solidFill>
                  <a:srgbClr val="0070C0"/>
                </a:solidFill>
              </a:rPr>
              <a:t>(1)</a:t>
            </a:r>
          </a:p>
        </p:txBody>
      </p:sp>
      <p:sp>
        <p:nvSpPr>
          <p:cNvPr id="12" name="3 CuadroTexto"/>
          <p:cNvSpPr txBox="1">
            <a:spLocks noChangeArrowheads="1"/>
          </p:cNvSpPr>
          <p:nvPr/>
        </p:nvSpPr>
        <p:spPr bwMode="auto">
          <a:xfrm>
            <a:off x="360040" y="85725"/>
            <a:ext cx="8676456" cy="523220"/>
          </a:xfrm>
          <a:prstGeom prst="rect">
            <a:avLst/>
          </a:prstGeom>
          <a:solidFill>
            <a:schemeClr val="bg1"/>
          </a:solidFill>
          <a:ln w="9525">
            <a:noFill/>
            <a:miter lim="800000"/>
            <a:headEnd/>
            <a:tailEnd/>
          </a:ln>
        </p:spPr>
        <p:txBody>
          <a:bodyPr wrap="square">
            <a:spAutoFit/>
          </a:bodyPr>
          <a:lstStyle/>
          <a:p>
            <a:pPr algn="ctr"/>
            <a:r>
              <a:rPr lang="es-ES" sz="2800" dirty="0" smtClean="0"/>
              <a:t>Proyectos de FP dual en el sistema educativo</a:t>
            </a:r>
            <a:endParaRPr lang="en-US" sz="2800"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3025</TotalTime>
  <Words>8588</Words>
  <Application>Microsoft Macintosh PowerPoint</Application>
  <PresentationFormat>Presentación en pantalla (4:3)</PresentationFormat>
  <Paragraphs>569</Paragraphs>
  <Slides>37</Slides>
  <Notes>22</Notes>
  <HiddenSlides>0</HiddenSlides>
  <MMClips>0</MMClips>
  <ScaleCrop>false</ScaleCrop>
  <HeadingPairs>
    <vt:vector size="4" baseType="variant">
      <vt:variant>
        <vt:lpstr>Tema</vt:lpstr>
      </vt:variant>
      <vt:variant>
        <vt:i4>2</vt:i4>
      </vt:variant>
      <vt:variant>
        <vt:lpstr>Títulos de diapositiva</vt:lpstr>
      </vt:variant>
      <vt:variant>
        <vt:i4>37</vt:i4>
      </vt:variant>
    </vt:vector>
  </HeadingPairs>
  <TitlesOfParts>
    <vt:vector size="39" baseType="lpstr">
      <vt:lpstr>Tema de Office</vt:lpstr>
      <vt:lpstr>Diseño personalizado</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FP BÁSICA:</vt:lpstr>
      <vt:lpstr>Ideas previas </vt:lpstr>
      <vt:lpstr>Diapositiva 17</vt:lpstr>
      <vt:lpstr>Datos sobre los PCPI (I)</vt:lpstr>
      <vt:lpstr>Datos sobre los PCPI (II)</vt:lpstr>
      <vt:lpstr>Ventajas de la FPB</vt:lpstr>
      <vt:lpstr>Características de la FPB </vt:lpstr>
      <vt:lpstr>Organización de la FPB</vt:lpstr>
      <vt:lpstr>Módulos asociados a los bloques comunes (I) </vt:lpstr>
      <vt:lpstr>Módulos asociados a los bloques comunes (I) </vt:lpstr>
      <vt:lpstr>Módulo de formación en centros de trabajo</vt:lpstr>
      <vt:lpstr>Competencias de carácter transversal (I)</vt:lpstr>
      <vt:lpstr>Otras competencias de carácter transversal</vt:lpstr>
      <vt:lpstr>Diapositiva 28</vt:lpstr>
      <vt:lpstr>Tutoría</vt:lpstr>
      <vt:lpstr>Acceso a la FPB </vt:lpstr>
      <vt:lpstr>Consejo orientador</vt:lpstr>
      <vt:lpstr>FPB para ADULTOS (I) (Para oferta no obligatorita)</vt:lpstr>
      <vt:lpstr>FPB para ADULTOS (II)</vt:lpstr>
      <vt:lpstr>Implantación de la FPB (I)</vt:lpstr>
      <vt:lpstr>Implantación de la FPB: Transitoriedad (II)</vt:lpstr>
      <vt:lpstr>Títulos de FPB (I). Título Profesional Básico en…</vt:lpstr>
      <vt:lpstr>Convalidaciones y exenciones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Antonio Gil</dc:creator>
  <cp:lastModifiedBy>Usuario</cp:lastModifiedBy>
  <cp:revision>303</cp:revision>
  <cp:lastPrinted>2014-06-27T06:30:21Z</cp:lastPrinted>
  <dcterms:created xsi:type="dcterms:W3CDTF">2012-05-09T15:33:50Z</dcterms:created>
  <dcterms:modified xsi:type="dcterms:W3CDTF">2015-11-18T15:50:18Z</dcterms:modified>
</cp:coreProperties>
</file>