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00" r:id="rId4"/>
    <p:sldId id="322" r:id="rId5"/>
    <p:sldId id="313" r:id="rId6"/>
    <p:sldId id="314" r:id="rId7"/>
    <p:sldId id="311" r:id="rId8"/>
    <p:sldId id="303" r:id="rId9"/>
    <p:sldId id="326" r:id="rId10"/>
    <p:sldId id="334" r:id="rId11"/>
    <p:sldId id="32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8E40"/>
    <a:srgbClr val="B4DE86"/>
    <a:srgbClr val="FFFFEF"/>
    <a:srgbClr val="FFFFD5"/>
    <a:srgbClr val="C9C9FF"/>
    <a:srgbClr val="EBEBFF"/>
    <a:srgbClr val="FF579B"/>
    <a:srgbClr val="FF1574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ropbox\&#193;ngela%20y%20Juanma\TESIS\An&#225;lisis%20descriptivo%20(Dimensi&#243;n%20B%20-%20Relaciones%20de%20colaboraci&#243;n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ropbox\&#193;ngela%20y%20Juanma\TESIS\An&#225;lisis%20descriptivo%20(Dimensi&#243;n%20B%20-%20Relaciones%20de%20colaboraci&#243;n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Andalucía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</c:spPr>
          <c:invertIfNegative val="0"/>
          <c:dLbls>
            <c:dLbl>
              <c:idx val="1"/>
              <c:layout>
                <c:manualLayout>
                  <c:x val="-1.4111006585136398E-2"/>
                  <c:y val="4.03144527313041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0556962389571606E-2"/>
                  <c:y val="2.5204788909892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1" i="0" u="none" strike="noStrike" kern="1200" baseline="0">
                    <a:solidFill>
                      <a:schemeClr val="dk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Modelo A</c:v>
                </c:pt>
                <c:pt idx="1">
                  <c:v>Modelo B</c:v>
                </c:pt>
                <c:pt idx="2">
                  <c:v>Modelo C</c:v>
                </c:pt>
                <c:pt idx="3">
                  <c:v>Modelo D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0.38990000000000036</c:v>
                </c:pt>
                <c:pt idx="1">
                  <c:v>0.2666</c:v>
                </c:pt>
                <c:pt idx="2">
                  <c:v>0.32240000000000035</c:v>
                </c:pt>
                <c:pt idx="3">
                  <c:v>2.1100000000000001E-2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Sevilla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1.8814675446848554E-2"/>
                  <c:y val="1.2094335819391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4111006585136398E-2"/>
                  <c:y val="-4.03144527313045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41110065851363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35183443085589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1" i="0" u="none" strike="noStrike" kern="1200" baseline="0">
                    <a:solidFill>
                      <a:schemeClr val="dk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Modelo A</c:v>
                </c:pt>
                <c:pt idx="1">
                  <c:v>Modelo B</c:v>
                </c:pt>
                <c:pt idx="2">
                  <c:v>Modelo C</c:v>
                </c:pt>
                <c:pt idx="3">
                  <c:v>Modelo D</c:v>
                </c:pt>
              </c:strCache>
            </c:strRef>
          </c:cat>
          <c:val>
            <c:numRef>
              <c:f>Hoja1!$C$2:$C$5</c:f>
              <c:numCache>
                <c:formatCode>0.00%</c:formatCode>
                <c:ptCount val="4"/>
                <c:pt idx="0">
                  <c:v>0.36840000000000023</c:v>
                </c:pt>
                <c:pt idx="1">
                  <c:v>0.22800000000000001</c:v>
                </c:pt>
                <c:pt idx="2">
                  <c:v>0.33340000000000036</c:v>
                </c:pt>
                <c:pt idx="3">
                  <c:v>7.0199999999999999E-2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87856"/>
        <c:axId val="173388416"/>
      </c:barChart>
      <c:catAx>
        <c:axId val="17338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0" b="1" i="0" u="none" strike="noStrike" kern="1200" baseline="0">
                <a:solidFill>
                  <a:schemeClr val="dk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s-ES"/>
          </a:p>
        </c:txPr>
        <c:crossAx val="173388416"/>
        <c:crosses val="autoZero"/>
        <c:auto val="1"/>
        <c:lblAlgn val="ctr"/>
        <c:lblOffset val="100"/>
        <c:noMultiLvlLbl val="0"/>
      </c:catAx>
      <c:valAx>
        <c:axId val="17338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1" i="0" u="none" strike="noStrike" kern="120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73387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es-ES" sz="1200" b="1" i="0" u="none" strike="noStrike" kern="120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Hoja1!$F$233</c:f>
              <c:strCache>
                <c:ptCount val="1"/>
                <c:pt idx="0">
                  <c:v>CD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1.73913043478262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6030366985132212E-3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015183492566108E-3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7.4534161490682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7.45341614906832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9.9378881987577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9.9378881987577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Hoja1!$E$234:$E$241</c:f>
              <c:strCache>
                <c:ptCount val="8"/>
                <c:pt idx="0">
                  <c:v>Proponer planes de formación</c:v>
                </c:pt>
                <c:pt idx="1">
                  <c:v>Dotar de recursos</c:v>
                </c:pt>
                <c:pt idx="2">
                  <c:v>Recoger en el plan de centro iniciativas colaborativas</c:v>
                </c:pt>
                <c:pt idx="3">
                  <c:v>Participar en proyectos interdisciplinares (transversalidad)</c:v>
                </c:pt>
                <c:pt idx="4">
                  <c:v>Potenciar el rol coordinador y gestor de decisiones conjuntas del equipo directivo</c:v>
                </c:pt>
                <c:pt idx="5">
                  <c:v>Crear tiempos y espacios que favorezcan la participación y la colaboración</c:v>
                </c:pt>
                <c:pt idx="6">
                  <c:v>Fomentar la formación continua del profesorado</c:v>
                </c:pt>
                <c:pt idx="7">
                  <c:v>Disponer de Internet</c:v>
                </c:pt>
              </c:strCache>
            </c:strRef>
          </c:cat>
          <c:val>
            <c:numRef>
              <c:f>Hoja1!$F$234:$F$241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 formatCode="0.0%">
                  <c:v>4.0000000000000036E-3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Hoja1!$G$233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9999FF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1.4906832298136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618220191079299E-2"/>
                  <c:y val="9.93788819875767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04555047769822E-3"/>
                  <c:y val="9.9378881987577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7.45341614906832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9.93788819875772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015183492566001E-2"/>
                  <c:y val="7.45341614906830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Hoja1!$E$234:$E$241</c:f>
              <c:strCache>
                <c:ptCount val="8"/>
                <c:pt idx="0">
                  <c:v>Proponer planes de formación</c:v>
                </c:pt>
                <c:pt idx="1">
                  <c:v>Dotar de recursos</c:v>
                </c:pt>
                <c:pt idx="2">
                  <c:v>Recoger en el plan de centro iniciativas colaborativas</c:v>
                </c:pt>
                <c:pt idx="3">
                  <c:v>Participar en proyectos interdisciplinares (transversalidad)</c:v>
                </c:pt>
                <c:pt idx="4">
                  <c:v>Potenciar el rol coordinador y gestor de decisiones conjuntas del equipo directivo</c:v>
                </c:pt>
                <c:pt idx="5">
                  <c:v>Crear tiempos y espacios que favorezcan la participación y la colaboración</c:v>
                </c:pt>
                <c:pt idx="6">
                  <c:v>Fomentar la formación continua del profesorado</c:v>
                </c:pt>
                <c:pt idx="7">
                  <c:v>Disponer de Internet</c:v>
                </c:pt>
              </c:strCache>
            </c:strRef>
          </c:cat>
          <c:val>
            <c:numRef>
              <c:f>Hoja1!$G$234:$G$241</c:f>
              <c:numCache>
                <c:formatCode>0.0%</c:formatCode>
                <c:ptCount val="8"/>
                <c:pt idx="0">
                  <c:v>5.3000000000000012E-2</c:v>
                </c:pt>
                <c:pt idx="1">
                  <c:v>1.7999999999999999E-2</c:v>
                </c:pt>
                <c:pt idx="2">
                  <c:v>5.8000000000000003E-2</c:v>
                </c:pt>
                <c:pt idx="3">
                  <c:v>6.7000000000000004E-2</c:v>
                </c:pt>
                <c:pt idx="4">
                  <c:v>4.0000000000000022E-2</c:v>
                </c:pt>
                <c:pt idx="5">
                  <c:v>7.5999999999999998E-2</c:v>
                </c:pt>
                <c:pt idx="6">
                  <c:v>2.7000000000000017E-2</c:v>
                </c:pt>
                <c:pt idx="7">
                  <c:v>6.2000000000000034E-2</c:v>
                </c:pt>
              </c:numCache>
            </c:numRef>
          </c:val>
        </c:ser>
        <c:ser>
          <c:idx val="2"/>
          <c:order val="2"/>
          <c:tx>
            <c:strRef>
              <c:f>Hoja1!$H$233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7.45341614906814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1.2422360248447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9.9378881987577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9.93788819875772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7.45341614906830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7.45341614906831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Hoja1!$E$234:$E$241</c:f>
              <c:strCache>
                <c:ptCount val="8"/>
                <c:pt idx="0">
                  <c:v>Proponer planes de formación</c:v>
                </c:pt>
                <c:pt idx="1">
                  <c:v>Dotar de recursos</c:v>
                </c:pt>
                <c:pt idx="2">
                  <c:v>Recoger en el plan de centro iniciativas colaborativas</c:v>
                </c:pt>
                <c:pt idx="3">
                  <c:v>Participar en proyectos interdisciplinares (transversalidad)</c:v>
                </c:pt>
                <c:pt idx="4">
                  <c:v>Potenciar el rol coordinador y gestor de decisiones conjuntas del equipo directivo</c:v>
                </c:pt>
                <c:pt idx="5">
                  <c:v>Crear tiempos y espacios que favorezcan la participación y la colaboración</c:v>
                </c:pt>
                <c:pt idx="6">
                  <c:v>Fomentar la formación continua del profesorado</c:v>
                </c:pt>
                <c:pt idx="7">
                  <c:v>Disponer de Internet</c:v>
                </c:pt>
              </c:strCache>
            </c:strRef>
          </c:cat>
          <c:val>
            <c:numRef>
              <c:f>Hoja1!$H$234:$H$241</c:f>
              <c:numCache>
                <c:formatCode>0.0%</c:formatCode>
                <c:ptCount val="8"/>
                <c:pt idx="0">
                  <c:v>0.4800000000000002</c:v>
                </c:pt>
                <c:pt idx="1">
                  <c:v>0.21800000000000011</c:v>
                </c:pt>
                <c:pt idx="2">
                  <c:v>0.46700000000000008</c:v>
                </c:pt>
                <c:pt idx="3">
                  <c:v>0.4710000000000002</c:v>
                </c:pt>
                <c:pt idx="4">
                  <c:v>0.46700000000000008</c:v>
                </c:pt>
                <c:pt idx="5">
                  <c:v>0.37800000000000022</c:v>
                </c:pt>
                <c:pt idx="6">
                  <c:v>0.2930000000000002</c:v>
                </c:pt>
                <c:pt idx="7">
                  <c:v>0.21300000000000011</c:v>
                </c:pt>
              </c:numCache>
            </c:numRef>
          </c:val>
        </c:ser>
        <c:ser>
          <c:idx val="3"/>
          <c:order val="3"/>
          <c:tx>
            <c:strRef>
              <c:f>Hoja1!$I$233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7.4534161490682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9.93788819875775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015183492566108E-3"/>
                  <c:y val="-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1.2422360248447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Hoja1!$E$234:$E$241</c:f>
              <c:strCache>
                <c:ptCount val="8"/>
                <c:pt idx="0">
                  <c:v>Proponer planes de formación</c:v>
                </c:pt>
                <c:pt idx="1">
                  <c:v>Dotar de recursos</c:v>
                </c:pt>
                <c:pt idx="2">
                  <c:v>Recoger en el plan de centro iniciativas colaborativas</c:v>
                </c:pt>
                <c:pt idx="3">
                  <c:v>Participar en proyectos interdisciplinares (transversalidad)</c:v>
                </c:pt>
                <c:pt idx="4">
                  <c:v>Potenciar el rol coordinador y gestor de decisiones conjuntas del equipo directivo</c:v>
                </c:pt>
                <c:pt idx="5">
                  <c:v>Crear tiempos y espacios que favorezcan la participación y la colaboración</c:v>
                </c:pt>
                <c:pt idx="6">
                  <c:v>Fomentar la formación continua del profesorado</c:v>
                </c:pt>
                <c:pt idx="7">
                  <c:v>Disponer de Internet</c:v>
                </c:pt>
              </c:strCache>
            </c:strRef>
          </c:cat>
          <c:val>
            <c:numRef>
              <c:f>Hoja1!$I$234:$I$241</c:f>
              <c:numCache>
                <c:formatCode>0.0%</c:formatCode>
                <c:ptCount val="8"/>
                <c:pt idx="0">
                  <c:v>0.46700000000000008</c:v>
                </c:pt>
                <c:pt idx="1">
                  <c:v>0.76400000000000046</c:v>
                </c:pt>
                <c:pt idx="2">
                  <c:v>0.4710000000000002</c:v>
                </c:pt>
                <c:pt idx="3">
                  <c:v>0.46200000000000002</c:v>
                </c:pt>
                <c:pt idx="4">
                  <c:v>0.49300000000000027</c:v>
                </c:pt>
                <c:pt idx="5">
                  <c:v>0.54700000000000004</c:v>
                </c:pt>
                <c:pt idx="6">
                  <c:v>0.68</c:v>
                </c:pt>
                <c:pt idx="7">
                  <c:v>0.72400000000000042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658688"/>
        <c:axId val="172659248"/>
        <c:axId val="0"/>
      </c:bar3DChart>
      <c:catAx>
        <c:axId val="17265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5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72659248"/>
        <c:crosses val="autoZero"/>
        <c:auto val="1"/>
        <c:lblAlgn val="ctr"/>
        <c:lblOffset val="100"/>
        <c:noMultiLvlLbl val="0"/>
      </c:catAx>
      <c:valAx>
        <c:axId val="17265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7265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00" b="1" i="0" u="none" strike="noStrike" kern="120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chemeClr val="tx1"/>
          </a:solidFill>
          <a:latin typeface="Garamond" panose="02020404030301010803" pitchFamily="18" charset="0"/>
        </a:defRPr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Hoja1!$F$189</c:f>
              <c:strCache>
                <c:ptCount val="1"/>
                <c:pt idx="0">
                  <c:v>CD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1.9990004997501218E-3"/>
                  <c:y val="8.93355510121822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6.70016632591377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11669438765227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6.7001663259135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3295838271059902E-17"/>
                  <c:y val="6.70016632591369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6.7001663259136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1.34003326518274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6.70016632591369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Hoja1!$E$190:$E$197</c:f>
              <c:strCache>
                <c:ptCount val="8"/>
                <c:pt idx="0">
                  <c:v>Crear grupos de trabajo interprofesionales</c:v>
                </c:pt>
                <c:pt idx="1">
                  <c:v>Organizar encuentros de buenas prácticas</c:v>
                </c:pt>
                <c:pt idx="2">
                  <c:v>Potenciar el uso de las TIC para crear redes</c:v>
                </c:pt>
                <c:pt idx="3">
                  <c:v>Iniciar y potenciar un modelo de FP Dual, FP- Empresa (aprender trabajando)</c:v>
                </c:pt>
                <c:pt idx="4">
                  <c:v>Potenciar la Red de Centros Integrados de Formación Profesional</c:v>
                </c:pt>
                <c:pt idx="5">
                  <c:v>Contar con programas de movilidad</c:v>
                </c:pt>
                <c:pt idx="6">
                  <c:v>Establecer convenios de colaboración</c:v>
                </c:pt>
                <c:pt idx="7">
                  <c:v>Promover una estructura organizativa de ámbito comunitario impulsada por la Administración</c:v>
                </c:pt>
              </c:strCache>
            </c:strRef>
          </c:cat>
          <c:val>
            <c:numRef>
              <c:f>Hoja1!$F$190:$F$197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2.1999999999999999E-2</c:v>
                </c:pt>
                <c:pt idx="4" formatCode="0.00%">
                  <c:v>9.0000000000000028E-3</c:v>
                </c:pt>
                <c:pt idx="5" formatCode="0.00%">
                  <c:v>1.2999999999999998E-2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Hoja1!$G$189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9999FF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-7.3295838271059902E-17"/>
                  <c:y val="1.3400332651827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998500749625114E-3"/>
                  <c:y val="6.70016632591377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3295838271059902E-17"/>
                  <c:y val="4.466777550609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295838271059902E-17"/>
                  <c:y val="1.116694387652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9990004997500516E-3"/>
                  <c:y val="6.7001663259135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7.3295838271059902E-17"/>
                  <c:y val="8.93355510121822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997001499250307E-3"/>
                  <c:y val="6.70016632591369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9990004997500516E-3"/>
                  <c:y val="8.93355510121822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Hoja1!$E$190:$E$197</c:f>
              <c:strCache>
                <c:ptCount val="8"/>
                <c:pt idx="0">
                  <c:v>Crear grupos de trabajo interprofesionales</c:v>
                </c:pt>
                <c:pt idx="1">
                  <c:v>Organizar encuentros de buenas prácticas</c:v>
                </c:pt>
                <c:pt idx="2">
                  <c:v>Potenciar el uso de las TIC para crear redes</c:v>
                </c:pt>
                <c:pt idx="3">
                  <c:v>Iniciar y potenciar un modelo de FP Dual, FP- Empresa (aprender trabajando)</c:v>
                </c:pt>
                <c:pt idx="4">
                  <c:v>Potenciar la Red de Centros Integrados de Formación Profesional</c:v>
                </c:pt>
                <c:pt idx="5">
                  <c:v>Contar con programas de movilidad</c:v>
                </c:pt>
                <c:pt idx="6">
                  <c:v>Establecer convenios de colaboración</c:v>
                </c:pt>
                <c:pt idx="7">
                  <c:v>Promover una estructura organizativa de ámbito comunitario impulsada por la Administración</c:v>
                </c:pt>
              </c:strCache>
            </c:strRef>
          </c:cat>
          <c:val>
            <c:numRef>
              <c:f>Hoja1!$G$190:$G$197</c:f>
              <c:numCache>
                <c:formatCode>0.00%</c:formatCode>
                <c:ptCount val="8"/>
                <c:pt idx="0">
                  <c:v>5.3000000000000012E-2</c:v>
                </c:pt>
                <c:pt idx="1">
                  <c:v>2.7000000000000017E-2</c:v>
                </c:pt>
                <c:pt idx="2">
                  <c:v>9.0000000000000028E-3</c:v>
                </c:pt>
                <c:pt idx="3">
                  <c:v>0.111</c:v>
                </c:pt>
                <c:pt idx="4">
                  <c:v>9.3000000000000083E-2</c:v>
                </c:pt>
                <c:pt idx="5">
                  <c:v>0.10700000000000005</c:v>
                </c:pt>
                <c:pt idx="6">
                  <c:v>9.0000000000000028E-3</c:v>
                </c:pt>
                <c:pt idx="7">
                  <c:v>5.8000000000000003E-2</c:v>
                </c:pt>
              </c:numCache>
            </c:numRef>
          </c:val>
        </c:ser>
        <c:ser>
          <c:idx val="2"/>
          <c:order val="2"/>
          <c:tx>
            <c:strRef>
              <c:f>Hoja1!$H$189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Lbls>
            <c:dLbl>
              <c:idx val="1"/>
              <c:layout>
                <c:manualLayout>
                  <c:x val="-1.4659167654211941E-16"/>
                  <c:y val="1.11669438765228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4659167654211941E-16"/>
                  <c:y val="6.70016632591369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116694387652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4659167654211941E-16"/>
                  <c:y val="8.93355510121822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8.9335551012182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1.3400332651827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Hoja1!$E$190:$E$197</c:f>
              <c:strCache>
                <c:ptCount val="8"/>
                <c:pt idx="0">
                  <c:v>Crear grupos de trabajo interprofesionales</c:v>
                </c:pt>
                <c:pt idx="1">
                  <c:v>Organizar encuentros de buenas prácticas</c:v>
                </c:pt>
                <c:pt idx="2">
                  <c:v>Potenciar el uso de las TIC para crear redes</c:v>
                </c:pt>
                <c:pt idx="3">
                  <c:v>Iniciar y potenciar un modelo de FP Dual, FP- Empresa (aprender trabajando)</c:v>
                </c:pt>
                <c:pt idx="4">
                  <c:v>Potenciar la Red de Centros Integrados de Formación Profesional</c:v>
                </c:pt>
                <c:pt idx="5">
                  <c:v>Contar con programas de movilidad</c:v>
                </c:pt>
                <c:pt idx="6">
                  <c:v>Establecer convenios de colaboración</c:v>
                </c:pt>
                <c:pt idx="7">
                  <c:v>Promover una estructura organizativa de ámbito comunitario impulsada por la Administración</c:v>
                </c:pt>
              </c:strCache>
            </c:strRef>
          </c:cat>
          <c:val>
            <c:numRef>
              <c:f>Hoja1!$H$190:$H$197</c:f>
              <c:numCache>
                <c:formatCode>0.00%</c:formatCode>
                <c:ptCount val="8"/>
                <c:pt idx="0">
                  <c:v>0.53300000000000003</c:v>
                </c:pt>
                <c:pt idx="1">
                  <c:v>0.49800000000000022</c:v>
                </c:pt>
                <c:pt idx="2" formatCode="0%">
                  <c:v>0.36000000000000021</c:v>
                </c:pt>
                <c:pt idx="3">
                  <c:v>0.3510000000000002</c:v>
                </c:pt>
                <c:pt idx="4">
                  <c:v>0.42200000000000026</c:v>
                </c:pt>
                <c:pt idx="5">
                  <c:v>0.46200000000000002</c:v>
                </c:pt>
                <c:pt idx="6">
                  <c:v>0.32900000000000035</c:v>
                </c:pt>
                <c:pt idx="7">
                  <c:v>0.37300000000000022</c:v>
                </c:pt>
              </c:numCache>
            </c:numRef>
          </c:val>
        </c:ser>
        <c:ser>
          <c:idx val="3"/>
          <c:order val="3"/>
          <c:tx>
            <c:strRef>
              <c:f>Hoja1!$I$189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9.9950024987506287E-4"/>
                  <c:y val="-1.34003326518274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8.93355510121822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4659167654211941E-16"/>
                  <c:y val="-1.11669438765227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2.629543856961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Hoja1!$E$190:$E$197</c:f>
              <c:strCache>
                <c:ptCount val="8"/>
                <c:pt idx="0">
                  <c:v>Crear grupos de trabajo interprofesionales</c:v>
                </c:pt>
                <c:pt idx="1">
                  <c:v>Organizar encuentros de buenas prácticas</c:v>
                </c:pt>
                <c:pt idx="2">
                  <c:v>Potenciar el uso de las TIC para crear redes</c:v>
                </c:pt>
                <c:pt idx="3">
                  <c:v>Iniciar y potenciar un modelo de FP Dual, FP- Empresa (aprender trabajando)</c:v>
                </c:pt>
                <c:pt idx="4">
                  <c:v>Potenciar la Red de Centros Integrados de Formación Profesional</c:v>
                </c:pt>
                <c:pt idx="5">
                  <c:v>Contar con programas de movilidad</c:v>
                </c:pt>
                <c:pt idx="6">
                  <c:v>Establecer convenios de colaboración</c:v>
                </c:pt>
                <c:pt idx="7">
                  <c:v>Promover una estructura organizativa de ámbito comunitario impulsada por la Administración</c:v>
                </c:pt>
              </c:strCache>
            </c:strRef>
          </c:cat>
          <c:val>
            <c:numRef>
              <c:f>Hoja1!$I$190:$I$197</c:f>
              <c:numCache>
                <c:formatCode>0.00%</c:formatCode>
                <c:ptCount val="8"/>
                <c:pt idx="0">
                  <c:v>0.4130000000000002</c:v>
                </c:pt>
                <c:pt idx="1">
                  <c:v>0.4760000000000002</c:v>
                </c:pt>
                <c:pt idx="2">
                  <c:v>0.63100000000000045</c:v>
                </c:pt>
                <c:pt idx="3">
                  <c:v>0.51600000000000001</c:v>
                </c:pt>
                <c:pt idx="4">
                  <c:v>0.4760000000000002</c:v>
                </c:pt>
                <c:pt idx="5">
                  <c:v>0.4180000000000002</c:v>
                </c:pt>
                <c:pt idx="6">
                  <c:v>0.66200000000000059</c:v>
                </c:pt>
                <c:pt idx="7">
                  <c:v>0.56899999999999995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663168"/>
        <c:axId val="172663728"/>
        <c:axId val="0"/>
      </c:bar3DChart>
      <c:catAx>
        <c:axId val="17266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5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72663728"/>
        <c:crosses val="autoZero"/>
        <c:auto val="1"/>
        <c:lblAlgn val="ctr"/>
        <c:lblOffset val="100"/>
        <c:noMultiLvlLbl val="0"/>
      </c:catAx>
      <c:valAx>
        <c:axId val="17266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7266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00" b="1" i="0" u="none" strike="noStrike" kern="120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chemeClr val="tx1"/>
          </a:solidFill>
          <a:latin typeface="Garamond" panose="02020404030301010803" pitchFamily="18" charset="0"/>
        </a:defRPr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C82F-B611-49F0-8200-92B98EF29B70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4CB48-72E5-4CFD-9147-A61634F43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89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7EA6-FED9-4152-B002-3A7A597F3905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F904D-AC99-40E5-AC9E-076687C070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8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64873" y="-188977"/>
            <a:ext cx="3438151" cy="38161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3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2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0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64873" y="-188977"/>
            <a:ext cx="3438151" cy="38161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6385C94-A8C5-4533-9B9F-7B3CBA2BA54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-7"/>
            <a:ext cx="306125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8E40"/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76" y="3249176"/>
            <a:ext cx="3438151" cy="3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3D54-FC0C-42B8-B62E-F1BA177F8F96}" type="datetimeFigureOut">
              <a:rPr lang="es-ES" smtClean="0"/>
              <a:t>24/06/2015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36" name="Freeform 11"/>
          <p:cNvSpPr/>
          <p:nvPr userDrawn="1"/>
        </p:nvSpPr>
        <p:spPr bwMode="auto">
          <a:xfrm flipV="1">
            <a:off x="127431" y="-1"/>
            <a:ext cx="2073328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89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tejada@uab.es" TargetMode="External"/><Relationship Id="rId2" Type="http://schemas.openxmlformats.org/officeDocument/2006/relationships/hyperlink" Target="mailto:amartin9@us.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tejada@uab.es" TargetMode="External"/><Relationship Id="rId2" Type="http://schemas.openxmlformats.org/officeDocument/2006/relationships/hyperlink" Target="mailto:amartin9@us.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653" y="3078373"/>
            <a:ext cx="10814268" cy="975614"/>
          </a:xfrm>
        </p:spPr>
        <p:txBody>
          <a:bodyPr>
            <a:noAutofit/>
          </a:bodyPr>
          <a:lstStyle/>
          <a:p>
            <a:pPr algn="ctr"/>
            <a:r>
              <a:rPr lang="es-ES_tradnl" sz="2300" b="1" dirty="0" smtClean="0">
                <a:solidFill>
                  <a:schemeClr val="tx1"/>
                </a:solidFill>
              </a:rPr>
              <a:t>CONTEXTUALIZACIÓN DE LOS CENTROS DE FORMACIÓN PROFESIONAL </a:t>
            </a:r>
            <a:br>
              <a:rPr lang="es-ES_tradnl" sz="2300" b="1" dirty="0" smtClean="0">
                <a:solidFill>
                  <a:schemeClr val="tx1"/>
                </a:solidFill>
              </a:rPr>
            </a:br>
            <a:r>
              <a:rPr lang="es-ES_tradnl" sz="2300" b="1" dirty="0" smtClean="0">
                <a:solidFill>
                  <a:schemeClr val="tx1"/>
                </a:solidFill>
              </a:rPr>
              <a:t>EN SU ENTORNO:</a:t>
            </a:r>
            <a:r>
              <a:rPr lang="es-ES" sz="2300" dirty="0">
                <a:solidFill>
                  <a:schemeClr val="tx1"/>
                </a:solidFill>
              </a:rPr>
              <a:t/>
            </a:r>
            <a:br>
              <a:rPr lang="es-ES" sz="2300" dirty="0">
                <a:solidFill>
                  <a:schemeClr val="tx1"/>
                </a:solidFill>
              </a:rPr>
            </a:br>
            <a:r>
              <a:rPr lang="es-ES_tradnl" sz="2300" b="1" i="1" dirty="0" smtClean="0">
                <a:solidFill>
                  <a:schemeClr val="tx1"/>
                </a:solidFill>
              </a:rPr>
              <a:t>Retos y Oportunidades </a:t>
            </a:r>
            <a:br>
              <a:rPr lang="es-ES_tradnl" sz="2300" b="1" i="1" dirty="0" smtClean="0">
                <a:solidFill>
                  <a:schemeClr val="tx1"/>
                </a:solidFill>
              </a:rPr>
            </a:br>
            <a:r>
              <a:rPr lang="es-ES_tradnl" sz="2300" b="1" i="1" dirty="0" smtClean="0">
                <a:solidFill>
                  <a:schemeClr val="tx1"/>
                </a:solidFill>
              </a:rPr>
              <a:t>en la Sociedad del Conocimiento</a:t>
            </a:r>
            <a:r>
              <a:rPr lang="es-ES_tradnl" sz="2000" b="1" dirty="0" smtClean="0">
                <a:solidFill>
                  <a:schemeClr val="tx1"/>
                </a:solidFill>
              </a:rPr>
              <a:t/>
            </a:r>
            <a:br>
              <a:rPr lang="es-ES_tradnl" sz="2000" b="1" dirty="0" smtClean="0">
                <a:solidFill>
                  <a:schemeClr val="tx1"/>
                </a:solidFill>
              </a:rPr>
            </a:br>
            <a:r>
              <a:rPr lang="es-ES_tradnl" sz="2000" b="1" dirty="0" smtClean="0">
                <a:solidFill>
                  <a:schemeClr val="tx1"/>
                </a:solidFill>
              </a:rPr>
              <a:t/>
            </a:r>
            <a:br>
              <a:rPr lang="es-ES_tradnl" sz="2000" b="1" dirty="0" smtClean="0">
                <a:solidFill>
                  <a:schemeClr val="tx1"/>
                </a:solidFill>
              </a:rPr>
            </a:b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3946" y="4345459"/>
            <a:ext cx="7914247" cy="3470713"/>
          </a:xfrm>
        </p:spPr>
        <p:txBody>
          <a:bodyPr>
            <a:normAutofit/>
          </a:bodyPr>
          <a:lstStyle/>
          <a:p>
            <a:pPr algn="r"/>
            <a:r>
              <a:rPr lang="es-ES" sz="1600" b="1" dirty="0" smtClean="0">
                <a:solidFill>
                  <a:schemeClr val="tx1"/>
                </a:solidFill>
              </a:rPr>
              <a:t>Ángela Martín Gutiérrez</a:t>
            </a:r>
          </a:p>
          <a:p>
            <a:pPr algn="r">
              <a:spcBef>
                <a:spcPts val="0"/>
              </a:spcBef>
            </a:pPr>
            <a:r>
              <a:rPr lang="es-ES" sz="1200" b="1" i="1" dirty="0" smtClean="0">
                <a:solidFill>
                  <a:schemeClr val="tx1"/>
                </a:solidFill>
              </a:rPr>
              <a:t>Becaria de Investigación en la Universidad de Sevilla</a:t>
            </a:r>
            <a:r>
              <a:rPr lang="es-ES" sz="1400" b="1" dirty="0" smtClean="0">
                <a:solidFill>
                  <a:schemeClr val="tx1"/>
                </a:solidFill>
              </a:rPr>
              <a:t>.</a:t>
            </a:r>
            <a:endParaRPr lang="es-ES" sz="1400" b="1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</a:rPr>
              <a:t>Dpto. de Didáctica y Organización educativa</a:t>
            </a:r>
          </a:p>
          <a:p>
            <a:pPr algn="r">
              <a:spcBef>
                <a:spcPts val="0"/>
              </a:spcBef>
            </a:pPr>
            <a:r>
              <a:rPr lang="es-ES" sz="1200" b="1" dirty="0" smtClean="0">
                <a:solidFill>
                  <a:schemeClr val="tx1"/>
                </a:solidFill>
                <a:hlinkClick r:id="rId2"/>
              </a:rPr>
              <a:t>amartin9@us.es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endParaRPr lang="es-ES" sz="1400" b="1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s-ES" sz="1600" b="1" dirty="0" smtClean="0">
                <a:solidFill>
                  <a:schemeClr val="tx1"/>
                </a:solidFill>
              </a:rPr>
              <a:t>José Tejada Fernández</a:t>
            </a:r>
          </a:p>
          <a:p>
            <a:pPr algn="r">
              <a:spcBef>
                <a:spcPts val="0"/>
              </a:spcBef>
            </a:pPr>
            <a:r>
              <a:rPr lang="es-ES" sz="1200" b="1" i="1" dirty="0" smtClean="0">
                <a:solidFill>
                  <a:schemeClr val="tx1"/>
                </a:solidFill>
                <a:latin typeface="+mj-lt"/>
              </a:rPr>
              <a:t>Catedrático en Universidad Autónoma de Barcelona</a:t>
            </a:r>
            <a:r>
              <a:rPr lang="es-ES" sz="12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s-ES" sz="12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s-ES" sz="1200" dirty="0" smtClean="0">
                <a:solidFill>
                  <a:schemeClr val="tx1"/>
                </a:solidFill>
                <a:latin typeface="+mj-lt"/>
              </a:rPr>
              <a:t>Dpto. </a:t>
            </a:r>
            <a:r>
              <a:rPr lang="es-ES" sz="1200" dirty="0">
                <a:solidFill>
                  <a:schemeClr val="tx1"/>
                </a:solidFill>
                <a:latin typeface="+mj-lt"/>
              </a:rPr>
              <a:t>de Pedagogía Aplicada</a:t>
            </a:r>
            <a:br>
              <a:rPr lang="es-ES" sz="1200" dirty="0">
                <a:solidFill>
                  <a:schemeClr val="tx1"/>
                </a:solidFill>
                <a:latin typeface="+mj-lt"/>
              </a:rPr>
            </a:br>
            <a:r>
              <a:rPr lang="es-ES" sz="1200" b="1" dirty="0">
                <a:solidFill>
                  <a:schemeClr val="tx1"/>
                </a:solidFill>
                <a:latin typeface="+mj-lt"/>
                <a:hlinkClick r:id="rId3"/>
              </a:rPr>
              <a:t>jose.tejada@uab.es</a:t>
            </a:r>
            <a:endParaRPr lang="es-ES" sz="1200" b="1" dirty="0">
              <a:solidFill>
                <a:schemeClr val="tx1"/>
              </a:solidFill>
              <a:latin typeface="+mj-lt"/>
            </a:endParaRPr>
          </a:p>
          <a:p>
            <a:pPr algn="r">
              <a:spcBef>
                <a:spcPts val="0"/>
              </a:spcBef>
            </a:pPr>
            <a:endParaRPr lang="es-ES" sz="1200" b="1" dirty="0">
              <a:solidFill>
                <a:schemeClr val="tx1"/>
              </a:solidFill>
              <a:latin typeface="+mj-lt"/>
            </a:endParaRPr>
          </a:p>
          <a:p>
            <a:pPr algn="r"/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02" y="4151144"/>
            <a:ext cx="920890" cy="92089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32763" y="571002"/>
            <a:ext cx="998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07635"/>
                </a:solidFill>
                <a:latin typeface="Helvetica Neue"/>
              </a:rPr>
              <a:t>II CONGRESO </a:t>
            </a:r>
            <a:r>
              <a:rPr lang="es-ES" b="1" dirty="0" smtClean="0">
                <a:solidFill>
                  <a:srgbClr val="007635"/>
                </a:solidFill>
                <a:latin typeface="Helvetica Neue"/>
              </a:rPr>
              <a:t>NACIONAL DE FORMACIÓN PROFESIONAL</a:t>
            </a:r>
            <a:endParaRPr lang="es-ES" b="1" i="0" dirty="0">
              <a:solidFill>
                <a:srgbClr val="007635"/>
              </a:solidFill>
              <a:effectLst/>
              <a:latin typeface="Helvetica Neue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9" y="5266349"/>
            <a:ext cx="1572497" cy="1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Propuestas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943359" y="-25049"/>
            <a:ext cx="6647093" cy="54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PROPUESTAS A NIVEL DE LOS EQUIPOS DIRECTIVOS DE LOS CENTROS Y DE LAS INSTITUCIONES DEL ENTORNO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55935" y="774128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MARCO DE REFERENCIA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955935" y="2365460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PARTICIPACIÓN/</a:t>
            </a:r>
          </a:p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COLABORACIÓN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55935" y="5548124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TIC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955935" y="3956792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FORMACIÓN Y ACOGIDA</a:t>
            </a:r>
            <a:endParaRPr lang="es-ES" sz="1600" b="1" dirty="0">
              <a:solidFill>
                <a:srgbClr val="007635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263707" y="2663166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913095" y="1995326"/>
            <a:ext cx="8054787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Nombramiento de un responsable del equipo directivo para la coordinación y el seguimiento de las acciones. 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Nombramiento de agentes mediadores que faciliten las negociaciones iniciales e impulsen proyectos a medio plazo recogidos en el PC y en </a:t>
            </a:r>
            <a:r>
              <a:rPr lang="es-ES" sz="1400" b="1" dirty="0" smtClean="0">
                <a:latin typeface="+mj-lt"/>
                <a:cs typeface="TimesNewRoman,Bold"/>
              </a:rPr>
              <a:t>convenios. </a:t>
            </a:r>
            <a:endParaRPr lang="es-ES" sz="1400" b="1" dirty="0">
              <a:latin typeface="+mj-lt"/>
              <a:cs typeface="TimesNewRoman,Bold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Promover la creación de una comisión para la potenciación y la apertura de una línea de trabajo </a:t>
            </a:r>
            <a:r>
              <a:rPr lang="es-ES" sz="1400" b="1" dirty="0" smtClean="0">
                <a:latin typeface="+mj-lt"/>
                <a:cs typeface="TimesNewRoman,Bold"/>
              </a:rPr>
              <a:t>colaborativo</a:t>
            </a:r>
            <a:r>
              <a:rPr lang="es-ES" sz="1400" b="1" dirty="0">
                <a:latin typeface="+mj-lt"/>
                <a:cs typeface="TimesNewRoman,Bold"/>
              </a:rPr>
              <a:t>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869929" y="694088"/>
            <a:ext cx="795285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Promover una nueva concepción de cultura en los </a:t>
            </a:r>
            <a:r>
              <a:rPr lang="es-ES" sz="1400" b="1" dirty="0" smtClean="0">
                <a:latin typeface="+mj-lt"/>
                <a:cs typeface="TimesNewRoman,Bold"/>
              </a:rPr>
              <a:t>centros.</a:t>
            </a:r>
            <a:endParaRPr lang="es-ES" sz="1400" b="1" dirty="0">
              <a:latin typeface="+mj-lt"/>
              <a:cs typeface="TimesNewRoman,Bold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Potenciar en el equipo directivo el rol coordinador y gestor de decisiones conjuntas.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Asumir un liderazgo distribuido e interiorizar nuevas funciones de gestión para maximizar recursos y adaptarse a la realidad del centro/comunidad. 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263707" y="1112795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869929" y="3746446"/>
            <a:ext cx="7920317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Reforzar el perfil de los agentes de la comunidad implicados en las relaciones colaborativas con los centros (cualificación pedagógica</a:t>
            </a:r>
            <a:r>
              <a:rPr lang="es-ES" sz="1400" b="1" dirty="0" smtClean="0">
                <a:latin typeface="+mj-lt"/>
                <a:cs typeface="TimesNewRoman,Bold"/>
              </a:rPr>
              <a:t>). </a:t>
            </a:r>
            <a:endParaRPr lang="es-ES" sz="1400" b="1" dirty="0">
              <a:latin typeface="+mj-lt"/>
              <a:cs typeface="TimesNewRoman,Bold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Incorporación en calidad de invitados, a representantes de los distintos colectivos de la comunidad </a:t>
            </a:r>
            <a:r>
              <a:rPr lang="es-ES" sz="1400" b="1" dirty="0" smtClean="0">
                <a:latin typeface="+mj-lt"/>
                <a:cs typeface="TimesNewRoman,Bold"/>
              </a:rPr>
              <a:t>social para </a:t>
            </a:r>
            <a:r>
              <a:rPr lang="es-ES" sz="1400" b="1" dirty="0">
                <a:latin typeface="+mj-lt"/>
                <a:cs typeface="TimesNewRoman,Bold"/>
              </a:rPr>
              <a:t>diseñar proyectos colaborativos </a:t>
            </a:r>
            <a:r>
              <a:rPr lang="es-ES" sz="1400" b="1" dirty="0" smtClean="0">
                <a:latin typeface="+mj-lt"/>
                <a:cs typeface="TimesNewRoman,Bold"/>
              </a:rPr>
              <a:t>conjuntos.</a:t>
            </a:r>
            <a:endParaRPr lang="es-ES" sz="1400" b="1" dirty="0">
              <a:latin typeface="+mj-lt"/>
              <a:cs typeface="TimesNewRoman,Bold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Acoger a profesionales de los centros en las instituciones de la comunidad durante un tiempo determinado.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3263707" y="4250399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3293971" y="5841149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913095" y="5545902"/>
            <a:ext cx="808707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_tradnl" sz="1400" b="1" dirty="0">
                <a:cs typeface="TimesNewRoman,Bold"/>
              </a:rPr>
              <a:t>Impulsar las TIC como herramientas potenciadoras de las relaciones de colaboración con la Comunidad/entorno.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6470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9653" y="3078373"/>
            <a:ext cx="10814268" cy="975614"/>
          </a:xfrm>
        </p:spPr>
        <p:txBody>
          <a:bodyPr>
            <a:noAutofit/>
          </a:bodyPr>
          <a:lstStyle/>
          <a:p>
            <a:pPr algn="ctr"/>
            <a:r>
              <a:rPr lang="es-ES_tradnl" sz="2300" b="1" dirty="0" smtClean="0">
                <a:solidFill>
                  <a:schemeClr val="tx1"/>
                </a:solidFill>
              </a:rPr>
              <a:t>CONTEXTUALIZACIÓN DE LOS CENTROS DE FORMACIÓN PROFESIONAL </a:t>
            </a:r>
            <a:br>
              <a:rPr lang="es-ES_tradnl" sz="2300" b="1" dirty="0" smtClean="0">
                <a:solidFill>
                  <a:schemeClr val="tx1"/>
                </a:solidFill>
              </a:rPr>
            </a:br>
            <a:r>
              <a:rPr lang="es-ES_tradnl" sz="2300" b="1" dirty="0" smtClean="0">
                <a:solidFill>
                  <a:schemeClr val="tx1"/>
                </a:solidFill>
              </a:rPr>
              <a:t>EN SU ENTORNO:</a:t>
            </a:r>
            <a:r>
              <a:rPr lang="es-ES" sz="2300" dirty="0">
                <a:solidFill>
                  <a:schemeClr val="tx1"/>
                </a:solidFill>
              </a:rPr>
              <a:t/>
            </a:r>
            <a:br>
              <a:rPr lang="es-ES" sz="2300" dirty="0">
                <a:solidFill>
                  <a:schemeClr val="tx1"/>
                </a:solidFill>
              </a:rPr>
            </a:br>
            <a:r>
              <a:rPr lang="es-ES_tradnl" sz="2300" b="1" i="1" dirty="0" smtClean="0">
                <a:solidFill>
                  <a:schemeClr val="tx1"/>
                </a:solidFill>
              </a:rPr>
              <a:t>Retos y Oportunidades </a:t>
            </a:r>
            <a:br>
              <a:rPr lang="es-ES_tradnl" sz="2300" b="1" i="1" dirty="0" smtClean="0">
                <a:solidFill>
                  <a:schemeClr val="tx1"/>
                </a:solidFill>
              </a:rPr>
            </a:br>
            <a:r>
              <a:rPr lang="es-ES_tradnl" sz="2300" b="1" i="1" dirty="0" smtClean="0">
                <a:solidFill>
                  <a:schemeClr val="tx1"/>
                </a:solidFill>
              </a:rPr>
              <a:t>en la Sociedad del Conocimiento</a:t>
            </a:r>
            <a:r>
              <a:rPr lang="es-ES_tradnl" sz="2000" b="1" dirty="0" smtClean="0">
                <a:solidFill>
                  <a:schemeClr val="tx1"/>
                </a:solidFill>
              </a:rPr>
              <a:t/>
            </a:r>
            <a:br>
              <a:rPr lang="es-ES_tradnl" sz="2000" b="1" dirty="0" smtClean="0">
                <a:solidFill>
                  <a:schemeClr val="tx1"/>
                </a:solidFill>
              </a:rPr>
            </a:br>
            <a:r>
              <a:rPr lang="es-ES_tradnl" sz="2000" b="1" dirty="0" smtClean="0">
                <a:solidFill>
                  <a:schemeClr val="tx1"/>
                </a:solidFill>
              </a:rPr>
              <a:t/>
            </a:r>
            <a:br>
              <a:rPr lang="es-ES_tradnl" sz="2000" b="1" dirty="0" smtClean="0">
                <a:solidFill>
                  <a:schemeClr val="tx1"/>
                </a:solidFill>
              </a:rPr>
            </a:b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3946" y="4345459"/>
            <a:ext cx="7914247" cy="3470713"/>
          </a:xfrm>
        </p:spPr>
        <p:txBody>
          <a:bodyPr>
            <a:normAutofit/>
          </a:bodyPr>
          <a:lstStyle/>
          <a:p>
            <a:pPr algn="r"/>
            <a:r>
              <a:rPr lang="es-ES" sz="1600" b="1" dirty="0" smtClean="0">
                <a:solidFill>
                  <a:schemeClr val="tx1"/>
                </a:solidFill>
              </a:rPr>
              <a:t>Ángela Martín Gutiérrez</a:t>
            </a:r>
          </a:p>
          <a:p>
            <a:pPr algn="r">
              <a:spcBef>
                <a:spcPts val="0"/>
              </a:spcBef>
            </a:pPr>
            <a:r>
              <a:rPr lang="es-ES" sz="1200" b="1" i="1" dirty="0" smtClean="0">
                <a:solidFill>
                  <a:schemeClr val="tx1"/>
                </a:solidFill>
              </a:rPr>
              <a:t>Becaria de Investigación en la Universidad de Sevilla</a:t>
            </a:r>
            <a:r>
              <a:rPr lang="es-ES" sz="1400" b="1" dirty="0" smtClean="0">
                <a:solidFill>
                  <a:schemeClr val="tx1"/>
                </a:solidFill>
              </a:rPr>
              <a:t>.</a:t>
            </a:r>
            <a:endParaRPr lang="es-ES" sz="1400" b="1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</a:rPr>
              <a:t>Dpto. de Didáctica y Organización educativa</a:t>
            </a:r>
          </a:p>
          <a:p>
            <a:pPr algn="r">
              <a:spcBef>
                <a:spcPts val="0"/>
              </a:spcBef>
            </a:pPr>
            <a:r>
              <a:rPr lang="es-ES" sz="1200" b="1" dirty="0" smtClean="0">
                <a:solidFill>
                  <a:schemeClr val="tx1"/>
                </a:solidFill>
                <a:hlinkClick r:id="rId2"/>
              </a:rPr>
              <a:t>amartin9@us.es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endParaRPr lang="es-ES" sz="1400" b="1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s-ES" sz="1600" b="1" dirty="0" smtClean="0">
                <a:solidFill>
                  <a:schemeClr val="tx1"/>
                </a:solidFill>
              </a:rPr>
              <a:t>José Tejada Fernández</a:t>
            </a:r>
          </a:p>
          <a:p>
            <a:pPr algn="r">
              <a:spcBef>
                <a:spcPts val="0"/>
              </a:spcBef>
            </a:pPr>
            <a:r>
              <a:rPr lang="es-ES" sz="1200" b="1" i="1" dirty="0" smtClean="0">
                <a:solidFill>
                  <a:schemeClr val="tx1"/>
                </a:solidFill>
                <a:latin typeface="+mj-lt"/>
              </a:rPr>
              <a:t>Catedrático en Universidad Autónoma de Barcelona</a:t>
            </a:r>
            <a:r>
              <a:rPr lang="es-ES" sz="12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s-ES" sz="12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s-ES" sz="1200" dirty="0" smtClean="0">
                <a:solidFill>
                  <a:schemeClr val="tx1"/>
                </a:solidFill>
                <a:latin typeface="+mj-lt"/>
              </a:rPr>
              <a:t>Dpto. </a:t>
            </a:r>
            <a:r>
              <a:rPr lang="es-ES" sz="1200" dirty="0">
                <a:solidFill>
                  <a:schemeClr val="tx1"/>
                </a:solidFill>
                <a:latin typeface="+mj-lt"/>
              </a:rPr>
              <a:t>de Pedagogía Aplicada</a:t>
            </a:r>
            <a:br>
              <a:rPr lang="es-ES" sz="1200" dirty="0">
                <a:solidFill>
                  <a:schemeClr val="tx1"/>
                </a:solidFill>
                <a:latin typeface="+mj-lt"/>
              </a:rPr>
            </a:br>
            <a:r>
              <a:rPr lang="es-ES" sz="1200" b="1" dirty="0">
                <a:solidFill>
                  <a:schemeClr val="tx1"/>
                </a:solidFill>
                <a:latin typeface="+mj-lt"/>
                <a:hlinkClick r:id="rId3"/>
              </a:rPr>
              <a:t>jose.tejada@uab.es</a:t>
            </a:r>
            <a:endParaRPr lang="es-ES" sz="1200" b="1" dirty="0">
              <a:solidFill>
                <a:schemeClr val="tx1"/>
              </a:solidFill>
              <a:latin typeface="+mj-lt"/>
            </a:endParaRPr>
          </a:p>
          <a:p>
            <a:pPr algn="r">
              <a:spcBef>
                <a:spcPts val="0"/>
              </a:spcBef>
            </a:pPr>
            <a:endParaRPr lang="es-ES" sz="1200" b="1" dirty="0">
              <a:solidFill>
                <a:schemeClr val="tx1"/>
              </a:solidFill>
              <a:latin typeface="+mj-lt"/>
            </a:endParaRPr>
          </a:p>
          <a:p>
            <a:pPr algn="r"/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02" y="4151144"/>
            <a:ext cx="920890" cy="92089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32763" y="571002"/>
            <a:ext cx="998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07635"/>
                </a:solidFill>
                <a:latin typeface="Helvetica Neue"/>
              </a:rPr>
              <a:t>II CONGRESO </a:t>
            </a:r>
            <a:r>
              <a:rPr lang="es-ES" b="1" dirty="0" smtClean="0">
                <a:solidFill>
                  <a:srgbClr val="007635"/>
                </a:solidFill>
                <a:latin typeface="Helvetica Neue"/>
              </a:rPr>
              <a:t>NACIONAL DE FORMACIÓN PROFESIONAL</a:t>
            </a:r>
            <a:endParaRPr lang="es-ES" b="1" i="0" dirty="0">
              <a:solidFill>
                <a:srgbClr val="007635"/>
              </a:solidFill>
              <a:effectLst/>
              <a:latin typeface="Helvetica Neue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9" y="5266349"/>
            <a:ext cx="1572497" cy="1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63821" y="1170108"/>
            <a:ext cx="2263433" cy="32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Situación de partida</a:t>
            </a:r>
            <a:endParaRPr lang="es-ES" sz="1600" b="1" dirty="0"/>
          </a:p>
        </p:txBody>
      </p:sp>
      <p:sp>
        <p:nvSpPr>
          <p:cNvPr id="4" name="Rectángulo 3"/>
          <p:cNvSpPr/>
          <p:nvPr/>
        </p:nvSpPr>
        <p:spPr>
          <a:xfrm>
            <a:off x="1663821" y="3490935"/>
            <a:ext cx="2407937" cy="36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Retos/Necesidades</a:t>
            </a:r>
            <a:endParaRPr lang="es-ES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1663821" y="5458020"/>
            <a:ext cx="2335685" cy="61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Problema de investigación</a:t>
            </a:r>
            <a:endParaRPr lang="es-ES" sz="1600" b="1" dirty="0"/>
          </a:p>
        </p:txBody>
      </p:sp>
      <p:sp>
        <p:nvSpPr>
          <p:cNvPr id="3" name="Rectángulo 2"/>
          <p:cNvSpPr/>
          <p:nvPr/>
        </p:nvSpPr>
        <p:spPr>
          <a:xfrm>
            <a:off x="4903107" y="5440027"/>
            <a:ext cx="7133906" cy="6586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600" b="1" dirty="0" smtClean="0">
                <a:cs typeface="TimesNewRoman,Bold"/>
              </a:rPr>
              <a:t>¿</a:t>
            </a:r>
            <a:r>
              <a:rPr lang="es-ES" sz="1600" b="1" dirty="0">
                <a:cs typeface="TimesNewRoman,Bold"/>
              </a:rPr>
              <a:t>Qué relaciones de colaboración establecen los Centros de Formación Profesional con el entorno</a:t>
            </a:r>
            <a:r>
              <a:rPr lang="es-ES" sz="1600" b="1" dirty="0" smtClean="0">
                <a:cs typeface="TimesNewRoman,Bold"/>
              </a:rPr>
              <a:t>?</a:t>
            </a:r>
            <a:endParaRPr lang="es-ES" sz="1600" dirty="0" smtClean="0">
              <a:cs typeface="TimesNewRoman,Bold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904642" y="1948129"/>
            <a:ext cx="4941075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 smtClean="0">
                <a:latin typeface="+mj-lt"/>
                <a:ea typeface="Calibri" panose="020F0502020204030204" pitchFamily="34" charset="0"/>
                <a:cs typeface="TimesNewRoman,Bold"/>
              </a:rPr>
              <a:t> </a:t>
            </a:r>
            <a:r>
              <a:rPr lang="es-ES_tradnl" sz="1600" b="1" dirty="0">
                <a:latin typeface="+mj-lt"/>
                <a:ea typeface="Calibri" panose="020F0502020204030204" pitchFamily="34" charset="0"/>
                <a:cs typeface="TimesNewRoman,Bold"/>
              </a:rPr>
              <a:t>la educación </a:t>
            </a:r>
            <a:r>
              <a:rPr lang="es-ES_tradnl" sz="1600" b="1" dirty="0" smtClean="0">
                <a:latin typeface="+mj-lt"/>
                <a:ea typeface="Calibri" panose="020F0502020204030204" pitchFamily="34" charset="0"/>
                <a:cs typeface="TimesNewRoman,Bold"/>
              </a:rPr>
              <a:t>es considerada </a:t>
            </a:r>
            <a:r>
              <a:rPr lang="es-ES_tradnl" sz="1600" b="1" dirty="0">
                <a:latin typeface="+mj-lt"/>
                <a:ea typeface="Calibri" panose="020F0502020204030204" pitchFamily="34" charset="0"/>
                <a:cs typeface="TimesNewRoman,Bold"/>
              </a:rPr>
              <a:t>“un todo mágico y siempre inacabado” </a:t>
            </a:r>
            <a:r>
              <a:rPr lang="es-ES_tradnl" sz="16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Ferrández (2000, p. 3</a:t>
            </a:r>
            <a:r>
              <a:rPr lang="es-ES_tradnl" sz="16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)</a:t>
            </a:r>
            <a:endParaRPr lang="es-E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612702" y="719095"/>
            <a:ext cx="238489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latin typeface="+mj-lt"/>
                <a:ea typeface="Calibri" panose="020F0502020204030204" pitchFamily="34" charset="0"/>
                <a:cs typeface="TimesNewRoman,Bold"/>
              </a:rPr>
              <a:t>Cambios </a:t>
            </a:r>
            <a:r>
              <a:rPr lang="es-ES_tradnl" sz="1600" b="1" dirty="0">
                <a:latin typeface="+mj-lt"/>
                <a:ea typeface="Calibri" panose="020F0502020204030204" pitchFamily="34" charset="0"/>
                <a:cs typeface="TimesNewRoman,Bold"/>
              </a:rPr>
              <a:t>acelerados y continuos</a:t>
            </a:r>
            <a:endParaRPr lang="es-ES" sz="1600" b="1" dirty="0">
              <a:latin typeface="+mj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3908" y="1348009"/>
            <a:ext cx="461411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latin typeface="+mj-lt"/>
                <a:ea typeface="Calibri" panose="020F0502020204030204" pitchFamily="34" charset="0"/>
                <a:cs typeface="TimesNewRoman,Bold"/>
              </a:rPr>
              <a:t>nuevas </a:t>
            </a:r>
            <a:r>
              <a:rPr lang="es-ES_tradnl" sz="1600" b="1" dirty="0">
                <a:latin typeface="+mj-lt"/>
                <a:ea typeface="Calibri" panose="020F0502020204030204" pitchFamily="34" charset="0"/>
                <a:cs typeface="TimesNewRoman,Bold"/>
              </a:rPr>
              <a:t>exigencias al ámbito educativo</a:t>
            </a:r>
            <a:endParaRPr lang="es-ES" sz="1600" b="1" dirty="0">
              <a:latin typeface="+mj-lt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006722" y="708443"/>
            <a:ext cx="1148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smtClean="0">
                <a:latin typeface="+mj-lt"/>
                <a:ea typeface="Calibri" panose="020F0502020204030204" pitchFamily="34" charset="0"/>
                <a:cs typeface="TimesNewRoman,Bold"/>
              </a:rPr>
              <a:t>Traen </a:t>
            </a:r>
            <a:r>
              <a:rPr lang="es-ES_tradnl" sz="1600" dirty="0">
                <a:latin typeface="+mj-lt"/>
                <a:ea typeface="Calibri" panose="020F0502020204030204" pitchFamily="34" charset="0"/>
                <a:cs typeface="TimesNewRoman,Bold"/>
              </a:rPr>
              <a:t>consigo </a:t>
            </a:r>
            <a:endParaRPr lang="es-ES" sz="1600" dirty="0">
              <a:latin typeface="+mj-lt"/>
            </a:endParaRPr>
          </a:p>
        </p:txBody>
      </p:sp>
      <p:sp>
        <p:nvSpPr>
          <p:cNvPr id="18" name="Flecha curvada hacia la izquierda 17"/>
          <p:cNvSpPr/>
          <p:nvPr/>
        </p:nvSpPr>
        <p:spPr>
          <a:xfrm rot="17839298">
            <a:off x="7475309" y="505750"/>
            <a:ext cx="454565" cy="638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20" name="Flecha curvada hacia arriba 19"/>
          <p:cNvSpPr/>
          <p:nvPr/>
        </p:nvSpPr>
        <p:spPr>
          <a:xfrm rot="2120183">
            <a:off x="6159396" y="1890379"/>
            <a:ext cx="603280" cy="507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24401" y="1577524"/>
            <a:ext cx="1243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smtClean="0">
                <a:latin typeface="+mj-lt"/>
                <a:ea typeface="Calibri" panose="020F0502020204030204" pitchFamily="34" charset="0"/>
                <a:cs typeface="TimesNewRoman,Bold"/>
              </a:rPr>
              <a:t>Por este </a:t>
            </a:r>
            <a:r>
              <a:rPr lang="es-ES_tradnl" sz="1400" dirty="0" smtClean="0">
                <a:latin typeface="+mj-lt"/>
                <a:ea typeface="Calibri" panose="020F0502020204030204" pitchFamily="34" charset="0"/>
                <a:cs typeface="TimesNewRoman,Bold"/>
              </a:rPr>
              <a:t>motivo</a:t>
            </a:r>
            <a:r>
              <a:rPr lang="es-ES_tradnl" sz="1600" dirty="0" smtClean="0">
                <a:latin typeface="+mj-lt"/>
                <a:ea typeface="Calibri" panose="020F0502020204030204" pitchFamily="34" charset="0"/>
                <a:cs typeface="TimesNewRoman,Bold"/>
              </a:rPr>
              <a:t> </a:t>
            </a:r>
            <a:endParaRPr lang="es-ES" sz="1600" dirty="0">
              <a:latin typeface="+mj-lt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903107" y="2737612"/>
            <a:ext cx="5674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>
                <a:latin typeface="+mj-lt"/>
                <a:ea typeface="Calibri" panose="020F0502020204030204" pitchFamily="34" charset="0"/>
                <a:cs typeface="TimesNewRoman,Bold"/>
              </a:rPr>
              <a:t>Crear de nuevos escenarios formativos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(Cabero, 2008)</a:t>
            </a:r>
            <a:endParaRPr lang="es-ES_tradnl" sz="1400" dirty="0">
              <a:solidFill>
                <a:srgbClr val="007635"/>
              </a:solidFill>
              <a:latin typeface="+mj-lt"/>
              <a:ea typeface="Calibri" panose="020F0502020204030204" pitchFamily="34" charset="0"/>
              <a:cs typeface="TimesNewRoman,Bold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919318" y="3559147"/>
            <a:ext cx="6994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>
                <a:latin typeface="+mj-lt"/>
                <a:ea typeface="Calibri" panose="020F0502020204030204" pitchFamily="34" charset="0"/>
                <a:cs typeface="TimesNewRoman,Bold"/>
              </a:rPr>
              <a:t>Contribuir al capital social y humano de las comunidades </a:t>
            </a:r>
            <a:r>
              <a:rPr lang="es-ES_tradnl" sz="14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(Azqueta, Gavaldón &amp; Margalef,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2007</a:t>
            </a:r>
            <a:r>
              <a:rPr lang="es-ES" sz="1400" dirty="0" smtClean="0">
                <a:solidFill>
                  <a:srgbClr val="007635"/>
                </a:solidFill>
                <a:latin typeface="+mj-lt"/>
              </a:rPr>
              <a:t>)</a:t>
            </a:r>
            <a:endParaRPr lang="es-ES_tradnl" sz="1400" dirty="0">
              <a:solidFill>
                <a:srgbClr val="007635"/>
              </a:solidFill>
              <a:latin typeface="+mj-lt"/>
              <a:ea typeface="Calibri" panose="020F0502020204030204" pitchFamily="34" charset="0"/>
              <a:cs typeface="TimesNewRoman,Bold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919317" y="3040658"/>
            <a:ext cx="6469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 smtClean="0">
                <a:latin typeface="+mj-lt"/>
                <a:ea typeface="Calibri" panose="020F0502020204030204" pitchFamily="34" charset="0"/>
                <a:cs typeface="TimesNewRoman,Bold"/>
              </a:rPr>
              <a:t>Formar persiguiendo la adquisición de competencias y la adaptabilidad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(Tejada, 2013) </a:t>
            </a:r>
            <a:endParaRPr lang="es-ES" sz="1400" dirty="0">
              <a:solidFill>
                <a:srgbClr val="007635"/>
              </a:solidFill>
              <a:latin typeface="+mj-lt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925359" y="4077636"/>
            <a:ext cx="6326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>
                <a:latin typeface="+mj-lt"/>
                <a:ea typeface="Calibri" panose="020F0502020204030204" pitchFamily="34" charset="0"/>
                <a:cs typeface="TimesNewRoman,Bold"/>
              </a:rPr>
              <a:t>Potenciar la colaboración y trabajo en equipo </a:t>
            </a:r>
            <a:r>
              <a:rPr lang="es-ES_tradnl" sz="14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(Martín-Gutiérrez &amp;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Morales-Lozano, 2013</a:t>
            </a:r>
            <a:r>
              <a:rPr lang="es-ES_tradnl" sz="14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)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948592" y="4899170"/>
            <a:ext cx="593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>
                <a:latin typeface="+mj-lt"/>
                <a:ea typeface="Calibri" panose="020F0502020204030204" pitchFamily="34" charset="0"/>
                <a:cs typeface="TimesNewRoman,Bold"/>
              </a:rPr>
              <a:t>Visualizar la Formación Profesional (FP)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(Marhuenda</a:t>
            </a:r>
            <a:r>
              <a:rPr lang="es-ES_tradnl" sz="14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,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2012)</a:t>
            </a:r>
            <a:endParaRPr lang="es-ES" sz="1400" dirty="0">
              <a:solidFill>
                <a:srgbClr val="007635"/>
              </a:solidFill>
              <a:latin typeface="+mj-lt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919318" y="4596125"/>
            <a:ext cx="7715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_tradnl" sz="1400" dirty="0">
                <a:latin typeface="+mj-lt"/>
                <a:ea typeface="Calibri" panose="020F0502020204030204" pitchFamily="34" charset="0"/>
                <a:cs typeface="TimesNewRoman,Bold"/>
              </a:rPr>
              <a:t>Colaborar con el </a:t>
            </a:r>
            <a:r>
              <a:rPr lang="es-ES_tradnl" sz="1400" dirty="0" smtClean="0">
                <a:latin typeface="+mj-lt"/>
                <a:ea typeface="Calibri" panose="020F0502020204030204" pitchFamily="34" charset="0"/>
                <a:cs typeface="TimesNewRoman,Bold"/>
              </a:rPr>
              <a:t>entorno/comunidad </a:t>
            </a:r>
            <a:r>
              <a:rPr lang="es-ES_tradnl" sz="1400" dirty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(Katz &amp; Earl, 2010; Mfum-Mensah, </a:t>
            </a:r>
            <a:r>
              <a:rPr lang="es-ES_tradnl" sz="1400" dirty="0" smtClean="0">
                <a:solidFill>
                  <a:srgbClr val="007635"/>
                </a:solidFill>
                <a:latin typeface="+mj-lt"/>
                <a:ea typeface="Calibri" panose="020F0502020204030204" pitchFamily="34" charset="0"/>
                <a:cs typeface="TimesNewRoman,Bold"/>
              </a:rPr>
              <a:t>2011</a:t>
            </a:r>
            <a:r>
              <a:rPr lang="es-ES" sz="1400" dirty="0" smtClean="0">
                <a:solidFill>
                  <a:srgbClr val="007635"/>
                </a:solidFill>
                <a:latin typeface="+mj-lt"/>
              </a:rPr>
              <a:t>)</a:t>
            </a:r>
            <a:endParaRPr lang="es-ES_tradnl" sz="1400" dirty="0">
              <a:solidFill>
                <a:srgbClr val="007635"/>
              </a:solidFill>
              <a:latin typeface="+mj-lt"/>
              <a:ea typeface="Calibri" panose="020F0502020204030204" pitchFamily="34" charset="0"/>
              <a:cs typeface="TimesNewRoman,Bol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850993" y="2721260"/>
            <a:ext cx="7202230" cy="24856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derecha 34"/>
          <p:cNvSpPr/>
          <p:nvPr/>
        </p:nvSpPr>
        <p:spPr>
          <a:xfrm>
            <a:off x="4438985" y="3464418"/>
            <a:ext cx="358178" cy="4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derecha 35"/>
          <p:cNvSpPr/>
          <p:nvPr/>
        </p:nvSpPr>
        <p:spPr>
          <a:xfrm>
            <a:off x="4395329" y="5508741"/>
            <a:ext cx="358178" cy="4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510512" y="107333"/>
            <a:ext cx="16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3" grpId="0" animBg="1"/>
      <p:bldP spid="13" grpId="0" animBg="1"/>
      <p:bldP spid="14" grpId="0" animBg="1"/>
      <p:bldP spid="15" grpId="0" animBg="1"/>
      <p:bldP spid="16" grpId="0"/>
      <p:bldP spid="18" grpId="0" animBg="1"/>
      <p:bldP spid="20" grpId="0" animBg="1"/>
      <p:bldP spid="21" grpId="0"/>
      <p:bldP spid="23" grpId="0"/>
      <p:bldP spid="24" grpId="0"/>
      <p:bldP spid="25" grpId="0"/>
      <p:bldP spid="26" grpId="0"/>
      <p:bldP spid="27" grpId="0"/>
      <p:bldP spid="32" grpId="0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70135" y="1651338"/>
            <a:ext cx="9679610" cy="321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0" indent="-365125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Conocer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, desde una perspectiva educativa, las relaciones de colaboración con el entorno que mantienen los centros educativos andaluces de Formación Profesional reglada, bajo la perspectiva de los miembros del equipo 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directivo.</a:t>
            </a:r>
          </a:p>
          <a:p>
            <a:pPr marL="365125" lvl="0" indent="-365125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 Comprender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la naturaleza de esas relaciones de colaboración desde la perspectiva de los implicados en ellas (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experiencia).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 </a:t>
            </a:r>
            <a:endParaRPr lang="es-ES" sz="1900" b="1" dirty="0" smtClean="0">
              <a:latin typeface="+mj-lt"/>
              <a:ea typeface="Calibri" panose="020F0502020204030204" pitchFamily="34" charset="0"/>
              <a:cs typeface="TimesNewRoman,Bold"/>
            </a:endParaRPr>
          </a:p>
          <a:p>
            <a:pPr marL="365125" lvl="0" indent="-365125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 Proponer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pautas para la 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colaboración de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los centros de 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Formación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P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rofesional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con </a:t>
            </a:r>
            <a:r>
              <a:rPr lang="es-ES" sz="1900" b="1" dirty="0" smtClean="0">
                <a:latin typeface="+mj-lt"/>
                <a:ea typeface="Calibri" panose="020F0502020204030204" pitchFamily="34" charset="0"/>
                <a:cs typeface="TimesNewRoman,Bold"/>
              </a:rPr>
              <a:t>sus comunidades y </a:t>
            </a:r>
            <a:r>
              <a:rPr lang="es-ES" sz="1900" b="1" dirty="0">
                <a:latin typeface="+mj-lt"/>
                <a:ea typeface="Calibri" panose="020F0502020204030204" pitchFamily="34" charset="0"/>
                <a:cs typeface="TimesNewRoman,Bold"/>
              </a:rPr>
              <a:t>organizaciones de referencia formativa. </a:t>
            </a:r>
            <a:endParaRPr lang="es-ES" sz="19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10512" y="107333"/>
            <a:ext cx="16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3913125" y="881640"/>
            <a:ext cx="6481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C</a:t>
            </a:r>
            <a:r>
              <a:rPr lang="es-ES" b="1" dirty="0" smtClean="0">
                <a:solidFill>
                  <a:srgbClr val="C00000"/>
                </a:solidFill>
              </a:rPr>
              <a:t>olaboración </a:t>
            </a:r>
            <a:r>
              <a:rPr lang="es-ES" b="1" dirty="0">
                <a:solidFill>
                  <a:srgbClr val="C00000"/>
                </a:solidFill>
              </a:rPr>
              <a:t>con el entorno o </a:t>
            </a:r>
            <a:r>
              <a:rPr lang="es-ES" b="1" dirty="0" smtClean="0">
                <a:solidFill>
                  <a:srgbClr val="C00000"/>
                </a:solidFill>
              </a:rPr>
              <a:t>interinstitucional FP</a:t>
            </a:r>
            <a:endParaRPr lang="es-ES" b="1" dirty="0">
              <a:solidFill>
                <a:srgbClr val="C0000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3552" y="1535143"/>
            <a:ext cx="6899146" cy="4920606"/>
            <a:chOff x="6526112" y="1353585"/>
            <a:chExt cx="5381188" cy="3869690"/>
          </a:xfrm>
        </p:grpSpPr>
        <p:grpSp>
          <p:nvGrpSpPr>
            <p:cNvPr id="279" name="Grupo 278"/>
            <p:cNvGrpSpPr/>
            <p:nvPr/>
          </p:nvGrpSpPr>
          <p:grpSpPr>
            <a:xfrm>
              <a:off x="6526112" y="1353585"/>
              <a:ext cx="5381188" cy="3869690"/>
              <a:chOff x="0" y="1"/>
              <a:chExt cx="5381625" cy="3870124"/>
            </a:xfrm>
          </p:grpSpPr>
          <p:grpSp>
            <p:nvGrpSpPr>
              <p:cNvPr id="280" name="Grupo 279"/>
              <p:cNvGrpSpPr/>
              <p:nvPr/>
            </p:nvGrpSpPr>
            <p:grpSpPr>
              <a:xfrm>
                <a:off x="0" y="57150"/>
                <a:ext cx="5381625" cy="3812975"/>
                <a:chOff x="0" y="0"/>
                <a:chExt cx="10230610" cy="6432737"/>
              </a:xfrm>
            </p:grpSpPr>
            <p:sp>
              <p:nvSpPr>
                <p:cNvPr id="282" name="Rectángulo 281"/>
                <p:cNvSpPr/>
                <p:nvPr/>
              </p:nvSpPr>
              <p:spPr>
                <a:xfrm>
                  <a:off x="254559" y="700676"/>
                  <a:ext cx="9976051" cy="5732061"/>
                </a:xfrm>
                <a:prstGeom prst="rect">
                  <a:avLst/>
                </a:prstGeom>
                <a:solidFill>
                  <a:srgbClr val="FFFFFF">
                    <a:alpha val="58039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83" name="CuadroTexto 19"/>
                <p:cNvSpPr txBox="1"/>
                <p:nvPr/>
              </p:nvSpPr>
              <p:spPr>
                <a:xfrm>
                  <a:off x="137807" y="482059"/>
                  <a:ext cx="10024435" cy="369614"/>
                </a:xfrm>
                <a:prstGeom prst="rect">
                  <a:avLst/>
                </a:prstGeom>
                <a:solidFill>
                  <a:srgbClr val="C5FFC5">
                    <a:alpha val="72941"/>
                  </a:srgbClr>
                </a:solidFill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Política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CuadroTexto 20"/>
                <p:cNvSpPr txBox="1"/>
                <p:nvPr/>
              </p:nvSpPr>
              <p:spPr>
                <a:xfrm>
                  <a:off x="426294" y="5864491"/>
                  <a:ext cx="9735949" cy="372386"/>
                </a:xfrm>
                <a:prstGeom prst="rect">
                  <a:avLst/>
                </a:prstGeom>
                <a:solidFill>
                  <a:srgbClr val="C5FFC5">
                    <a:alpha val="72941"/>
                  </a:srgbClr>
                </a:solidFill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Educación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CuadroTexto 21"/>
                <p:cNvSpPr txBox="1"/>
                <p:nvPr/>
              </p:nvSpPr>
              <p:spPr>
                <a:xfrm rot="16200000">
                  <a:off x="-2549521" y="3173002"/>
                  <a:ext cx="5732064" cy="395990"/>
                </a:xfrm>
                <a:prstGeom prst="rect">
                  <a:avLst/>
                </a:prstGeom>
                <a:solidFill>
                  <a:srgbClr val="C5FFC5">
                    <a:alpha val="72941"/>
                  </a:srgbClr>
                </a:solidFill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Cultura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CuadroTexto 22"/>
                <p:cNvSpPr txBox="1"/>
                <p:nvPr/>
              </p:nvSpPr>
              <p:spPr>
                <a:xfrm rot="16200000">
                  <a:off x="7101052" y="3156407"/>
                  <a:ext cx="5732064" cy="383063"/>
                </a:xfrm>
                <a:prstGeom prst="rect">
                  <a:avLst/>
                </a:prstGeom>
                <a:solidFill>
                  <a:srgbClr val="C5FFC5">
                    <a:alpha val="72941"/>
                  </a:srgbClr>
                </a:solidFill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Economía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CuadroTexto 23"/>
                <p:cNvSpPr txBox="1"/>
                <p:nvPr/>
              </p:nvSpPr>
              <p:spPr>
                <a:xfrm>
                  <a:off x="1393323" y="0"/>
                  <a:ext cx="7930515" cy="434340"/>
                </a:xfrm>
                <a:prstGeom prst="rect">
                  <a:avLst/>
                </a:prstGeom>
                <a:solidFill>
                  <a:srgbClr val="D3D1FF">
                    <a:alpha val="72941"/>
                  </a:srgbClr>
                </a:solidFill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SOCIEDAD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288" name="Rectángulo redondeado 287"/>
                <p:cNvSpPr/>
                <p:nvPr/>
              </p:nvSpPr>
              <p:spPr>
                <a:xfrm>
                  <a:off x="1270574" y="1351128"/>
                  <a:ext cx="846726" cy="818865"/>
                </a:xfrm>
                <a:prstGeom prst="roundRect">
                  <a:avLst/>
                </a:prstGeom>
                <a:solidFill>
                  <a:srgbClr val="009999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89" name="Rectángulo redondeado 288"/>
                <p:cNvSpPr/>
                <p:nvPr/>
              </p:nvSpPr>
              <p:spPr>
                <a:xfrm>
                  <a:off x="6026839" y="2855203"/>
                  <a:ext cx="846726" cy="818865"/>
                </a:xfrm>
                <a:prstGeom prst="roundRect">
                  <a:avLst/>
                </a:prstGeom>
                <a:solidFill>
                  <a:srgbClr val="009999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0" name="Rectángulo redondeado 289"/>
                <p:cNvSpPr/>
                <p:nvPr/>
              </p:nvSpPr>
              <p:spPr>
                <a:xfrm>
                  <a:off x="4396238" y="1351126"/>
                  <a:ext cx="846726" cy="818865"/>
                </a:xfrm>
                <a:prstGeom prst="roundRect">
                  <a:avLst/>
                </a:prstGeom>
                <a:solidFill>
                  <a:srgbClr val="009999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1" name="Rectángulo redondeado 290"/>
                <p:cNvSpPr/>
                <p:nvPr/>
              </p:nvSpPr>
              <p:spPr>
                <a:xfrm>
                  <a:off x="5417259" y="4648239"/>
                  <a:ext cx="846727" cy="818864"/>
                </a:xfrm>
                <a:prstGeom prst="roundRect">
                  <a:avLst/>
                </a:prstGeom>
                <a:solidFill>
                  <a:srgbClr val="009999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2" name="Triángulo isósceles 291"/>
                <p:cNvSpPr/>
                <p:nvPr/>
              </p:nvSpPr>
              <p:spPr>
                <a:xfrm>
                  <a:off x="3334859" y="2565779"/>
                  <a:ext cx="965833" cy="805218"/>
                </a:xfrm>
                <a:prstGeom prst="triangle">
                  <a:avLst/>
                </a:prstGeom>
                <a:solidFill>
                  <a:srgbClr val="70AD47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3" name="Triángulo isósceles 292"/>
                <p:cNvSpPr/>
                <p:nvPr/>
              </p:nvSpPr>
              <p:spPr>
                <a:xfrm>
                  <a:off x="6346898" y="1526514"/>
                  <a:ext cx="965833" cy="805218"/>
                </a:xfrm>
                <a:prstGeom prst="triangle">
                  <a:avLst/>
                </a:prstGeom>
                <a:solidFill>
                  <a:srgbClr val="70AD47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4" name="Triángulo isósceles 293"/>
                <p:cNvSpPr/>
                <p:nvPr/>
              </p:nvSpPr>
              <p:spPr>
                <a:xfrm>
                  <a:off x="8216555" y="4452465"/>
                  <a:ext cx="965833" cy="805218"/>
                </a:xfrm>
                <a:prstGeom prst="triangle">
                  <a:avLst/>
                </a:prstGeom>
                <a:solidFill>
                  <a:srgbClr val="70AD47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5" name="Triángulo isósceles 294"/>
                <p:cNvSpPr/>
                <p:nvPr/>
              </p:nvSpPr>
              <p:spPr>
                <a:xfrm>
                  <a:off x="3016930" y="4679300"/>
                  <a:ext cx="965833" cy="805218"/>
                </a:xfrm>
                <a:prstGeom prst="triangle">
                  <a:avLst/>
                </a:prstGeom>
                <a:solidFill>
                  <a:srgbClr val="70AD47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6" name="Triángulo isósceles 295"/>
                <p:cNvSpPr/>
                <p:nvPr/>
              </p:nvSpPr>
              <p:spPr>
                <a:xfrm>
                  <a:off x="8464875" y="2579422"/>
                  <a:ext cx="965833" cy="805218"/>
                </a:xfrm>
                <a:prstGeom prst="triangle">
                  <a:avLst/>
                </a:prstGeom>
                <a:solidFill>
                  <a:srgbClr val="70AD47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7" name="Elipse 296"/>
                <p:cNvSpPr/>
                <p:nvPr/>
              </p:nvSpPr>
              <p:spPr>
                <a:xfrm>
                  <a:off x="4093318" y="3846788"/>
                  <a:ext cx="596808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8" name="Elipse 297"/>
                <p:cNvSpPr/>
                <p:nvPr/>
              </p:nvSpPr>
              <p:spPr>
                <a:xfrm>
                  <a:off x="7312730" y="3586898"/>
                  <a:ext cx="537465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99" name="Elipse 298"/>
                <p:cNvSpPr/>
                <p:nvPr/>
              </p:nvSpPr>
              <p:spPr>
                <a:xfrm>
                  <a:off x="703274" y="4870986"/>
                  <a:ext cx="537465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300" name="Elipse 299"/>
                <p:cNvSpPr/>
                <p:nvPr/>
              </p:nvSpPr>
              <p:spPr>
                <a:xfrm>
                  <a:off x="895805" y="2795334"/>
                  <a:ext cx="537465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301" name="Elipse 300"/>
                <p:cNvSpPr/>
                <p:nvPr/>
              </p:nvSpPr>
              <p:spPr>
                <a:xfrm>
                  <a:off x="5766949" y="978176"/>
                  <a:ext cx="563080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302" name="CuadroTexto 38"/>
                <p:cNvSpPr txBox="1"/>
                <p:nvPr/>
              </p:nvSpPr>
              <p:spPr>
                <a:xfrm>
                  <a:off x="6304415" y="788207"/>
                  <a:ext cx="2208966" cy="449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Asoc. Deportivas</a:t>
                  </a:r>
                  <a:endParaRPr lang="es-ES" sz="1050" dirty="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3" name="CuadroTexto 39"/>
                <p:cNvSpPr txBox="1"/>
                <p:nvPr/>
              </p:nvSpPr>
              <p:spPr>
                <a:xfrm>
                  <a:off x="6126636" y="4964353"/>
                  <a:ext cx="1919721" cy="45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Universidades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4" name="CuadroTexto 40"/>
                <p:cNvSpPr txBox="1"/>
                <p:nvPr/>
              </p:nvSpPr>
              <p:spPr>
                <a:xfrm>
                  <a:off x="4619627" y="4031919"/>
                  <a:ext cx="1501178" cy="483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Empresas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5" name="CuadroTexto 41"/>
                <p:cNvSpPr txBox="1"/>
                <p:nvPr/>
              </p:nvSpPr>
              <p:spPr>
                <a:xfrm>
                  <a:off x="1605241" y="3122983"/>
                  <a:ext cx="2148839" cy="34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Asoc. de vecinos</a:t>
                  </a:r>
                  <a:endParaRPr lang="es-ES" sz="1050" dirty="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6" name="CuadroTexto 42"/>
                <p:cNvSpPr txBox="1"/>
                <p:nvPr/>
              </p:nvSpPr>
              <p:spPr>
                <a:xfrm>
                  <a:off x="4273284" y="2836481"/>
                  <a:ext cx="1323976" cy="428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Amigos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7" name="CuadroTexto 43"/>
                <p:cNvSpPr txBox="1"/>
                <p:nvPr/>
              </p:nvSpPr>
              <p:spPr>
                <a:xfrm>
                  <a:off x="7804379" y="3586434"/>
                  <a:ext cx="1534387" cy="605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Asoc</a:t>
                  </a:r>
                  <a:r>
                    <a:rPr lang="es-ES_tradnl" sz="1200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 </a:t>
                  </a:r>
                  <a:r>
                    <a:rPr lang="es-ES_tradnl" sz="1200" b="1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Culturales</a:t>
                  </a:r>
                  <a:endParaRPr lang="es-ES" sz="1050" dirty="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8" name="CuadroTexto 44"/>
                <p:cNvSpPr txBox="1"/>
                <p:nvPr/>
              </p:nvSpPr>
              <p:spPr>
                <a:xfrm>
                  <a:off x="4121980" y="945011"/>
                  <a:ext cx="1654933" cy="4059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Centros FP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09" name="CuadroTexto 45"/>
                <p:cNvSpPr txBox="1"/>
                <p:nvPr/>
              </p:nvSpPr>
              <p:spPr>
                <a:xfrm>
                  <a:off x="6978397" y="1722637"/>
                  <a:ext cx="1324610" cy="34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Familia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10" name="CuadroTexto 46"/>
                <p:cNvSpPr txBox="1"/>
                <p:nvPr/>
              </p:nvSpPr>
              <p:spPr>
                <a:xfrm>
                  <a:off x="1286673" y="4721760"/>
                  <a:ext cx="2696091" cy="384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Centros de adultos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11" name="CuadroTexto 47"/>
                <p:cNvSpPr txBox="1"/>
                <p:nvPr/>
              </p:nvSpPr>
              <p:spPr>
                <a:xfrm>
                  <a:off x="7110481" y="5378609"/>
                  <a:ext cx="2780030" cy="406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s-ES_tradnl" sz="1200" b="1" kern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Compañeros de trabajo</a:t>
                  </a:r>
                  <a:endParaRPr lang="es-ES" sz="1050" dirty="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12" name="CuadroTexto 48"/>
                <p:cNvSpPr txBox="1"/>
                <p:nvPr/>
              </p:nvSpPr>
              <p:spPr>
                <a:xfrm>
                  <a:off x="5960097" y="3683303"/>
                  <a:ext cx="1324610" cy="34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CEIP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13" name="CuadroTexto 49"/>
                <p:cNvSpPr txBox="1"/>
                <p:nvPr/>
              </p:nvSpPr>
              <p:spPr>
                <a:xfrm>
                  <a:off x="388613" y="3307343"/>
                  <a:ext cx="1324610" cy="34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ONG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14" name="CuadroTexto 50"/>
                <p:cNvSpPr txBox="1"/>
                <p:nvPr/>
              </p:nvSpPr>
              <p:spPr>
                <a:xfrm>
                  <a:off x="0" y="1616310"/>
                  <a:ext cx="1324610" cy="34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IES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cxnSp>
              <p:nvCxnSpPr>
                <p:cNvPr id="315" name="Conector recto 314"/>
                <p:cNvCxnSpPr>
                  <a:stCxn id="288" idx="3"/>
                </p:cNvCxnSpPr>
                <p:nvPr/>
              </p:nvCxnSpPr>
              <p:spPr>
                <a:xfrm flipV="1">
                  <a:off x="2117300" y="1757847"/>
                  <a:ext cx="541521" cy="271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cxnSp>
              <p:nvCxnSpPr>
                <p:cNvPr id="316" name="Conector recto 315"/>
                <p:cNvCxnSpPr>
                  <a:stCxn id="288" idx="2"/>
                  <a:endCxn id="300" idx="0"/>
                </p:cNvCxnSpPr>
                <p:nvPr/>
              </p:nvCxnSpPr>
              <p:spPr>
                <a:xfrm flipH="1">
                  <a:off x="1164538" y="2169993"/>
                  <a:ext cx="529399" cy="6253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lgDash"/>
                  <a:miter lim="800000"/>
                  <a:headEnd type="triangle"/>
                </a:ln>
                <a:effectLst/>
              </p:spPr>
            </p:cxnSp>
            <p:cxnSp>
              <p:nvCxnSpPr>
                <p:cNvPr id="317" name="Conector recto 316"/>
                <p:cNvCxnSpPr>
                  <a:stCxn id="300" idx="5"/>
                </p:cNvCxnSpPr>
                <p:nvPr/>
              </p:nvCxnSpPr>
              <p:spPr>
                <a:xfrm>
                  <a:off x="1354560" y="3238994"/>
                  <a:ext cx="594365" cy="6146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cxnSp>
              <p:nvCxnSpPr>
                <p:cNvPr id="318" name="Conector recto 317"/>
                <p:cNvCxnSpPr>
                  <a:endCxn id="299" idx="7"/>
                </p:cNvCxnSpPr>
                <p:nvPr/>
              </p:nvCxnSpPr>
              <p:spPr>
                <a:xfrm flipH="1">
                  <a:off x="1162028" y="4509315"/>
                  <a:ext cx="1116830" cy="43779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cxnSp>
              <p:nvCxnSpPr>
                <p:cNvPr id="319" name="Conector recto 318"/>
                <p:cNvCxnSpPr>
                  <a:stCxn id="299" idx="6"/>
                </p:cNvCxnSpPr>
                <p:nvPr/>
              </p:nvCxnSpPr>
              <p:spPr>
                <a:xfrm flipV="1">
                  <a:off x="1240739" y="5106412"/>
                  <a:ext cx="2094121" cy="2446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20" name="Conector recto 319"/>
                <p:cNvCxnSpPr>
                  <a:stCxn id="292" idx="1"/>
                  <a:endCxn id="300" idx="6"/>
                </p:cNvCxnSpPr>
                <p:nvPr/>
              </p:nvCxnSpPr>
              <p:spPr>
                <a:xfrm flipH="1">
                  <a:off x="1433270" y="2968388"/>
                  <a:ext cx="2143047" cy="8683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triangle"/>
                </a:ln>
                <a:effectLst/>
              </p:spPr>
            </p:cxnSp>
            <p:cxnSp>
              <p:nvCxnSpPr>
                <p:cNvPr id="321" name="Conector recto 320"/>
                <p:cNvCxnSpPr>
                  <a:endCxn id="299" idx="0"/>
                </p:cNvCxnSpPr>
                <p:nvPr/>
              </p:nvCxnSpPr>
              <p:spPr>
                <a:xfrm flipH="1">
                  <a:off x="972005" y="3205843"/>
                  <a:ext cx="309611" cy="166514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  <a:headEnd type="stealth"/>
                </a:ln>
                <a:effectLst/>
              </p:spPr>
            </p:cxnSp>
            <p:cxnSp>
              <p:nvCxnSpPr>
                <p:cNvPr id="322" name="Conector recto 321"/>
                <p:cNvCxnSpPr>
                  <a:stCxn id="326" idx="5"/>
                </p:cNvCxnSpPr>
                <p:nvPr/>
              </p:nvCxnSpPr>
              <p:spPr>
                <a:xfrm>
                  <a:off x="3117576" y="1941615"/>
                  <a:ext cx="591033" cy="79629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3" name="Conector recto 322"/>
                <p:cNvCxnSpPr>
                  <a:stCxn id="295" idx="0"/>
                  <a:endCxn id="292" idx="3"/>
                </p:cNvCxnSpPr>
                <p:nvPr/>
              </p:nvCxnSpPr>
              <p:spPr>
                <a:xfrm flipV="1">
                  <a:off x="3499847" y="3370998"/>
                  <a:ext cx="317929" cy="130830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24" name="Conector recto 323"/>
                <p:cNvCxnSpPr/>
                <p:nvPr/>
              </p:nvCxnSpPr>
              <p:spPr>
                <a:xfrm flipH="1" flipV="1">
                  <a:off x="2037247" y="2017736"/>
                  <a:ext cx="1642870" cy="83251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sp>
              <p:nvSpPr>
                <p:cNvPr id="325" name="Rectángulo redondeado 324"/>
                <p:cNvSpPr/>
                <p:nvPr/>
              </p:nvSpPr>
              <p:spPr>
                <a:xfrm>
                  <a:off x="1839956" y="3829374"/>
                  <a:ext cx="846726" cy="818865"/>
                </a:xfrm>
                <a:prstGeom prst="roundRect">
                  <a:avLst/>
                </a:prstGeom>
                <a:solidFill>
                  <a:srgbClr val="009999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326" name="Elipse 325"/>
                <p:cNvSpPr/>
                <p:nvPr/>
              </p:nvSpPr>
              <p:spPr>
                <a:xfrm>
                  <a:off x="2658820" y="1497956"/>
                  <a:ext cx="537465" cy="519780"/>
                </a:xfrm>
                <a:prstGeom prst="ellipse">
                  <a:avLst/>
                </a:prstGeom>
                <a:solidFill>
                  <a:srgbClr val="A2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cxnSp>
              <p:nvCxnSpPr>
                <p:cNvPr id="327" name="Conector recto 326"/>
                <p:cNvCxnSpPr>
                  <a:endCxn id="297" idx="4"/>
                </p:cNvCxnSpPr>
                <p:nvPr/>
              </p:nvCxnSpPr>
              <p:spPr>
                <a:xfrm flipV="1">
                  <a:off x="3620126" y="4366568"/>
                  <a:ext cx="771596" cy="63122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28" name="Conector recto 327"/>
                <p:cNvCxnSpPr>
                  <a:stCxn id="289" idx="0"/>
                  <a:endCxn id="301" idx="4"/>
                </p:cNvCxnSpPr>
                <p:nvPr/>
              </p:nvCxnSpPr>
              <p:spPr>
                <a:xfrm flipH="1" flipV="1">
                  <a:off x="6048489" y="1497955"/>
                  <a:ext cx="401713" cy="135724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cxnSp>
              <p:nvCxnSpPr>
                <p:cNvPr id="329" name="Conector recto 328"/>
                <p:cNvCxnSpPr>
                  <a:endCxn id="301" idx="3"/>
                </p:cNvCxnSpPr>
                <p:nvPr/>
              </p:nvCxnSpPr>
              <p:spPr>
                <a:xfrm flipV="1">
                  <a:off x="5204331" y="1421835"/>
                  <a:ext cx="645079" cy="36579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cxnSp>
              <p:nvCxnSpPr>
                <p:cNvPr id="330" name="Conector recto 329"/>
                <p:cNvCxnSpPr>
                  <a:stCxn id="290" idx="2"/>
                  <a:endCxn id="289" idx="1"/>
                </p:cNvCxnSpPr>
                <p:nvPr/>
              </p:nvCxnSpPr>
              <p:spPr>
                <a:xfrm>
                  <a:off x="4819601" y="2169991"/>
                  <a:ext cx="1207238" cy="1094645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1" name="Conector recto 330"/>
                <p:cNvCxnSpPr>
                  <a:stCxn id="290" idx="2"/>
                  <a:endCxn id="292" idx="5"/>
                </p:cNvCxnSpPr>
                <p:nvPr/>
              </p:nvCxnSpPr>
              <p:spPr>
                <a:xfrm flipH="1">
                  <a:off x="4059234" y="2169991"/>
                  <a:ext cx="760367" cy="79839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triangle"/>
                  <a:tailEnd type="arrow"/>
                </a:ln>
                <a:effectLst/>
              </p:spPr>
            </p:cxnSp>
            <p:cxnSp>
              <p:nvCxnSpPr>
                <p:cNvPr id="332" name="Conector recto 331"/>
                <p:cNvCxnSpPr>
                  <a:stCxn id="290" idx="1"/>
                  <a:endCxn id="326" idx="7"/>
                </p:cNvCxnSpPr>
                <p:nvPr/>
              </p:nvCxnSpPr>
              <p:spPr>
                <a:xfrm flipH="1" flipV="1">
                  <a:off x="3117575" y="1574076"/>
                  <a:ext cx="1278663" cy="18648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3" name="Conector recto 332"/>
                <p:cNvCxnSpPr/>
                <p:nvPr/>
              </p:nvCxnSpPr>
              <p:spPr>
                <a:xfrm flipH="1">
                  <a:off x="6286729" y="4038857"/>
                  <a:ext cx="997978" cy="81621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4" name="Conector recto 333"/>
                <p:cNvCxnSpPr>
                  <a:endCxn id="298" idx="7"/>
                </p:cNvCxnSpPr>
                <p:nvPr/>
              </p:nvCxnSpPr>
              <p:spPr>
                <a:xfrm flipH="1">
                  <a:off x="7771485" y="2169994"/>
                  <a:ext cx="875266" cy="149302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tailEnd type="triangle"/>
                </a:ln>
                <a:effectLst/>
              </p:spPr>
            </p:cxnSp>
            <p:cxnSp>
              <p:nvCxnSpPr>
                <p:cNvPr id="335" name="Conector recto 334"/>
                <p:cNvCxnSpPr/>
                <p:nvPr/>
              </p:nvCxnSpPr>
              <p:spPr>
                <a:xfrm flipH="1">
                  <a:off x="6688536" y="2331732"/>
                  <a:ext cx="178540" cy="576678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lgDash"/>
                  <a:miter lim="800000"/>
                  <a:tailEnd type="triangle"/>
                </a:ln>
                <a:effectLst/>
              </p:spPr>
            </p:cxnSp>
            <p:cxnSp>
              <p:nvCxnSpPr>
                <p:cNvPr id="336" name="Conector recto 335"/>
                <p:cNvCxnSpPr>
                  <a:endCxn id="294" idx="5"/>
                </p:cNvCxnSpPr>
                <p:nvPr/>
              </p:nvCxnSpPr>
              <p:spPr>
                <a:xfrm flipH="1">
                  <a:off x="8940930" y="3384640"/>
                  <a:ext cx="57592" cy="1470434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lgDash"/>
                  <a:miter lim="800000"/>
                  <a:tailEnd type="triangle"/>
                </a:ln>
                <a:effectLst/>
              </p:spPr>
            </p:cxnSp>
            <p:cxnSp>
              <p:nvCxnSpPr>
                <p:cNvPr id="337" name="Conector recto 336"/>
                <p:cNvCxnSpPr/>
                <p:nvPr/>
              </p:nvCxnSpPr>
              <p:spPr>
                <a:xfrm flipH="1">
                  <a:off x="4619626" y="3564819"/>
                  <a:ext cx="1481584" cy="474038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lgDash"/>
                  <a:miter lim="800000"/>
                  <a:headEnd type="triangle"/>
                </a:ln>
                <a:effectLst/>
              </p:spPr>
            </p:cxnSp>
            <p:cxnSp>
              <p:nvCxnSpPr>
                <p:cNvPr id="338" name="Conector recto 337"/>
                <p:cNvCxnSpPr>
                  <a:stCxn id="291" idx="1"/>
                </p:cNvCxnSpPr>
                <p:nvPr/>
              </p:nvCxnSpPr>
              <p:spPr>
                <a:xfrm flipH="1" flipV="1">
                  <a:off x="4386734" y="4324403"/>
                  <a:ext cx="1030086" cy="73269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39" name="Conector recto 338"/>
                <p:cNvCxnSpPr/>
                <p:nvPr/>
              </p:nvCxnSpPr>
              <p:spPr>
                <a:xfrm flipH="1" flipV="1">
                  <a:off x="7620939" y="4079877"/>
                  <a:ext cx="827087" cy="9179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40" name="Conector recto 339"/>
                <p:cNvCxnSpPr>
                  <a:stCxn id="296" idx="1"/>
                </p:cNvCxnSpPr>
                <p:nvPr/>
              </p:nvCxnSpPr>
              <p:spPr>
                <a:xfrm flipH="1" flipV="1">
                  <a:off x="7224835" y="2142807"/>
                  <a:ext cx="1481498" cy="83922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41" name="Conector recto 340"/>
                <p:cNvCxnSpPr>
                  <a:stCxn id="289" idx="2"/>
                  <a:endCxn id="291" idx="0"/>
                </p:cNvCxnSpPr>
                <p:nvPr/>
              </p:nvCxnSpPr>
              <p:spPr>
                <a:xfrm flipH="1">
                  <a:off x="5840622" y="3674068"/>
                  <a:ext cx="609580" cy="97417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342" name="Conector recto 341"/>
                <p:cNvCxnSpPr/>
                <p:nvPr/>
              </p:nvCxnSpPr>
              <p:spPr>
                <a:xfrm flipH="1" flipV="1">
                  <a:off x="5437896" y="5298713"/>
                  <a:ext cx="431" cy="2051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  <a:headEnd type="triangle"/>
                </a:ln>
                <a:effectLst/>
              </p:spPr>
            </p:cxnSp>
            <p:cxnSp>
              <p:nvCxnSpPr>
                <p:cNvPr id="343" name="Conector recto 342"/>
                <p:cNvCxnSpPr>
                  <a:stCxn id="349" idx="4"/>
                </p:cNvCxnSpPr>
                <p:nvPr/>
              </p:nvCxnSpPr>
              <p:spPr>
                <a:xfrm>
                  <a:off x="8996053" y="1941616"/>
                  <a:ext cx="87485" cy="75959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  <a:headEnd type="triangle"/>
                </a:ln>
                <a:effectLst/>
              </p:spPr>
            </p:cxnSp>
            <p:cxnSp>
              <p:nvCxnSpPr>
                <p:cNvPr id="344" name="Conector recto 343"/>
                <p:cNvCxnSpPr/>
                <p:nvPr/>
              </p:nvCxnSpPr>
              <p:spPr>
                <a:xfrm flipH="1">
                  <a:off x="6855573" y="3236454"/>
                  <a:ext cx="1705402" cy="5701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345" name="Conector recto de flecha 344"/>
                <p:cNvCxnSpPr>
                  <a:stCxn id="349" idx="2"/>
                </p:cNvCxnSpPr>
                <p:nvPr/>
              </p:nvCxnSpPr>
              <p:spPr>
                <a:xfrm flipH="1">
                  <a:off x="6898877" y="1421059"/>
                  <a:ext cx="1317677" cy="37870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46" name="Conector recto 345"/>
                <p:cNvCxnSpPr>
                  <a:stCxn id="349" idx="3"/>
                </p:cNvCxnSpPr>
                <p:nvPr/>
              </p:nvCxnSpPr>
              <p:spPr>
                <a:xfrm flipH="1">
                  <a:off x="6920309" y="1789148"/>
                  <a:ext cx="1524554" cy="1211633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47" name="Conector recto 346"/>
                <p:cNvCxnSpPr>
                  <a:stCxn id="301" idx="6"/>
                </p:cNvCxnSpPr>
                <p:nvPr/>
              </p:nvCxnSpPr>
              <p:spPr>
                <a:xfrm>
                  <a:off x="6330029" y="1238066"/>
                  <a:ext cx="1972978" cy="31243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</a:ln>
                <a:effectLst/>
              </p:spPr>
            </p:cxnSp>
            <p:sp>
              <p:nvSpPr>
                <p:cNvPr id="348" name="CuadroTexto 84"/>
                <p:cNvSpPr txBox="1"/>
                <p:nvPr/>
              </p:nvSpPr>
              <p:spPr>
                <a:xfrm>
                  <a:off x="3708609" y="3445341"/>
                  <a:ext cx="1858261" cy="408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ES_tradnl" sz="1200" b="1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Ayuntamiento</a:t>
                  </a:r>
                  <a:endParaRPr lang="es-ES" sz="1050">
                    <a:effectLst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8216554" y="900500"/>
                  <a:ext cx="1558995" cy="1041117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A2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350" name="CuadroTexto 86"/>
                <p:cNvSpPr txBox="1"/>
                <p:nvPr/>
              </p:nvSpPr>
              <p:spPr>
                <a:xfrm>
                  <a:off x="8090107" y="1098602"/>
                  <a:ext cx="1828835" cy="690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_tradnl" sz="1050" b="1" dirty="0">
                      <a:effectLst/>
                      <a:ea typeface="Calibri" panose="020F0502020204030204" pitchFamily="34" charset="0"/>
                    </a:rPr>
                    <a:t>CENTROS EDUCATIVOS</a:t>
                  </a:r>
                  <a:endParaRPr lang="es-ES" sz="1050" dirty="0">
                    <a:effectLst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81" name="Rectángulo 280"/>
              <p:cNvSpPr/>
              <p:nvPr/>
            </p:nvSpPr>
            <p:spPr>
              <a:xfrm>
                <a:off x="9525" y="1"/>
                <a:ext cx="5372100" cy="37872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 sz="2800"/>
              </a:p>
            </p:txBody>
          </p:sp>
        </p:grpSp>
        <p:sp>
          <p:nvSpPr>
            <p:cNvPr id="355" name="CuadroTexto 47"/>
            <p:cNvSpPr txBox="1">
              <a:spLocks noChangeArrowheads="1"/>
            </p:cNvSpPr>
            <p:nvPr/>
          </p:nvSpPr>
          <p:spPr bwMode="auto">
            <a:xfrm>
              <a:off x="8555802" y="4566760"/>
              <a:ext cx="82867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Sindicatos</a:t>
              </a:r>
              <a:endParaRPr kumimoji="0" lang="es-ES_tradnl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6" name="Text Box 227"/>
            <p:cNvSpPr txBox="1">
              <a:spLocks noChangeArrowheads="1"/>
            </p:cNvSpPr>
            <p:nvPr/>
          </p:nvSpPr>
          <p:spPr bwMode="auto">
            <a:xfrm>
              <a:off x="6750338" y="4674504"/>
              <a:ext cx="1890713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Servicios Públicos de Empleo</a:t>
              </a:r>
              <a:endParaRPr kumimoji="0" lang="es-ES_tradnl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7" name="Text Box 226"/>
            <p:cNvSpPr txBox="1">
              <a:spLocks noChangeArrowheads="1"/>
            </p:cNvSpPr>
            <p:nvPr/>
          </p:nvSpPr>
          <p:spPr bwMode="auto">
            <a:xfrm>
              <a:off x="7173391" y="1969213"/>
              <a:ext cx="1566863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Servicios de Orientación</a:t>
              </a:r>
              <a:endParaRPr kumimoji="0" lang="es-ES_tradnl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58" name="Conector recto 357"/>
            <p:cNvCxnSpPr/>
            <p:nvPr/>
          </p:nvCxnSpPr>
          <p:spPr>
            <a:xfrm flipV="1">
              <a:off x="7234553" y="2757033"/>
              <a:ext cx="1630045" cy="5118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9" name="Conector recto 358"/>
            <p:cNvCxnSpPr/>
            <p:nvPr/>
          </p:nvCxnSpPr>
          <p:spPr>
            <a:xfrm flipV="1">
              <a:off x="7946604" y="4060879"/>
              <a:ext cx="772160" cy="6032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60" name="Conector recto 359"/>
            <p:cNvCxnSpPr/>
            <p:nvPr/>
          </p:nvCxnSpPr>
          <p:spPr>
            <a:xfrm flipH="1">
              <a:off x="7927913" y="3592848"/>
              <a:ext cx="379095" cy="31559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headEnd type="triangle"/>
              <a:tailEnd type="arrow"/>
            </a:ln>
            <a:effectLst/>
          </p:spPr>
        </p:cxnSp>
      </p:grpSp>
      <p:sp>
        <p:nvSpPr>
          <p:cNvPr id="361" name="Rectangle 305"/>
          <p:cNvSpPr>
            <a:spLocks noChangeArrowheads="1"/>
          </p:cNvSpPr>
          <p:nvPr/>
        </p:nvSpPr>
        <p:spPr bwMode="auto">
          <a:xfrm>
            <a:off x="5049671" y="-3835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62" name="Rectangle 333"/>
          <p:cNvSpPr>
            <a:spLocks noChangeArrowheads="1"/>
          </p:cNvSpPr>
          <p:nvPr/>
        </p:nvSpPr>
        <p:spPr bwMode="auto">
          <a:xfrm>
            <a:off x="5049671" y="-3377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64" name="Rectángulo 363"/>
          <p:cNvSpPr/>
          <p:nvPr/>
        </p:nvSpPr>
        <p:spPr>
          <a:xfrm>
            <a:off x="7460940" y="1866010"/>
            <a:ext cx="41713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_tradnl" sz="1400" b="1" dirty="0"/>
              <a:t>F</a:t>
            </a:r>
            <a:r>
              <a:rPr lang="es-ES_tradnl" sz="1400" b="1" dirty="0" smtClean="0"/>
              <a:t>amilias </a:t>
            </a:r>
            <a:r>
              <a:rPr lang="es-ES_tradnl" sz="1400" dirty="0">
                <a:solidFill>
                  <a:srgbClr val="007635"/>
                </a:solidFill>
              </a:rPr>
              <a:t>(Comellas, 2009; Collet &amp; Tort, </a:t>
            </a:r>
            <a:r>
              <a:rPr lang="es-ES_tradnl" sz="1400" dirty="0" smtClean="0">
                <a:solidFill>
                  <a:srgbClr val="007635"/>
                </a:solidFill>
              </a:rPr>
              <a:t>2011</a:t>
            </a:r>
            <a:r>
              <a:rPr lang="es-ES_tradnl" sz="1400" dirty="0">
                <a:solidFill>
                  <a:srgbClr val="007635"/>
                </a:solidFill>
              </a:rPr>
              <a:t>; Salimbeni, </a:t>
            </a:r>
            <a:r>
              <a:rPr lang="es-ES_tradnl" sz="1400" dirty="0" smtClean="0">
                <a:solidFill>
                  <a:srgbClr val="007635"/>
                </a:solidFill>
              </a:rPr>
              <a:t>2011; Martínez, 2013; González</a:t>
            </a:r>
            <a:r>
              <a:rPr lang="es-ES_tradnl" sz="1400" dirty="0">
                <a:solidFill>
                  <a:srgbClr val="007635"/>
                </a:solidFill>
              </a:rPr>
              <a:t>, </a:t>
            </a:r>
            <a:r>
              <a:rPr lang="es-ES_tradnl" sz="1400" dirty="0" smtClean="0">
                <a:solidFill>
                  <a:srgbClr val="007635"/>
                </a:solidFill>
              </a:rPr>
              <a:t>2014)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sz="1400" b="1" dirty="0"/>
              <a:t>Empresas </a:t>
            </a:r>
            <a:r>
              <a:rPr lang="es-ES" sz="1400" dirty="0">
                <a:solidFill>
                  <a:srgbClr val="007635"/>
                </a:solidFill>
              </a:rPr>
              <a:t>(Sukarieh &amp; Tannock, 2009; Jackson, 2010; </a:t>
            </a:r>
            <a:r>
              <a:rPr lang="es-ES_tradnl" sz="1400" dirty="0">
                <a:solidFill>
                  <a:srgbClr val="007635"/>
                </a:solidFill>
              </a:rPr>
              <a:t>Albizu, Lavía &amp; Otero, 2013; </a:t>
            </a:r>
            <a:r>
              <a:rPr lang="es-ES" sz="1400" dirty="0">
                <a:solidFill>
                  <a:srgbClr val="007635"/>
                </a:solidFill>
              </a:rPr>
              <a:t>Raihan, 2014</a:t>
            </a:r>
            <a:r>
              <a:rPr lang="es-ES" sz="1400" dirty="0" smtClean="0">
                <a:solidFill>
                  <a:srgbClr val="007635"/>
                </a:solidFill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_tradnl" sz="1400" b="1" dirty="0"/>
              <a:t>Sindicatos </a:t>
            </a:r>
            <a:r>
              <a:rPr lang="es-ES_tradnl" sz="1400" dirty="0">
                <a:solidFill>
                  <a:srgbClr val="007635"/>
                </a:solidFill>
              </a:rPr>
              <a:t>(Stringfellow &amp; Winterton, 2005; Napier, 2014</a:t>
            </a:r>
            <a:r>
              <a:rPr lang="es-ES_tradnl" sz="1400" dirty="0" smtClean="0">
                <a:solidFill>
                  <a:srgbClr val="007635"/>
                </a:solidFill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_tradnl" sz="1400" b="1" dirty="0"/>
              <a:t>Servicios Públicos de Empleo </a:t>
            </a:r>
            <a:r>
              <a:rPr lang="es-ES_tradnl" sz="1400" dirty="0">
                <a:solidFill>
                  <a:srgbClr val="007635"/>
                </a:solidFill>
              </a:rPr>
              <a:t>(Laval &amp; Dardot, 2013; Cueto &amp; Suárez, 2014</a:t>
            </a:r>
            <a:r>
              <a:rPr lang="es-ES_tradnl" sz="1400" dirty="0" smtClean="0">
                <a:solidFill>
                  <a:srgbClr val="007635"/>
                </a:solidFill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sz="1400" b="1" dirty="0"/>
              <a:t>Servicios de Orientación Laboral </a:t>
            </a:r>
            <a:r>
              <a:rPr lang="es-ES" sz="1400" dirty="0">
                <a:solidFill>
                  <a:srgbClr val="007635"/>
                </a:solidFill>
              </a:rPr>
              <a:t>(Rodríguez, 1998; Ceinos, 2008</a:t>
            </a:r>
            <a:r>
              <a:rPr lang="es-ES" sz="1400" dirty="0" smtClean="0">
                <a:solidFill>
                  <a:srgbClr val="007635"/>
                </a:solidFill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sz="1400" b="1" dirty="0"/>
              <a:t>Entidades locales, asociaciones y ONGs </a:t>
            </a:r>
            <a:r>
              <a:rPr lang="es-ES" sz="1400" dirty="0">
                <a:solidFill>
                  <a:srgbClr val="007635"/>
                </a:solidFill>
              </a:rPr>
              <a:t>(De Gràcia &amp; Elboj, 2005; Prew, 2009; Levine &amp; Marcus, 2010</a:t>
            </a:r>
            <a:r>
              <a:rPr lang="es-ES" sz="1400" dirty="0" smtClean="0">
                <a:solidFill>
                  <a:srgbClr val="007635"/>
                </a:solidFill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sz="1400" b="1" dirty="0"/>
              <a:t>Universidad </a:t>
            </a:r>
            <a:r>
              <a:rPr lang="es-ES" sz="1400" dirty="0">
                <a:solidFill>
                  <a:srgbClr val="007635"/>
                </a:solidFill>
              </a:rPr>
              <a:t>(Tejada, 2005)</a:t>
            </a:r>
          </a:p>
          <a:p>
            <a:pPr>
              <a:spcBef>
                <a:spcPts val="1200"/>
              </a:spcBef>
            </a:pPr>
            <a:endParaRPr lang="es-ES" sz="1000" dirty="0">
              <a:solidFill>
                <a:srgbClr val="007635"/>
              </a:solidFill>
            </a:endParaRPr>
          </a:p>
          <a:p>
            <a:pPr>
              <a:spcBef>
                <a:spcPts val="1200"/>
              </a:spcBef>
            </a:pPr>
            <a:endParaRPr lang="es-ES_tradnl" sz="1000" dirty="0">
              <a:solidFill>
                <a:srgbClr val="007635"/>
              </a:solidFill>
            </a:endParaRPr>
          </a:p>
          <a:p>
            <a:pPr>
              <a:spcBef>
                <a:spcPts val="1200"/>
              </a:spcBef>
            </a:pPr>
            <a:endParaRPr lang="es-ES" sz="1000" dirty="0">
              <a:solidFill>
                <a:srgbClr val="007635"/>
              </a:solidFill>
            </a:endParaRPr>
          </a:p>
          <a:p>
            <a:pPr>
              <a:spcBef>
                <a:spcPts val="1200"/>
              </a:spcBef>
            </a:pPr>
            <a:endParaRPr lang="es-ES" sz="1000" dirty="0">
              <a:solidFill>
                <a:srgbClr val="007635"/>
              </a:solidFill>
            </a:endParaRPr>
          </a:p>
          <a:p>
            <a:pPr>
              <a:spcBef>
                <a:spcPts val="1200"/>
              </a:spcBef>
            </a:pPr>
            <a:endParaRPr lang="es-ES" sz="10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Colaboración Educativa</a:t>
            </a:r>
          </a:p>
        </p:txBody>
      </p:sp>
    </p:spTree>
    <p:extLst>
      <p:ext uri="{BB962C8B-B14F-4D97-AF65-F5344CB8AC3E}">
        <p14:creationId xmlns:p14="http://schemas.microsoft.com/office/powerpoint/2010/main" val="4161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7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es-E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06211" y="1472321"/>
            <a:ext cx="3976126" cy="1357651"/>
            <a:chOff x="3106211" y="1472321"/>
            <a:chExt cx="3976126" cy="1357651"/>
          </a:xfrm>
        </p:grpSpPr>
        <p:cxnSp>
          <p:nvCxnSpPr>
            <p:cNvPr id="18" name="294 Conector recto de flecha"/>
            <p:cNvCxnSpPr/>
            <p:nvPr/>
          </p:nvCxnSpPr>
          <p:spPr>
            <a:xfrm>
              <a:off x="6025833" y="1881958"/>
              <a:ext cx="4025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105 Rectángulo redondeado"/>
            <p:cNvSpPr/>
            <p:nvPr/>
          </p:nvSpPr>
          <p:spPr>
            <a:xfrm>
              <a:off x="5358337" y="1472321"/>
              <a:ext cx="1724000" cy="538502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Fase I: Reflexión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106211" y="1762773"/>
              <a:ext cx="2251683" cy="3622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Delimitación del </a:t>
              </a:r>
              <a:r>
                <a:rPr lang="es-ES" sz="12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problema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3106212" y="2106519"/>
              <a:ext cx="2252125" cy="394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Concreción de </a:t>
              </a:r>
              <a:r>
                <a:rPr lang="es-ES" sz="12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antecedentes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106211" y="2500682"/>
              <a:ext cx="2251683" cy="329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Formulación objetivos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838211" y="710111"/>
            <a:ext cx="4980954" cy="2079779"/>
            <a:chOff x="6838211" y="710111"/>
            <a:chExt cx="4980954" cy="2079779"/>
          </a:xfrm>
        </p:grpSpPr>
        <p:sp>
          <p:nvSpPr>
            <p:cNvPr id="26" name="105 Rectángulo redondeado"/>
            <p:cNvSpPr/>
            <p:nvPr/>
          </p:nvSpPr>
          <p:spPr>
            <a:xfrm>
              <a:off x="7749833" y="1472321"/>
              <a:ext cx="1781395" cy="52568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Fase II: Planificación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9531227" y="1768608"/>
              <a:ext cx="2287938" cy="3786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Determinación </a:t>
              </a:r>
              <a:r>
                <a:rPr lang="es-ES" sz="12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población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527861" y="2145297"/>
              <a:ext cx="2291304" cy="3293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Enfoque metodológico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9527860" y="2469463"/>
              <a:ext cx="2291304" cy="3204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Diseño de instrumentos</a:t>
              </a:r>
            </a:p>
          </p:txBody>
        </p:sp>
        <p:sp>
          <p:nvSpPr>
            <p:cNvPr id="65" name="Flecha curvada hacia abajo 64"/>
            <p:cNvSpPr/>
            <p:nvPr/>
          </p:nvSpPr>
          <p:spPr>
            <a:xfrm>
              <a:off x="6838211" y="710111"/>
              <a:ext cx="1136787" cy="677135"/>
            </a:xfrm>
            <a:prstGeom prst="curvedDown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7985115" y="3508794"/>
            <a:ext cx="3484850" cy="3084934"/>
            <a:chOff x="7985115" y="3508794"/>
            <a:chExt cx="3484850" cy="3084934"/>
          </a:xfrm>
        </p:grpSpPr>
        <p:sp>
          <p:nvSpPr>
            <p:cNvPr id="29" name="105 Rectángulo redondeado"/>
            <p:cNvSpPr/>
            <p:nvPr/>
          </p:nvSpPr>
          <p:spPr>
            <a:xfrm>
              <a:off x="7985115" y="4966553"/>
              <a:ext cx="1725934" cy="584179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Fase IV: Análisis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8550535" y="5546788"/>
              <a:ext cx="1857763" cy="353977"/>
            </a:xfrm>
            <a:prstGeom prst="rect">
              <a:avLst/>
            </a:prstGeom>
            <a:gradFill flip="none" rotWithShape="1">
              <a:gsLst>
                <a:gs pos="0">
                  <a:srgbClr val="E840D4">
                    <a:tint val="66000"/>
                    <a:satMod val="160000"/>
                  </a:srgbClr>
                </a:gs>
                <a:gs pos="50000">
                  <a:srgbClr val="E840D4">
                    <a:tint val="44500"/>
                    <a:satMod val="160000"/>
                  </a:srgbClr>
                </a:gs>
                <a:gs pos="100000">
                  <a:srgbClr val="E840D4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Recogida de datos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75142" y="5900765"/>
              <a:ext cx="2103954" cy="339110"/>
            </a:xfrm>
            <a:prstGeom prst="rect">
              <a:avLst/>
            </a:prstGeom>
            <a:gradFill flip="none" rotWithShape="1">
              <a:gsLst>
                <a:gs pos="0">
                  <a:srgbClr val="E840D4">
                    <a:tint val="66000"/>
                    <a:satMod val="160000"/>
                  </a:srgbClr>
                </a:gs>
                <a:gs pos="50000">
                  <a:srgbClr val="E840D4">
                    <a:tint val="44500"/>
                    <a:satMod val="160000"/>
                  </a:srgbClr>
                </a:gs>
                <a:gs pos="100000">
                  <a:srgbClr val="E840D4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Interpretación de resultados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9312569" y="6239875"/>
              <a:ext cx="2030561" cy="353853"/>
            </a:xfrm>
            <a:prstGeom prst="rect">
              <a:avLst/>
            </a:prstGeom>
            <a:gradFill flip="none" rotWithShape="1">
              <a:gsLst>
                <a:gs pos="0">
                  <a:srgbClr val="E840D4">
                    <a:tint val="66000"/>
                    <a:satMod val="160000"/>
                  </a:srgbClr>
                </a:gs>
                <a:gs pos="50000">
                  <a:srgbClr val="E840D4">
                    <a:tint val="44500"/>
                    <a:satMod val="160000"/>
                  </a:srgbClr>
                </a:gs>
                <a:gs pos="100000">
                  <a:srgbClr val="E840D4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Elaboración de conclusiones</a:t>
              </a:r>
            </a:p>
          </p:txBody>
        </p:sp>
        <p:sp>
          <p:nvSpPr>
            <p:cNvPr id="68" name="Flecha curvada hacia la izquierda 67"/>
            <p:cNvSpPr/>
            <p:nvPr/>
          </p:nvSpPr>
          <p:spPr>
            <a:xfrm>
              <a:off x="10552543" y="3508794"/>
              <a:ext cx="917422" cy="1946197"/>
            </a:xfrm>
            <a:prstGeom prst="curvedLef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240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447867" y="4950998"/>
            <a:ext cx="3900700" cy="1482030"/>
            <a:chOff x="4447867" y="4950998"/>
            <a:chExt cx="3900700" cy="1482030"/>
          </a:xfrm>
        </p:grpSpPr>
        <p:sp>
          <p:nvSpPr>
            <p:cNvPr id="28" name="105 Rectángulo redondeado"/>
            <p:cNvSpPr/>
            <p:nvPr/>
          </p:nvSpPr>
          <p:spPr>
            <a:xfrm>
              <a:off x="5536901" y="4950998"/>
              <a:ext cx="1701336" cy="584179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Fase V: Difusión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4932010" y="5546788"/>
              <a:ext cx="1455558" cy="353977"/>
            </a:xfrm>
            <a:prstGeom prst="rect">
              <a:avLst/>
            </a:prstGeom>
            <a:gradFill flip="none" rotWithShape="1">
              <a:gsLst>
                <a:gs pos="0">
                  <a:srgbClr val="21B1C5">
                    <a:tint val="66000"/>
                    <a:satMod val="160000"/>
                  </a:srgbClr>
                </a:gs>
                <a:gs pos="50000">
                  <a:srgbClr val="21B1C5">
                    <a:tint val="44500"/>
                    <a:satMod val="160000"/>
                  </a:srgbClr>
                </a:gs>
                <a:gs pos="100000">
                  <a:srgbClr val="21B1C5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Líneas futuras</a:t>
              </a: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4447867" y="5885898"/>
              <a:ext cx="1666684" cy="353977"/>
            </a:xfrm>
            <a:prstGeom prst="rect">
              <a:avLst/>
            </a:prstGeom>
            <a:gradFill flip="none" rotWithShape="1">
              <a:gsLst>
                <a:gs pos="0">
                  <a:srgbClr val="21B1C5">
                    <a:tint val="66000"/>
                    <a:satMod val="160000"/>
                  </a:srgbClr>
                </a:gs>
                <a:gs pos="50000">
                  <a:srgbClr val="21B1C5">
                    <a:tint val="44500"/>
                    <a:satMod val="160000"/>
                  </a:srgbClr>
                </a:gs>
                <a:gs pos="100000">
                  <a:srgbClr val="21B1C5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Limitaciones</a:t>
              </a:r>
            </a:p>
          </p:txBody>
        </p:sp>
        <p:sp>
          <p:nvSpPr>
            <p:cNvPr id="69" name="Flecha curvada hacia la izquierda 68"/>
            <p:cNvSpPr/>
            <p:nvPr/>
          </p:nvSpPr>
          <p:spPr>
            <a:xfrm rot="5611252">
              <a:off x="7163577" y="5248037"/>
              <a:ext cx="896596" cy="1473385"/>
            </a:xfrm>
            <a:prstGeom prst="curvedLef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89079" y="2157084"/>
            <a:ext cx="6010881" cy="2713771"/>
            <a:chOff x="4289079" y="2157084"/>
            <a:chExt cx="6010881" cy="2713771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5360904" y="3927467"/>
              <a:ext cx="0" cy="27278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9062673" y="3987277"/>
              <a:ext cx="0" cy="24192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8824489" y="3425060"/>
              <a:ext cx="0" cy="24755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5747953" y="3425060"/>
              <a:ext cx="0" cy="24755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105 Rectángulo redondeado"/>
            <p:cNvSpPr/>
            <p:nvPr/>
          </p:nvSpPr>
          <p:spPr>
            <a:xfrm>
              <a:off x="6511643" y="2392753"/>
              <a:ext cx="1789924" cy="550252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b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Fase III: Ejecución</a:t>
              </a:r>
              <a:endParaRPr lang="es-ES" sz="160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6363260" y="3556643"/>
              <a:ext cx="1848448" cy="757455"/>
            </a:xfrm>
            <a:prstGeom prst="ellipse">
              <a:avLst/>
            </a:prstGeom>
            <a:solidFill>
              <a:srgbClr val="C9C9FF"/>
            </a:solidFill>
            <a:ln w="19050">
              <a:solidFill>
                <a:srgbClr val="9999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Elaboración de instrumentos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447867" y="3640377"/>
              <a:ext cx="1857767" cy="31976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Cuantitativo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5162418" y="3090122"/>
              <a:ext cx="1857634" cy="344490"/>
            </a:xfrm>
            <a:prstGeom prst="rect">
              <a:avLst/>
            </a:prstGeom>
            <a:solidFill>
              <a:srgbClr val="C9C9FF"/>
            </a:solidFill>
            <a:ln w="19050">
              <a:solidFill>
                <a:srgbClr val="9999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Revisión bibliográfica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7454935" y="3090124"/>
              <a:ext cx="1857634" cy="360954"/>
            </a:xfrm>
            <a:prstGeom prst="rect">
              <a:avLst/>
            </a:prstGeom>
            <a:solidFill>
              <a:srgbClr val="C9C9FF"/>
            </a:solidFill>
            <a:ln w="19050">
              <a:solidFill>
                <a:srgbClr val="9999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Análisis legislativo</a:t>
              </a:r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4289079" y="2994426"/>
              <a:ext cx="6010881" cy="1876429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240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8169485" y="3664300"/>
              <a:ext cx="1857634" cy="322976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Cualitativo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834915" y="4202593"/>
              <a:ext cx="1079226" cy="329329"/>
            </a:xfrm>
            <a:prstGeom prst="rect">
              <a:avLst/>
            </a:prstGeom>
            <a:gradFill flip="none" rotWithShape="1">
              <a:gsLst>
                <a:gs pos="0">
                  <a:srgbClr val="34E85F">
                    <a:tint val="66000"/>
                    <a:satMod val="160000"/>
                  </a:srgbClr>
                </a:gs>
                <a:gs pos="50000">
                  <a:srgbClr val="34E85F">
                    <a:tint val="44500"/>
                    <a:satMod val="160000"/>
                  </a:srgbClr>
                </a:gs>
                <a:gs pos="100000">
                  <a:srgbClr val="34E85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Muestra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6690762" y="4429872"/>
              <a:ext cx="1078932" cy="329305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Aplicación 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377896" y="4226517"/>
              <a:ext cx="1434121" cy="436692"/>
            </a:xfrm>
            <a:prstGeom prst="rect">
              <a:avLst/>
            </a:prstGeom>
            <a:gradFill flip="none" rotWithShape="1">
              <a:gsLst>
                <a:gs pos="0">
                  <a:srgbClr val="34E85F">
                    <a:tint val="66000"/>
                    <a:satMod val="160000"/>
                  </a:srgbClr>
                </a:gs>
                <a:gs pos="50000">
                  <a:srgbClr val="34E85F">
                    <a:tint val="44500"/>
                    <a:satMod val="160000"/>
                  </a:srgbClr>
                </a:gs>
                <a:gs pos="100000">
                  <a:srgbClr val="34E85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Informantes claves</a:t>
              </a:r>
            </a:p>
          </p:txBody>
        </p:sp>
        <p:sp>
          <p:nvSpPr>
            <p:cNvPr id="66" name="Flecha curvada hacia la izquierda 65"/>
            <p:cNvSpPr/>
            <p:nvPr/>
          </p:nvSpPr>
          <p:spPr>
            <a:xfrm rot="1427208">
              <a:off x="8516836" y="2157084"/>
              <a:ext cx="464828" cy="810915"/>
            </a:xfrm>
            <a:prstGeom prst="curvedLef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  <p:cxnSp>
          <p:nvCxnSpPr>
            <p:cNvPr id="70" name="Conector recto 69"/>
            <p:cNvCxnSpPr/>
            <p:nvPr/>
          </p:nvCxnSpPr>
          <p:spPr>
            <a:xfrm>
              <a:off x="5916666" y="4382023"/>
              <a:ext cx="777458" cy="22116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7772512" y="4382023"/>
              <a:ext cx="588084" cy="19866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uadroTexto 50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Diseño Metodológico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1277012" y="800945"/>
            <a:ext cx="2512775" cy="70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FASES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151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7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es-E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32216" y="1122181"/>
            <a:ext cx="1648833" cy="33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Población</a:t>
            </a:r>
            <a:endParaRPr lang="es-ES" sz="1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87816" y="1144702"/>
            <a:ext cx="8030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383 centros educativos que ofertan enseñanzas de FP Reglada Inicial Específica en Andalucía</a:t>
            </a:r>
            <a:endParaRPr kumimoji="0" lang="es-ES" altLang="es-E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36587" y="1711692"/>
            <a:ext cx="3570929" cy="322396"/>
          </a:xfrm>
          <a:prstGeom prst="rect">
            <a:avLst/>
          </a:prstGeom>
          <a:solidFill>
            <a:srgbClr val="FFCDF2"/>
          </a:solidFill>
          <a:ln>
            <a:solidFill>
              <a:srgbClr val="00763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1300" b="1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Muestra </a:t>
            </a:r>
            <a:r>
              <a:rPr lang="es-ES_tradnl" sz="13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del estudio: estudio de caso</a:t>
            </a:r>
            <a:endParaRPr lang="es-ES" sz="1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257735" y="1711692"/>
            <a:ext cx="3133791" cy="322396"/>
          </a:xfrm>
          <a:prstGeom prst="rect">
            <a:avLst/>
          </a:prstGeom>
          <a:solidFill>
            <a:srgbClr val="FFCDF2"/>
          </a:solidFill>
          <a:ln>
            <a:solidFill>
              <a:srgbClr val="00763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13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Muestra 1 del estudio: cuestionario</a:t>
            </a:r>
            <a:endParaRPr lang="es-ES" sz="13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80771"/>
              </p:ext>
            </p:extLst>
          </p:nvPr>
        </p:nvGraphicFramePr>
        <p:xfrm>
          <a:off x="492936" y="3061838"/>
          <a:ext cx="5763484" cy="2527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086"/>
                <a:gridCol w="894633"/>
                <a:gridCol w="920459"/>
                <a:gridCol w="793010"/>
                <a:gridCol w="1189515"/>
                <a:gridCol w="948781"/>
              </a:tblGrid>
              <a:tr h="352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Provincias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Población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% de la población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Muestra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teórica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Aproximación de la muestra teórica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Muestra real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Sevilla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92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24%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46,12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46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57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Huelva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22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6%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11,028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Cádiz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62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16%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31,08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31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39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Málaga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61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16%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30,579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31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33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Granada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42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11%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21,054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21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22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Almería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27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7%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13,535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14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14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Jaén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30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8%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15,039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15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20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1823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solidFill>
                            <a:schemeClr val="tx1"/>
                          </a:solidFill>
                          <a:effectLst/>
                        </a:rPr>
                        <a:t>Córdoba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47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12%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23,561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24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25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F"/>
                    </a:solidFill>
                  </a:tcPr>
                </a:tc>
              </a:tr>
              <a:tr h="213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</a:rPr>
                        <a:t>Totales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effectLst/>
                        </a:rPr>
                        <a:t> 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effectLst/>
                        </a:rPr>
                        <a:t>100%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effectLst/>
                        </a:rPr>
                        <a:t>191,996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effectLst/>
                        </a:rPr>
                        <a:t>193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effectLst/>
                        </a:rPr>
                        <a:t>225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7561220" y="2454812"/>
            <a:ext cx="428276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Instituto </a:t>
            </a:r>
            <a:r>
              <a:rPr lang="es-ES" sz="1200" dirty="0">
                <a:ea typeface="Calibri" panose="020F0502020204030204" pitchFamily="34" charset="0"/>
                <a:cs typeface="Times New Roman" panose="02020603050405020304" pitchFamily="18" charset="0"/>
              </a:rPr>
              <a:t>de Educación Secundaria (IES), de carácter público de la localidad de Dos Hermanas (Sevilla</a:t>
            </a:r>
            <a:r>
              <a:rPr lang="es-E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s-E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858646" y="2087106"/>
            <a:ext cx="2547492" cy="292388"/>
          </a:xfrm>
          <a:prstGeom prst="rect">
            <a:avLst/>
          </a:prstGeom>
          <a:ln>
            <a:solidFill>
              <a:srgbClr val="007635"/>
            </a:solidFill>
          </a:ln>
        </p:spPr>
        <p:txBody>
          <a:bodyPr wrap="none">
            <a:spAutoFit/>
          </a:bodyPr>
          <a:lstStyle/>
          <a:p>
            <a:r>
              <a:rPr lang="es-ES_tradnl" sz="1300" b="1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Centro e informantes claves  </a:t>
            </a:r>
            <a:endParaRPr lang="es-ES" sz="1300" dirty="0">
              <a:latin typeface="+mj-lt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6858736" y="3042457"/>
            <a:ext cx="5054221" cy="3608313"/>
            <a:chOff x="0" y="206663"/>
            <a:chExt cx="4405023" cy="3506908"/>
          </a:xfrm>
        </p:grpSpPr>
        <p:sp>
          <p:nvSpPr>
            <p:cNvPr id="20" name="Rectángulo 19"/>
            <p:cNvSpPr/>
            <p:nvPr/>
          </p:nvSpPr>
          <p:spPr>
            <a:xfrm>
              <a:off x="0" y="206663"/>
              <a:ext cx="4405023" cy="3506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45273" y="294199"/>
              <a:ext cx="1715246" cy="251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Informantes Claves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858741" y="548640"/>
              <a:ext cx="0" cy="163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445273" y="715618"/>
              <a:ext cx="414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445273" y="715618"/>
              <a:ext cx="0" cy="2695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53225" y="1081378"/>
              <a:ext cx="1673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612251" y="938254"/>
              <a:ext cx="1268083" cy="2846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Equipo Directivo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453225" y="2242268"/>
              <a:ext cx="1699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27"/>
            <p:cNvSpPr/>
            <p:nvPr/>
          </p:nvSpPr>
          <p:spPr>
            <a:xfrm>
              <a:off x="612251" y="2099144"/>
              <a:ext cx="1267460" cy="3473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Jefes/as de Dpto.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453225" y="1606164"/>
              <a:ext cx="1673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29"/>
            <p:cNvSpPr/>
            <p:nvPr/>
          </p:nvSpPr>
          <p:spPr>
            <a:xfrm>
              <a:off x="612251" y="1463040"/>
              <a:ext cx="1268083" cy="2846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Coordinadores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Conector recto 30"/>
            <p:cNvCxnSpPr/>
            <p:nvPr/>
          </p:nvCxnSpPr>
          <p:spPr>
            <a:xfrm>
              <a:off x="445273" y="3411110"/>
              <a:ext cx="1699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/>
            <p:cNvSpPr/>
            <p:nvPr/>
          </p:nvSpPr>
          <p:spPr>
            <a:xfrm>
              <a:off x="612251" y="3260035"/>
              <a:ext cx="1267460" cy="2844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Inst. Entorno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2130950" y="946206"/>
              <a:ext cx="0" cy="275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54804" y="1987826"/>
              <a:ext cx="0" cy="97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2126750" y="1221821"/>
              <a:ext cx="177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2130950" y="948828"/>
              <a:ext cx="177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2154804" y="1987826"/>
              <a:ext cx="1771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60519" y="2305879"/>
              <a:ext cx="1771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2154804" y="2631882"/>
              <a:ext cx="1771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2152485" y="2963461"/>
              <a:ext cx="1771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40"/>
            <p:cNvSpPr/>
            <p:nvPr/>
          </p:nvSpPr>
          <p:spPr>
            <a:xfrm>
              <a:off x="2337684" y="803082"/>
              <a:ext cx="691763" cy="230588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Director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2337684" y="1105233"/>
              <a:ext cx="1216940" cy="246490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Jefe de estudios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54804" y="1470992"/>
              <a:ext cx="1399820" cy="206733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Coordinador FP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353586" y="1844704"/>
              <a:ext cx="1991322" cy="230587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Jefa Dpto. Administración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356648" y="2162755"/>
              <a:ext cx="1630018" cy="238539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Jefa Dpto. Electrónica</a:t>
              </a:r>
              <a:endParaRPr lang="es-E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353586" y="2480807"/>
              <a:ext cx="1630018" cy="238539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Jefa Dpto. FOL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361538" y="2806811"/>
              <a:ext cx="1630018" cy="238539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Jefe Dpto. Carrocería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2162754" y="3182746"/>
              <a:ext cx="1893675" cy="460274"/>
            </a:xfrm>
            <a:prstGeom prst="rect">
              <a:avLst/>
            </a:prstGeom>
            <a:solidFill>
              <a:srgbClr val="FFC1C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_tradnl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Coordinadora Empresa privada</a:t>
              </a:r>
              <a:endParaRPr lang="es-ES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5398423" y="1689438"/>
            <a:ext cx="1914100" cy="48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Muestras</a:t>
            </a:r>
            <a:endParaRPr lang="es-ES" sz="1400" b="1" dirty="0"/>
          </a:p>
        </p:txBody>
      </p:sp>
      <p:sp>
        <p:nvSpPr>
          <p:cNvPr id="6" name="Rectángulo 5"/>
          <p:cNvSpPr/>
          <p:nvPr/>
        </p:nvSpPr>
        <p:spPr>
          <a:xfrm>
            <a:off x="894769" y="2177813"/>
            <a:ext cx="38026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 del 5% y un nivel de confianza del 95%. </a:t>
            </a:r>
            <a:endParaRPr lang="es-ES" sz="13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Diseño Metodológico</a:t>
            </a:r>
          </a:p>
        </p:txBody>
      </p:sp>
    </p:spTree>
    <p:extLst>
      <p:ext uri="{BB962C8B-B14F-4D97-AF65-F5344CB8AC3E}">
        <p14:creationId xmlns:p14="http://schemas.microsoft.com/office/powerpoint/2010/main" val="32683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/>
      <p:bldP spid="7" grpId="0" animBg="1"/>
      <p:bldP spid="8" grpId="0" animBg="1"/>
      <p:bldP spid="13" grpId="0"/>
      <p:bldP spid="14" grpId="0" animBg="1"/>
      <p:bldP spid="5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6958" y="1031906"/>
            <a:ext cx="2856866" cy="1315570"/>
            <a:chOff x="326958" y="1031906"/>
            <a:chExt cx="2856866" cy="1315570"/>
          </a:xfrm>
        </p:grpSpPr>
        <p:sp>
          <p:nvSpPr>
            <p:cNvPr id="32" name="Rectángulo 31"/>
            <p:cNvSpPr/>
            <p:nvPr/>
          </p:nvSpPr>
          <p:spPr>
            <a:xfrm>
              <a:off x="649205" y="1928900"/>
              <a:ext cx="2132814" cy="4185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MODELO A: Centros administrativos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uadro de texto 2"/>
            <p:cNvSpPr txBox="1">
              <a:spLocks noChangeArrowheads="1"/>
            </p:cNvSpPr>
            <p:nvPr/>
          </p:nvSpPr>
          <p:spPr bwMode="auto">
            <a:xfrm>
              <a:off x="326958" y="1031906"/>
              <a:ext cx="2856866" cy="7884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prstDash val="dash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Realizan </a:t>
              </a: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"/>
                </a:rPr>
                <a:t>colaboraciones puntuales, principalmente determinadas por la administración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570749" y="2366620"/>
            <a:ext cx="2877068" cy="2664747"/>
            <a:chOff x="570749" y="2366620"/>
            <a:chExt cx="2877068" cy="2664747"/>
          </a:xfrm>
        </p:grpSpPr>
        <p:sp>
          <p:nvSpPr>
            <p:cNvPr id="31" name="Rectángulo redondeado 30"/>
            <p:cNvSpPr/>
            <p:nvPr/>
          </p:nvSpPr>
          <p:spPr>
            <a:xfrm>
              <a:off x="570749" y="2890509"/>
              <a:ext cx="2451366" cy="116745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Centros que han empezado a desarrollar acciones y proyectos colaborativos que no están recogidos en el PC.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897280" y="4612791"/>
              <a:ext cx="1735271" cy="4185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MODELO B: Centros iniciados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adro de texto 2"/>
            <p:cNvSpPr txBox="1">
              <a:spLocks noChangeArrowheads="1"/>
            </p:cNvSpPr>
            <p:nvPr/>
          </p:nvSpPr>
          <p:spPr bwMode="auto">
            <a:xfrm>
              <a:off x="2447692" y="2366620"/>
              <a:ext cx="1000125" cy="5002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Avanzan hacia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1622041" y="2394610"/>
              <a:ext cx="266700" cy="461507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  <p:sp>
          <p:nvSpPr>
            <p:cNvPr id="39" name="Flecha abajo 38"/>
            <p:cNvSpPr/>
            <p:nvPr/>
          </p:nvSpPr>
          <p:spPr>
            <a:xfrm>
              <a:off x="1631566" y="4119715"/>
              <a:ext cx="266700" cy="440041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55700" y="5139864"/>
            <a:ext cx="5181116" cy="1290370"/>
            <a:chOff x="355700" y="5139864"/>
            <a:chExt cx="5181116" cy="1290370"/>
          </a:xfrm>
        </p:grpSpPr>
        <p:sp>
          <p:nvSpPr>
            <p:cNvPr id="33" name="Rectángulo 32"/>
            <p:cNvSpPr/>
            <p:nvPr/>
          </p:nvSpPr>
          <p:spPr>
            <a:xfrm>
              <a:off x="4117591" y="5428986"/>
              <a:ext cx="1419225" cy="70516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MODELO C: Centros formalizados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adro de texto 2"/>
            <p:cNvSpPr txBox="1">
              <a:spLocks noChangeArrowheads="1"/>
            </p:cNvSpPr>
            <p:nvPr/>
          </p:nvSpPr>
          <p:spPr bwMode="auto">
            <a:xfrm>
              <a:off x="355700" y="5888862"/>
              <a:ext cx="1075206" cy="5413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Avanzan hacia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uadro de texto 2"/>
            <p:cNvSpPr txBox="1">
              <a:spLocks noChangeArrowheads="1"/>
            </p:cNvSpPr>
            <p:nvPr/>
          </p:nvSpPr>
          <p:spPr bwMode="auto">
            <a:xfrm>
              <a:off x="1888741" y="5139864"/>
              <a:ext cx="1771015" cy="12903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  <a:prstDash val="dash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"/>
                </a:rPr>
                <a:t>Centros que han empezado a desarrollar acciones y proyectos colaborativos recogidos en el PC.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lecha curvada hacia la derecha 41"/>
            <p:cNvSpPr/>
            <p:nvPr/>
          </p:nvSpPr>
          <p:spPr>
            <a:xfrm rot="19022514">
              <a:off x="1156106" y="5247616"/>
              <a:ext cx="581025" cy="751290"/>
            </a:xfrm>
            <a:prstGeom prst="curved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  <p:sp>
          <p:nvSpPr>
            <p:cNvPr id="45" name="Flecha abajo 44"/>
            <p:cNvSpPr/>
            <p:nvPr/>
          </p:nvSpPr>
          <p:spPr>
            <a:xfrm rot="16200000">
              <a:off x="3780961" y="5547462"/>
              <a:ext cx="300516" cy="3714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3133074" y="1888048"/>
            <a:ext cx="2403742" cy="3392101"/>
            <a:chOff x="3133074" y="1888048"/>
            <a:chExt cx="2403742" cy="3392101"/>
          </a:xfrm>
        </p:grpSpPr>
        <p:sp>
          <p:nvSpPr>
            <p:cNvPr id="30" name="Rectángulo redondeado 29"/>
            <p:cNvSpPr/>
            <p:nvPr/>
          </p:nvSpPr>
          <p:spPr>
            <a:xfrm>
              <a:off x="3133074" y="2856117"/>
              <a:ext cx="2403742" cy="132428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Centros que se encuentran inmersos en redes educativas, profesionales y sociales, a través de las acciones y proyectos recogidos en el PC.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447817" y="1888048"/>
              <a:ext cx="1832526" cy="46150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b="1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MODELO D: Centros entramados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lecha abajo 42"/>
            <p:cNvSpPr/>
            <p:nvPr/>
          </p:nvSpPr>
          <p:spPr>
            <a:xfrm rot="10800000">
              <a:off x="4230730" y="4196144"/>
              <a:ext cx="266700" cy="1084004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  <p:sp>
          <p:nvSpPr>
            <p:cNvPr id="44" name="Cuadro de texto 2"/>
            <p:cNvSpPr txBox="1">
              <a:spLocks noChangeArrowheads="1"/>
            </p:cNvSpPr>
            <p:nvPr/>
          </p:nvSpPr>
          <p:spPr bwMode="auto">
            <a:xfrm>
              <a:off x="4497430" y="4724114"/>
              <a:ext cx="1000125" cy="55603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NewRoman,Bold"/>
                </a:rPr>
                <a:t>Avanzan hacia</a:t>
              </a:r>
              <a:endParaRPr lang="es-E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lecha abajo 45"/>
            <p:cNvSpPr/>
            <p:nvPr/>
          </p:nvSpPr>
          <p:spPr>
            <a:xfrm rot="10800000">
              <a:off x="4201595" y="2394610"/>
              <a:ext cx="266700" cy="47223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200"/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6778625" y="21284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NewRoman,Bold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Gráfico 47"/>
          <p:cNvGraphicFramePr/>
          <p:nvPr>
            <p:extLst>
              <p:ext uri="{D42A27DB-BD31-4B8C-83A1-F6EECF244321}">
                <p14:modId xmlns:p14="http://schemas.microsoft.com/office/powerpoint/2010/main" val="2994275125"/>
              </p:ext>
            </p:extLst>
          </p:nvPr>
        </p:nvGraphicFramePr>
        <p:xfrm>
          <a:off x="5838966" y="902368"/>
          <a:ext cx="6072297" cy="5666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6778625" y="5757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3192806" y="230416"/>
            <a:ext cx="8449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b="1" dirty="0" smtClean="0">
                <a:solidFill>
                  <a:srgbClr val="C00000"/>
                </a:solidFill>
                <a:ea typeface="Calibri" panose="020F0502020204030204" pitchFamily="34" charset="0"/>
                <a:cs typeface="TimesNewRoman,Bold" charset="0"/>
              </a:rPr>
              <a:t>Modelos de Centros en función de sus relaciones de colaboración con el entorno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8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723412" y="429199"/>
            <a:ext cx="6790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b="1" dirty="0" smtClean="0">
                <a:solidFill>
                  <a:srgbClr val="C00000"/>
                </a:solidFill>
                <a:ea typeface="Calibri" panose="020F0502020204030204" pitchFamily="34" charset="0"/>
                <a:cs typeface="TimesNewRoman,Bold" charset="0"/>
              </a:rPr>
              <a:t>Prospectiva de la Colaboración Educativa: a nivel interno/externo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6778625" y="5757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1" name="Gráfico 50"/>
          <p:cNvGraphicFramePr/>
          <p:nvPr>
            <p:extLst>
              <p:ext uri="{D42A27DB-BD31-4B8C-83A1-F6EECF244321}">
                <p14:modId xmlns:p14="http://schemas.microsoft.com/office/powerpoint/2010/main" val="1466372690"/>
              </p:ext>
            </p:extLst>
          </p:nvPr>
        </p:nvGraphicFramePr>
        <p:xfrm>
          <a:off x="232890" y="914400"/>
          <a:ext cx="5643475" cy="582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Gráfico 51"/>
          <p:cNvGraphicFramePr/>
          <p:nvPr>
            <p:extLst>
              <p:ext uri="{D42A27DB-BD31-4B8C-83A1-F6EECF244321}">
                <p14:modId xmlns:p14="http://schemas.microsoft.com/office/powerpoint/2010/main" val="1155376579"/>
              </p:ext>
            </p:extLst>
          </p:nvPr>
        </p:nvGraphicFramePr>
        <p:xfrm>
          <a:off x="5862918" y="914400"/>
          <a:ext cx="6189893" cy="582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7297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  <p:bldGraphic spid="5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/>
          <p:cNvSpPr txBox="1"/>
          <p:nvPr/>
        </p:nvSpPr>
        <p:spPr>
          <a:xfrm>
            <a:off x="-49498" y="75255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Propuestas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943359" y="-25049"/>
            <a:ext cx="6647093" cy="54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PROPUESTAS A NIVEL DEL GOBIERNO Y DE LA ADMINISTRACIÓN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55935" y="814429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POLÍTICAS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955935" y="1579076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FINANCIACIÓN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955935" y="5402311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AGENTES IMPLICADOS EN LA FP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955935" y="4637664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ESTRUCTURA ORGANIZATIVA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55935" y="3873017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EVALUACIÓN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955935" y="2343723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RECONOCIMIENTO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955935" y="3108370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INVESTIGACIÓN</a:t>
            </a:r>
            <a:endParaRPr lang="es-ES" sz="1600" b="1" dirty="0">
              <a:solidFill>
                <a:srgbClr val="007635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70782" y="6166959"/>
            <a:ext cx="2307772" cy="617422"/>
          </a:xfrm>
          <a:prstGeom prst="rect">
            <a:avLst/>
          </a:prstGeom>
          <a:solidFill>
            <a:schemeClr val="bg1"/>
          </a:solidFill>
          <a:ln w="28575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007635"/>
                </a:solidFill>
              </a:rPr>
              <a:t>ALUMNADO</a:t>
            </a:r>
            <a:endParaRPr lang="es-ES" sz="1600" b="1" dirty="0">
              <a:solidFill>
                <a:srgbClr val="007635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263707" y="1879277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818963" y="1607736"/>
            <a:ext cx="8054787" cy="56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Incremento presupuestos a </a:t>
            </a:r>
            <a:r>
              <a:rPr lang="es-ES" sz="1400" b="1" dirty="0">
                <a:latin typeface="+mj-lt"/>
                <a:cs typeface="TimesNewRoman,Bold"/>
              </a:rPr>
              <a:t>la FP a nivel estatal, autonómico y empresarial </a:t>
            </a:r>
            <a:r>
              <a:rPr lang="es-ES" sz="1400" b="1" dirty="0" smtClean="0">
                <a:latin typeface="+mj-lt"/>
                <a:cs typeface="TimesNewRoman,Bold"/>
              </a:rPr>
              <a:t>(Formación, Profesorado, Recursos materiales, movilidad, ayudas a </a:t>
            </a:r>
            <a:r>
              <a:rPr lang="es-ES" sz="1400" b="1" dirty="0">
                <a:latin typeface="+mj-lt"/>
                <a:cs typeface="TimesNewRoman,Bold"/>
              </a:rPr>
              <a:t>agentes </a:t>
            </a:r>
            <a:r>
              <a:rPr lang="es-ES" sz="1400" b="1" dirty="0" smtClean="0">
                <a:latin typeface="+mj-lt"/>
                <a:cs typeface="TimesNewRoman,Bold"/>
              </a:rPr>
              <a:t>colaboradores</a:t>
            </a:r>
            <a:endParaRPr lang="es-ES" sz="1400" b="1" dirty="0">
              <a:latin typeface="+mj-lt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818963" y="842508"/>
            <a:ext cx="795285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consenso </a:t>
            </a:r>
            <a:r>
              <a:rPr lang="es-ES" sz="1400" b="1" dirty="0">
                <a:latin typeface="+mj-lt"/>
                <a:cs typeface="TimesNewRoman,Bold"/>
              </a:rPr>
              <a:t>generalizado, entre el gobierno, los centros, </a:t>
            </a:r>
            <a:r>
              <a:rPr lang="es-ES" sz="1400" b="1" dirty="0" smtClean="0">
                <a:latin typeface="+mj-lt"/>
                <a:cs typeface="TimesNewRoman,Bold"/>
              </a:rPr>
              <a:t>agentes sociales, </a:t>
            </a:r>
            <a:r>
              <a:rPr lang="es-ES" sz="1400" b="1" dirty="0">
                <a:latin typeface="+mj-lt"/>
                <a:cs typeface="TimesNewRoman,Bold"/>
              </a:rPr>
              <a:t>que evite el gran distanciamiento entre </a:t>
            </a:r>
            <a:r>
              <a:rPr lang="es-ES" sz="1400" b="1" dirty="0" smtClean="0">
                <a:latin typeface="+mj-lt"/>
                <a:cs typeface="TimesNewRoman,Bold"/>
              </a:rPr>
              <a:t>escenarios</a:t>
            </a:r>
            <a:endParaRPr lang="es-ES" sz="1400" b="1" dirty="0">
              <a:latin typeface="+mj-lt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263707" y="1112795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818963" y="2342348"/>
            <a:ext cx="7920317" cy="56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A nivel institucional </a:t>
            </a:r>
            <a:r>
              <a:rPr lang="es-ES" sz="1400" b="1" dirty="0">
                <a:latin typeface="+mj-lt"/>
                <a:cs typeface="TimesNewRoman,Bold"/>
              </a:rPr>
              <a:t>y profesional de los logros alcanzados por los implicados y por los centros e instituciones promotoras en colaboración externa. </a:t>
            </a:r>
            <a:endParaRPr lang="es-ES" sz="1400" b="1" dirty="0" smtClean="0">
              <a:latin typeface="+mj-lt"/>
              <a:cs typeface="TimesNewRoman,Bold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3263707" y="2612132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818963" y="3181141"/>
            <a:ext cx="808707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Conocer </a:t>
            </a:r>
            <a:r>
              <a:rPr lang="es-ES" sz="1400" b="1" dirty="0">
                <a:latin typeface="+mj-lt"/>
                <a:cs typeface="TimesNewRoman,Bold"/>
              </a:rPr>
              <a:t>y analizar la situación actual de la FP en España y en otros países </a:t>
            </a:r>
            <a:r>
              <a:rPr lang="es-ES" sz="1400" b="1" dirty="0" smtClean="0">
                <a:latin typeface="+mj-lt"/>
                <a:cs typeface="TimesNewRoman,Bold"/>
              </a:rPr>
              <a:t>en </a:t>
            </a:r>
            <a:r>
              <a:rPr lang="es-ES" sz="1400" b="1" dirty="0">
                <a:latin typeface="+mj-lt"/>
                <a:cs typeface="TimesNewRoman,Bold"/>
              </a:rPr>
              <a:t>cuanto a la estructura y organización de la formación. 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263707" y="3429000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3263707" y="4167843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818963" y="3797732"/>
            <a:ext cx="8087079" cy="56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>
                <a:latin typeface="+mj-lt"/>
                <a:cs typeface="TimesNewRoman,Bold"/>
              </a:rPr>
              <a:t>V</a:t>
            </a:r>
            <a:r>
              <a:rPr lang="es-ES" sz="1400" b="1" dirty="0" smtClean="0">
                <a:latin typeface="+mj-lt"/>
                <a:cs typeface="TimesNewRoman,Bold"/>
              </a:rPr>
              <a:t>alorar </a:t>
            </a:r>
            <a:r>
              <a:rPr lang="es-ES" sz="1400" b="1" dirty="0">
                <a:latin typeface="+mj-lt"/>
                <a:cs typeface="TimesNewRoman,Bold"/>
              </a:rPr>
              <a:t>y </a:t>
            </a:r>
            <a:r>
              <a:rPr lang="es-ES" sz="1400" b="1" dirty="0" smtClean="0">
                <a:latin typeface="+mj-lt"/>
                <a:cs typeface="TimesNewRoman,Bold"/>
              </a:rPr>
              <a:t>analizar </a:t>
            </a:r>
            <a:r>
              <a:rPr lang="es-ES" sz="1400" b="1" dirty="0">
                <a:latin typeface="+mj-lt"/>
                <a:cs typeface="TimesNewRoman,Bold"/>
              </a:rPr>
              <a:t>los avances, beneficios y dificultades del modelo de FP Dual español y de los Centros Integrados de </a:t>
            </a:r>
            <a:r>
              <a:rPr lang="es-ES" sz="1400" b="1" dirty="0" smtClean="0">
                <a:latin typeface="+mj-lt"/>
                <a:cs typeface="TimesNewRoman,Bold"/>
              </a:rPr>
              <a:t>F.. </a:t>
            </a:r>
            <a:endParaRPr lang="es-ES" sz="1400" b="1" dirty="0">
              <a:latin typeface="+mj-lt"/>
              <a:cs typeface="TimesNewRoman,Bold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790499" y="4537955"/>
            <a:ext cx="8111713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Adaptación </a:t>
            </a:r>
            <a:r>
              <a:rPr lang="es-ES" sz="1400" b="1" dirty="0">
                <a:latin typeface="+mj-lt"/>
                <a:cs typeface="TimesNewRoman,Bold"/>
              </a:rPr>
              <a:t>de los planes de estudio </a:t>
            </a:r>
            <a:r>
              <a:rPr lang="es-ES" sz="1400" b="1" dirty="0" smtClean="0">
                <a:latin typeface="+mj-lt"/>
                <a:cs typeface="TimesNewRoman,Bold"/>
              </a:rPr>
              <a:t>a necesidades </a:t>
            </a:r>
            <a:r>
              <a:rPr lang="es-ES" sz="1400" b="1" dirty="0">
                <a:latin typeface="+mj-lt"/>
                <a:cs typeface="TimesNewRoman,Bold"/>
              </a:rPr>
              <a:t>del mercado laboral de la comunidad próxima y las del propio </a:t>
            </a:r>
            <a:r>
              <a:rPr lang="es-ES" sz="1400" b="1" dirty="0" smtClean="0">
                <a:latin typeface="+mj-lt"/>
                <a:cs typeface="TimesNewRoman,Bold"/>
              </a:rPr>
              <a:t>alumnado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Evitar duplicidades de ofertas formativas.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3263707" y="4978815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18963" y="5383036"/>
            <a:ext cx="8156984" cy="56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Delimitar </a:t>
            </a:r>
            <a:r>
              <a:rPr lang="es-ES" sz="1400" b="1" dirty="0">
                <a:latin typeface="+mj-lt"/>
                <a:cs typeface="TimesNewRoman,Bold"/>
              </a:rPr>
              <a:t>los perfiles de los agentes coordinadores del centro y de la comunidad: cualificación, formación continua, funciones, obligaciones, derechos, etc</a:t>
            </a:r>
            <a:r>
              <a:rPr lang="es-ES" sz="1400" b="1" dirty="0" smtClean="0">
                <a:latin typeface="+mj-lt"/>
                <a:cs typeface="TimesNewRoman,Bold"/>
              </a:rPr>
              <a:t>.</a:t>
            </a:r>
            <a:endParaRPr lang="es-ES" sz="1400" b="1" dirty="0">
              <a:latin typeface="+mj-lt"/>
              <a:cs typeface="TimesNewRoman,Bold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263707" y="5731850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818963" y="6000661"/>
            <a:ext cx="7885655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Establecerse </a:t>
            </a:r>
            <a:r>
              <a:rPr lang="es-ES" sz="1400" b="1" dirty="0">
                <a:latin typeface="+mj-lt"/>
                <a:cs typeface="TimesNewRoman,Bold"/>
              </a:rPr>
              <a:t>los requisitos y competencias requeridas para el acceso </a:t>
            </a:r>
            <a:r>
              <a:rPr lang="es-ES" sz="1400" b="1" dirty="0" smtClean="0">
                <a:latin typeface="+mj-lt"/>
                <a:cs typeface="TimesNewRoman,Bold"/>
              </a:rPr>
              <a:t>al sistema FP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Formas </a:t>
            </a:r>
            <a:r>
              <a:rPr lang="es-ES" sz="1400" b="1" dirty="0">
                <a:latin typeface="+mj-lt"/>
                <a:cs typeface="TimesNewRoman,Bold"/>
              </a:rPr>
              <a:t>y mecanismos de reconocimiento de los aprendizajes </a:t>
            </a:r>
            <a:r>
              <a:rPr lang="es-ES" sz="1400" b="1" dirty="0" smtClean="0">
                <a:latin typeface="+mj-lt"/>
                <a:cs typeface="TimesNewRoman,Bold"/>
              </a:rPr>
              <a:t>previos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400" b="1" dirty="0" smtClean="0">
                <a:latin typeface="+mj-lt"/>
                <a:cs typeface="TimesNewRoman,Bold"/>
              </a:rPr>
              <a:t>Contar </a:t>
            </a:r>
            <a:r>
              <a:rPr lang="es-ES" sz="1400" b="1" dirty="0">
                <a:latin typeface="+mj-lt"/>
                <a:cs typeface="TimesNewRoman,Bold"/>
              </a:rPr>
              <a:t>con programas de movilidad. 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3263707" y="6431097"/>
            <a:ext cx="649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21" grpId="0"/>
      <p:bldP spid="27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00B05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7268</TotalTime>
  <Words>1292</Words>
  <Application>Microsoft Office PowerPoint</Application>
  <PresentationFormat>Panorámica</PresentationFormat>
  <Paragraphs>296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Helvetica Neue</vt:lpstr>
      <vt:lpstr>Times New Roman</vt:lpstr>
      <vt:lpstr>TimesNewRoman</vt:lpstr>
      <vt:lpstr>TimesNewRoman,Bold</vt:lpstr>
      <vt:lpstr>Wingdings</vt:lpstr>
      <vt:lpstr>Wingdings 3</vt:lpstr>
      <vt:lpstr>Espiral</vt:lpstr>
      <vt:lpstr>CONTEXTUALIZACIÓN DE LOS CENTROS DE FORMACIÓN PROFESIONAL  EN SU ENTORNO: Retos y Oportunidades  en la Sociedad del Conocimiento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CONTEXTUALIZACIÓN DE LOS CENTROS DE FORMACIÓN PROFESIONAL  EN SU ENTORNO: Retos y Oportunidades  en la Sociedad del Conocimiento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Ángela</dc:creator>
  <cp:lastModifiedBy>Juan Manuel Rodríguez Torres</cp:lastModifiedBy>
  <cp:revision>561</cp:revision>
  <dcterms:created xsi:type="dcterms:W3CDTF">2014-02-09T18:03:55Z</dcterms:created>
  <dcterms:modified xsi:type="dcterms:W3CDTF">2015-06-24T17:57:39Z</dcterms:modified>
</cp:coreProperties>
</file>